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7">
  <p:sldMasterIdLst>
    <p:sldMasterId id="2147483679" r:id="rId4"/>
    <p:sldMasterId id="2147483687" r:id="rId5"/>
    <p:sldMasterId id="2147483684" r:id="rId6"/>
    <p:sldMasterId id="2147483685" r:id="rId7"/>
    <p:sldMasterId id="2147483719" r:id="rId8"/>
  </p:sldMasterIdLst>
  <p:notesMasterIdLst>
    <p:notesMasterId r:id="rId44"/>
  </p:notesMasterIdLst>
  <p:sldIdLst>
    <p:sldId id="1689" r:id="rId9"/>
    <p:sldId id="4417" r:id="rId10"/>
    <p:sldId id="2142533237" r:id="rId11"/>
    <p:sldId id="2142533299" r:id="rId12"/>
    <p:sldId id="2142533265" r:id="rId13"/>
    <p:sldId id="2142533343" r:id="rId14"/>
    <p:sldId id="2142533344" r:id="rId15"/>
    <p:sldId id="2142533338" r:id="rId16"/>
    <p:sldId id="2142533345" r:id="rId17"/>
    <p:sldId id="2142533346" r:id="rId18"/>
    <p:sldId id="2142533341" r:id="rId19"/>
    <p:sldId id="2142533324" r:id="rId20"/>
    <p:sldId id="2142533335" r:id="rId21"/>
    <p:sldId id="2142533347" r:id="rId22"/>
    <p:sldId id="2142533327" r:id="rId23"/>
    <p:sldId id="2142533336" r:id="rId24"/>
    <p:sldId id="2142533330" r:id="rId25"/>
    <p:sldId id="2142533329" r:id="rId26"/>
    <p:sldId id="2142533331" r:id="rId27"/>
    <p:sldId id="2142533332" r:id="rId28"/>
    <p:sldId id="2142533326" r:id="rId29"/>
    <p:sldId id="2142533257" r:id="rId30"/>
    <p:sldId id="2142533337" r:id="rId31"/>
    <p:sldId id="2142533334" r:id="rId32"/>
    <p:sldId id="2142533333" r:id="rId33"/>
    <p:sldId id="2142533273" r:id="rId34"/>
    <p:sldId id="2076138969" r:id="rId35"/>
    <p:sldId id="2142533266" r:id="rId36"/>
    <p:sldId id="392" r:id="rId37"/>
    <p:sldId id="425" r:id="rId38"/>
    <p:sldId id="2142533268" r:id="rId39"/>
    <p:sldId id="2142533270" r:id="rId40"/>
    <p:sldId id="2142533248" r:id="rId41"/>
    <p:sldId id="2142533325" r:id="rId42"/>
    <p:sldId id="2142533295" r:id="rId43"/>
  </p:sldIdLst>
  <p:sldSz cx="12192000" cy="6858000"/>
  <p:notesSz cx="6858000" cy="9144000"/>
  <p:embeddedFontLst>
    <p:embeddedFont>
      <p:font typeface="Segoe UI" panose="020B0502040204020203" pitchFamily="34" charset="0"/>
      <p:regular r:id="rId45"/>
      <p:bold r:id="rId46"/>
      <p:italic r:id="rId47"/>
      <p:boldItalic r:id="rId48"/>
    </p:embeddedFont>
    <p:embeddedFont>
      <p:font typeface="Segoe UI Semibold" panose="020B0702040204020203" pitchFamily="34" charset="0"/>
      <p:bold r:id="rId49"/>
      <p:boldItalic r:id="rId50"/>
    </p:embeddedFont>
    <p:embeddedFont>
      <p:font typeface="Tahoma" panose="020B0604030504040204" pitchFamily="34" charset="0"/>
      <p:regular r:id="rId51"/>
      <p:bold r:id="rId52"/>
    </p:embeddedFont>
    <p:embeddedFont>
      <p:font typeface="Yu Gothic Light" panose="020B0300000000000000" pitchFamily="34" charset="-128"/>
      <p:regular r:id="rId53"/>
    </p:embeddedFont>
    <p:embeddedFont>
      <p:font typeface="Yu Mincho" panose="02020400000000000000" pitchFamily="18" charset="-128"/>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211064-AF2E-4A81-A77A-5ADFAA49007F}">
          <p14:sldIdLst>
            <p14:sldId id="1689"/>
            <p14:sldId id="4417"/>
            <p14:sldId id="2142533237"/>
            <p14:sldId id="2142533299"/>
            <p14:sldId id="2142533265"/>
            <p14:sldId id="2142533343"/>
            <p14:sldId id="2142533344"/>
            <p14:sldId id="2142533338"/>
            <p14:sldId id="2142533345"/>
            <p14:sldId id="2142533346"/>
            <p14:sldId id="2142533341"/>
            <p14:sldId id="2142533324"/>
            <p14:sldId id="2142533335"/>
            <p14:sldId id="2142533347"/>
            <p14:sldId id="2142533327"/>
            <p14:sldId id="2142533336"/>
            <p14:sldId id="2142533330"/>
            <p14:sldId id="2142533329"/>
            <p14:sldId id="2142533331"/>
            <p14:sldId id="2142533332"/>
            <p14:sldId id="2142533326"/>
            <p14:sldId id="2142533257"/>
            <p14:sldId id="2142533337"/>
            <p14:sldId id="2142533334"/>
            <p14:sldId id="2142533333"/>
            <p14:sldId id="2142533273"/>
            <p14:sldId id="2076138969"/>
            <p14:sldId id="2142533266"/>
            <p14:sldId id="392"/>
            <p14:sldId id="425"/>
            <p14:sldId id="2142533268"/>
            <p14:sldId id="2142533270"/>
            <p14:sldId id="2142533248"/>
            <p14:sldId id="2142533325"/>
            <p14:sldId id="214253329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B09C06-A25F-76A6-4683-219E5C385A0C}" name="Princy Baiju" initials="PB" userId="S::princy.baiju@happiestminds.com::724dadb8-cf8c-4d65-8d54-25b1b75799e4" providerId="AD"/>
  <p188:author id="{7A41FD6A-0255-7367-C8EA-AFFAACCD1212}" name="Rajesh Agrawal" initials="RA" userId="S::Rajesh.Agrawal@happiestminds.com::e11a6758-02b8-429a-83bd-9b395df08e78" providerId="AD"/>
  <p188:author id="{AFCDF0AA-984B-6A09-F2AB-A2FB35C623FA}" name="Princy Baiju" initials="PB" userId="S::Princy.Baiju@ascendlearning.com::026f0f96-3e07-4eb6-930a-9fc06505517f" providerId="AD"/>
  <p188:author id="{D021A5CD-B5E4-7016-BA93-CAFDD66AB03D}" name="Poornima B" initials="PB" userId="S::poornima.b@happiestminds.com::c243f9b0-bf37-466b-8b6b-c2640469c2b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6840A1-F69C-4723-A301-37117F73C7E9}" v="1673" dt="2024-04-12T13:30:08.3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12"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font" Target="fonts/font4.fntdata"/><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font" Target="fonts/font2.fntdata"/><Relationship Id="rId59" Type="http://schemas.microsoft.com/office/2015/10/relationships/revisionInfo" Target="revisionInfo.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font" Target="fonts/font5.fntdata"/><Relationship Id="rId57"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9DC984-58F4-4F75-813D-83BF8CE51338}" type="datetimeFigureOut">
              <a:rPr lang="en-IN" smtClean="0"/>
              <a:t>18-09-2024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3E2F93-EA55-45B9-9174-6B4B45A2C454}" type="slidenum">
              <a:rPr lang="en-IN" smtClean="0"/>
              <a:t>‹#›</a:t>
            </a:fld>
            <a:endParaRPr lang="en-IN"/>
          </a:p>
        </p:txBody>
      </p:sp>
    </p:spTree>
    <p:extLst>
      <p:ext uri="{BB962C8B-B14F-4D97-AF65-F5344CB8AC3E}">
        <p14:creationId xmlns:p14="http://schemas.microsoft.com/office/powerpoint/2010/main" val="2143550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Plug in intro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C4DF2A-F668-435A-AE8E-EE0D88A582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67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23E2F93-EA55-45B9-9174-6B4B45A2C454}" type="slidenum">
              <a:rPr lang="en-IN" smtClean="0"/>
              <a:t>4</a:t>
            </a:fld>
            <a:endParaRPr lang="en-IN"/>
          </a:p>
        </p:txBody>
      </p:sp>
    </p:spTree>
    <p:extLst>
      <p:ext uri="{BB962C8B-B14F-4D97-AF65-F5344CB8AC3E}">
        <p14:creationId xmlns:p14="http://schemas.microsoft.com/office/powerpoint/2010/main" val="4028068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23E2F93-EA55-45B9-9174-6B4B45A2C454}" type="slidenum">
              <a:rPr lang="en-IN" smtClean="0"/>
              <a:t>6</a:t>
            </a:fld>
            <a:endParaRPr lang="en-IN"/>
          </a:p>
        </p:txBody>
      </p:sp>
    </p:spTree>
    <p:extLst>
      <p:ext uri="{BB962C8B-B14F-4D97-AF65-F5344CB8AC3E}">
        <p14:creationId xmlns:p14="http://schemas.microsoft.com/office/powerpoint/2010/main" val="3113825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23E2F93-EA55-45B9-9174-6B4B45A2C454}" type="slidenum">
              <a:rPr lang="en-IN" smtClean="0"/>
              <a:t>7</a:t>
            </a:fld>
            <a:endParaRPr lang="en-IN"/>
          </a:p>
        </p:txBody>
      </p:sp>
    </p:spTree>
    <p:extLst>
      <p:ext uri="{BB962C8B-B14F-4D97-AF65-F5344CB8AC3E}">
        <p14:creationId xmlns:p14="http://schemas.microsoft.com/office/powerpoint/2010/main" val="2166407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23E2F93-EA55-45B9-9174-6B4B45A2C454}" type="slidenum">
              <a:rPr lang="en-IN" smtClean="0"/>
              <a:t>9</a:t>
            </a:fld>
            <a:endParaRPr lang="en-IN"/>
          </a:p>
        </p:txBody>
      </p:sp>
    </p:spTree>
    <p:extLst>
      <p:ext uri="{BB962C8B-B14F-4D97-AF65-F5344CB8AC3E}">
        <p14:creationId xmlns:p14="http://schemas.microsoft.com/office/powerpoint/2010/main" val="650150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23E2F93-EA55-45B9-9174-6B4B45A2C454}" type="slidenum">
              <a:rPr lang="en-IN" smtClean="0"/>
              <a:t>10</a:t>
            </a:fld>
            <a:endParaRPr lang="en-IN"/>
          </a:p>
        </p:txBody>
      </p:sp>
    </p:spTree>
    <p:extLst>
      <p:ext uri="{BB962C8B-B14F-4D97-AF65-F5344CB8AC3E}">
        <p14:creationId xmlns:p14="http://schemas.microsoft.com/office/powerpoint/2010/main" val="3269686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23E2F93-EA55-45B9-9174-6B4B45A2C454}" type="slidenum">
              <a:rPr lang="en-IN" smtClean="0"/>
              <a:t>12</a:t>
            </a:fld>
            <a:endParaRPr lang="en-IN"/>
          </a:p>
        </p:txBody>
      </p:sp>
    </p:spTree>
    <p:extLst>
      <p:ext uri="{BB962C8B-B14F-4D97-AF65-F5344CB8AC3E}">
        <p14:creationId xmlns:p14="http://schemas.microsoft.com/office/powerpoint/2010/main" val="2832293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23E2F93-EA55-45B9-9174-6B4B45A2C454}" type="slidenum">
              <a:rPr lang="en-IN" smtClean="0"/>
              <a:t>22</a:t>
            </a:fld>
            <a:endParaRPr lang="en-IN"/>
          </a:p>
        </p:txBody>
      </p:sp>
    </p:spTree>
    <p:extLst>
      <p:ext uri="{BB962C8B-B14F-4D97-AF65-F5344CB8AC3E}">
        <p14:creationId xmlns:p14="http://schemas.microsoft.com/office/powerpoint/2010/main" val="982241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23E2F93-EA55-45B9-9174-6B4B45A2C454}" type="slidenum">
              <a:rPr lang="en-IN" smtClean="0"/>
              <a:t>32</a:t>
            </a:fld>
            <a:endParaRPr lang="en-IN"/>
          </a:p>
        </p:txBody>
      </p:sp>
    </p:spTree>
    <p:extLst>
      <p:ext uri="{BB962C8B-B14F-4D97-AF65-F5344CB8AC3E}">
        <p14:creationId xmlns:p14="http://schemas.microsoft.com/office/powerpoint/2010/main" val="34038258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anding - Default">
    <p:spTree>
      <p:nvGrpSpPr>
        <p:cNvPr id="1" name=""/>
        <p:cNvGrpSpPr/>
        <p:nvPr/>
      </p:nvGrpSpPr>
      <p:grpSpPr>
        <a:xfrm>
          <a:off x="0" y="0"/>
          <a:ext cx="0" cy="0"/>
          <a:chOff x="0" y="0"/>
          <a:chExt cx="0" cy="0"/>
        </a:xfrm>
      </p:grpSpPr>
      <p:sp>
        <p:nvSpPr>
          <p:cNvPr id="60" name="Text Placeholder 68"/>
          <p:cNvSpPr>
            <a:spLocks noGrp="1"/>
          </p:cNvSpPr>
          <p:nvPr>
            <p:ph type="body" sz="quarter" idx="15"/>
          </p:nvPr>
        </p:nvSpPr>
        <p:spPr>
          <a:xfrm>
            <a:off x="685799" y="1634250"/>
            <a:ext cx="6347461" cy="2099549"/>
          </a:xfrm>
          <a:prstGeom prst="rect">
            <a:avLst/>
          </a:prstGeom>
        </p:spPr>
        <p:txBody>
          <a:bodyPr anchor="b">
            <a:noAutofit/>
          </a:bodyPr>
          <a:lstStyle>
            <a:lvl1pPr marL="0" indent="0">
              <a:lnSpc>
                <a:spcPct val="100000"/>
              </a:lnSpc>
              <a:buNone/>
              <a:defRPr sz="4400" spc="-150">
                <a:gradFill>
                  <a:gsLst>
                    <a:gs pos="0">
                      <a:srgbClr val="3DB44A"/>
                    </a:gs>
                    <a:gs pos="78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edit Master text styles</a:t>
            </a:r>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13110" t="40351" b="8671"/>
          <a:stretch/>
        </p:blipFill>
        <p:spPr>
          <a:xfrm flipV="1">
            <a:off x="0" y="2877465"/>
            <a:ext cx="12192000" cy="3980533"/>
          </a:xfrm>
          <a:prstGeom prst="rect">
            <a:avLst/>
          </a:prstGeom>
        </p:spPr>
      </p:pic>
      <p:sp>
        <p:nvSpPr>
          <p:cNvPr id="103" name="Rectangle 102"/>
          <p:cNvSpPr/>
          <p:nvPr/>
        </p:nvSpPr>
        <p:spPr>
          <a:xfrm>
            <a:off x="1" y="4147781"/>
            <a:ext cx="5295899" cy="2710220"/>
          </a:xfrm>
          <a:prstGeom prst="rect">
            <a:avLst/>
          </a:prstGeom>
          <a:gradFill flip="none" rotWithShape="1">
            <a:gsLst>
              <a:gs pos="43000">
                <a:srgbClr val="FAFCFE">
                  <a:alpha val="61000"/>
                </a:srgbClr>
              </a:gs>
              <a:gs pos="0">
                <a:schemeClr val="accent1">
                  <a:lumMod val="5000"/>
                  <a:lumOff val="95000"/>
                  <a:alpha val="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 Placeholder 71"/>
          <p:cNvSpPr>
            <a:spLocks noGrp="1"/>
          </p:cNvSpPr>
          <p:nvPr>
            <p:ph type="body" sz="quarter" idx="16" hasCustomPrompt="1"/>
          </p:nvPr>
        </p:nvSpPr>
        <p:spPr>
          <a:xfrm>
            <a:off x="7372525" y="2928354"/>
            <a:ext cx="4111567" cy="492774"/>
          </a:xfrm>
          <a:prstGeom prst="rect">
            <a:avLst/>
          </a:prstGeom>
        </p:spPr>
        <p:txBody>
          <a:bodyPr anchor="b">
            <a:normAutofit/>
          </a:bodyPr>
          <a:lstStyle>
            <a:lvl1pPr marL="0" indent="0" algn="r">
              <a:buNone/>
              <a:defRPr sz="2000">
                <a:solidFill>
                  <a:schemeClr val="tx1">
                    <a:lumMod val="65000"/>
                    <a:lumOff val="35000"/>
                  </a:schemeClr>
                </a:solidFill>
                <a:latin typeface="+mn-lt"/>
                <a:cs typeface="Segoe UI Light" panose="020B0502040204020203" pitchFamily="34" charset="0"/>
              </a:defRPr>
            </a:lvl1pPr>
          </a:lstStyle>
          <a:p>
            <a:pPr lvl="0"/>
            <a:r>
              <a:rPr lang="en-US"/>
              <a:t>Click to add presenter’s name</a:t>
            </a:r>
          </a:p>
        </p:txBody>
      </p:sp>
      <p:sp>
        <p:nvSpPr>
          <p:cNvPr id="63" name="Text Placeholder 71"/>
          <p:cNvSpPr>
            <a:spLocks noGrp="1"/>
          </p:cNvSpPr>
          <p:nvPr>
            <p:ph type="body" sz="quarter" idx="17" hasCustomPrompt="1"/>
          </p:nvPr>
        </p:nvSpPr>
        <p:spPr>
          <a:xfrm>
            <a:off x="7372525" y="3446528"/>
            <a:ext cx="4111567" cy="279343"/>
          </a:xfrm>
          <a:prstGeom prst="rect">
            <a:avLst/>
          </a:prstGeom>
        </p:spPr>
        <p:txBody>
          <a:bodyPr>
            <a:noAutofit/>
          </a:bodyPr>
          <a:lstStyle>
            <a:lvl1pPr marL="0" indent="0" algn="r">
              <a:buNone/>
              <a:defRPr sz="1400">
                <a:solidFill>
                  <a:schemeClr val="bg1">
                    <a:lumMod val="50000"/>
                  </a:schemeClr>
                </a:solidFill>
                <a:latin typeface="+mn-lt"/>
                <a:cs typeface="Segoe UI" panose="020B0502040204020203" pitchFamily="34" charset="0"/>
              </a:defRPr>
            </a:lvl1pPr>
          </a:lstStyle>
          <a:p>
            <a:pPr lvl="0"/>
            <a:r>
              <a:rPr lang="en-US"/>
              <a:t>Click to add presenter’s designation</a:t>
            </a:r>
          </a:p>
        </p:txBody>
      </p:sp>
      <p:sp>
        <p:nvSpPr>
          <p:cNvPr id="72" name="Text Placeholder 71"/>
          <p:cNvSpPr>
            <a:spLocks noGrp="1"/>
          </p:cNvSpPr>
          <p:nvPr>
            <p:ph type="body" sz="quarter" idx="19" hasCustomPrompt="1"/>
          </p:nvPr>
        </p:nvSpPr>
        <p:spPr>
          <a:xfrm>
            <a:off x="7372525" y="6525770"/>
            <a:ext cx="4111567" cy="296536"/>
          </a:xfrm>
          <a:prstGeom prst="rect">
            <a:avLst/>
          </a:prstGeom>
        </p:spPr>
        <p:txBody>
          <a:bodyPr>
            <a:noAutofit/>
          </a:bodyPr>
          <a:lstStyle>
            <a:lvl1pPr marL="0" indent="0" algn="r">
              <a:buNone/>
              <a:defRPr sz="1000">
                <a:solidFill>
                  <a:schemeClr val="bg1">
                    <a:lumMod val="50000"/>
                  </a:schemeClr>
                </a:solidFill>
                <a:latin typeface="+mn-lt"/>
                <a:cs typeface="Segoe UI" panose="020B0502040204020203" pitchFamily="34" charset="0"/>
              </a:defRPr>
            </a:lvl1pPr>
          </a:lstStyle>
          <a:p>
            <a:pPr lvl="0"/>
            <a:r>
              <a:rPr lang="en-US"/>
              <a:t>Month, Year  - E.g. June, 2017</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2151" y="357267"/>
            <a:ext cx="3204916" cy="1255744"/>
          </a:xfrm>
          <a:prstGeom prst="rect">
            <a:avLst/>
          </a:prstGeom>
        </p:spPr>
      </p:pic>
    </p:spTree>
    <p:extLst>
      <p:ext uri="{BB962C8B-B14F-4D97-AF65-F5344CB8AC3E}">
        <p14:creationId xmlns:p14="http://schemas.microsoft.com/office/powerpoint/2010/main" val="85248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5" name="Rectangle 4"/>
          <p:cNvSpPr/>
          <p:nvPr/>
        </p:nvSpPr>
        <p:spPr>
          <a:xfrm>
            <a:off x="-1" y="4476750"/>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5400000">
            <a:off x="9416832" y="452981"/>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827314"/>
            <a:ext cx="1117600" cy="899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 y="-96134"/>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Vertical Title 1"/>
          <p:cNvSpPr>
            <a:spLocks noGrp="1"/>
          </p:cNvSpPr>
          <p:nvPr>
            <p:ph type="title" orient="vert" hasCustomPrompt="1"/>
          </p:nvPr>
        </p:nvSpPr>
        <p:spPr>
          <a:xfrm>
            <a:off x="10515600" y="365124"/>
            <a:ext cx="1295399" cy="4388177"/>
          </a:xfrm>
        </p:spPr>
        <p:txBody>
          <a:bodyPr vert="eaVert" anchor="b"/>
          <a:lstStyle>
            <a:lvl1pPr>
              <a:lnSpc>
                <a:spcPct val="100000"/>
              </a:lnSpc>
              <a:defRPr/>
            </a:lvl1pPr>
          </a:lstStyle>
          <a:p>
            <a:r>
              <a:rPr lang="en-US"/>
              <a:t>Click to edit Master title style </a:t>
            </a:r>
          </a:p>
        </p:txBody>
      </p:sp>
      <p:sp>
        <p:nvSpPr>
          <p:cNvPr id="72" name="Rectangle 71"/>
          <p:cNvSpPr/>
          <p:nvPr/>
        </p:nvSpPr>
        <p:spPr>
          <a:xfrm rot="5400000">
            <a:off x="10015002" y="356847"/>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189686" y="3189685"/>
            <a:ext cx="6858002" cy="478631"/>
          </a:xfrm>
          <a:prstGeom prst="rect">
            <a:avLst/>
          </a:prstGeom>
        </p:spPr>
      </p:pic>
      <p:sp>
        <p:nvSpPr>
          <p:cNvPr id="16" name="TextBox 15"/>
          <p:cNvSpPr txBox="1"/>
          <p:nvPr/>
        </p:nvSpPr>
        <p:spPr>
          <a:xfrm rot="5400000">
            <a:off x="-1081166" y="4802912"/>
            <a:ext cx="2844800" cy="246221"/>
          </a:xfrm>
          <a:prstGeom prst="rect">
            <a:avLst/>
          </a:prstGeom>
          <a:noFill/>
        </p:spPr>
        <p:txBody>
          <a:bodyPr wrap="square" rtlCol="0">
            <a:spAutoFit/>
          </a:bodyPr>
          <a:lstStyle/>
          <a:p>
            <a:pPr algn="r"/>
            <a:r>
              <a:rPr lang="en-IN" sz="1000">
                <a:solidFill>
                  <a:schemeClr val="bg1">
                    <a:lumMod val="50000"/>
                  </a:schemeClr>
                </a:solidFill>
                <a:latin typeface="Segoe UI" panose="020B0502040204020203" pitchFamily="34" charset="0"/>
                <a:cs typeface="Segoe UI" panose="020B0502040204020203" pitchFamily="34" charset="0"/>
              </a:rPr>
              <a:t>Confidential – www.happiestminds.com</a:t>
            </a:r>
            <a:endParaRPr lang="en-US" sz="1000">
              <a:solidFill>
                <a:schemeClr val="bg1">
                  <a:lumMod val="50000"/>
                </a:schemeClr>
              </a:solidFill>
              <a:latin typeface="Segoe UI" panose="020B0502040204020203" pitchFamily="34" charset="0"/>
              <a:cs typeface="Segoe UI" panose="020B0502040204020203" pitchFamily="34" charset="0"/>
            </a:endParaRPr>
          </a:p>
        </p:txBody>
      </p:sp>
      <p:sp>
        <p:nvSpPr>
          <p:cNvPr id="74" name="Content Placeholder 2"/>
          <p:cNvSpPr>
            <a:spLocks noGrp="1"/>
          </p:cNvSpPr>
          <p:nvPr>
            <p:ph idx="10"/>
          </p:nvPr>
        </p:nvSpPr>
        <p:spPr>
          <a:xfrm rot="5400000">
            <a:off x="2612619" y="-1565024"/>
            <a:ext cx="5890325" cy="9750628"/>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11"/>
          </p:nvPr>
        </p:nvSpPr>
        <p:spPr>
          <a:xfrm rot="5400000">
            <a:off x="-1023740" y="2274674"/>
            <a:ext cx="2743200" cy="365125"/>
          </a:xfrm>
        </p:spPr>
        <p:txBody>
          <a:bodyPr/>
          <a:lstStyle/>
          <a:p>
            <a:fld id="{2ADF02F0-7A45-4BFB-A264-947079AA91A4}" type="slidenum">
              <a:rPr lang="en-US" smtClean="0"/>
              <a:t>‹#›</a:t>
            </a:fld>
            <a:endParaRPr lang="en-US"/>
          </a:p>
        </p:txBody>
      </p:sp>
      <p:grpSp>
        <p:nvGrpSpPr>
          <p:cNvPr id="73" name="Group 4"/>
          <p:cNvGrpSpPr>
            <a:grpSpLocks noChangeAspect="1"/>
          </p:cNvGrpSpPr>
          <p:nvPr/>
        </p:nvGrpSpPr>
        <p:grpSpPr bwMode="auto">
          <a:xfrm rot="5400000">
            <a:off x="10898149" y="5339075"/>
            <a:ext cx="1367170" cy="458530"/>
            <a:chOff x="-1682" y="309"/>
            <a:chExt cx="11044" cy="3704"/>
          </a:xfrm>
        </p:grpSpPr>
        <p:sp>
          <p:nvSpPr>
            <p:cNvPr id="75" name="Freeform 5"/>
            <p:cNvSpPr>
              <a:spLocks noEditPoints="1"/>
            </p:cNvSpPr>
            <p:nvPr/>
          </p:nvSpPr>
          <p:spPr bwMode="auto">
            <a:xfrm>
              <a:off x="2152" y="3360"/>
              <a:ext cx="7210" cy="653"/>
            </a:xfrm>
            <a:custGeom>
              <a:avLst/>
              <a:gdLst>
                <a:gd name="T0" fmla="*/ 80 w 3050"/>
                <a:gd name="T1" fmla="*/ 217 h 276"/>
                <a:gd name="T2" fmla="*/ 0 w 3050"/>
                <a:gd name="T3" fmla="*/ 24 h 276"/>
                <a:gd name="T4" fmla="*/ 190 w 3050"/>
                <a:gd name="T5" fmla="*/ 8 h 276"/>
                <a:gd name="T6" fmla="*/ 190 w 3050"/>
                <a:gd name="T7" fmla="*/ 112 h 276"/>
                <a:gd name="T8" fmla="*/ 277 w 3050"/>
                <a:gd name="T9" fmla="*/ 217 h 276"/>
                <a:gd name="T10" fmla="*/ 319 w 3050"/>
                <a:gd name="T11" fmla="*/ 145 h 276"/>
                <a:gd name="T12" fmla="*/ 385 w 3050"/>
                <a:gd name="T13" fmla="*/ 201 h 276"/>
                <a:gd name="T14" fmla="*/ 380 w 3050"/>
                <a:gd name="T15" fmla="*/ 66 h 276"/>
                <a:gd name="T16" fmla="*/ 416 w 3050"/>
                <a:gd name="T17" fmla="*/ 132 h 276"/>
                <a:gd name="T18" fmla="*/ 598 w 3050"/>
                <a:gd name="T19" fmla="*/ 24 h 276"/>
                <a:gd name="T20" fmla="*/ 578 w 3050"/>
                <a:gd name="T21" fmla="*/ 130 h 276"/>
                <a:gd name="T22" fmla="*/ 694 w 3050"/>
                <a:gd name="T23" fmla="*/ 49 h 276"/>
                <a:gd name="T24" fmla="*/ 714 w 3050"/>
                <a:gd name="T25" fmla="*/ 24 h 276"/>
                <a:gd name="T26" fmla="*/ 803 w 3050"/>
                <a:gd name="T27" fmla="*/ 70 h 276"/>
                <a:gd name="T28" fmla="*/ 775 w 3050"/>
                <a:gd name="T29" fmla="*/ 17 h 276"/>
                <a:gd name="T30" fmla="*/ 926 w 3050"/>
                <a:gd name="T31" fmla="*/ 66 h 276"/>
                <a:gd name="T32" fmla="*/ 858 w 3050"/>
                <a:gd name="T33" fmla="*/ 217 h 276"/>
                <a:gd name="T34" fmla="*/ 945 w 3050"/>
                <a:gd name="T35" fmla="*/ 115 h 276"/>
                <a:gd name="T36" fmla="*/ 926 w 3050"/>
                <a:gd name="T37" fmla="*/ 66 h 276"/>
                <a:gd name="T38" fmla="*/ 1068 w 3050"/>
                <a:gd name="T39" fmla="*/ 220 h 276"/>
                <a:gd name="T40" fmla="*/ 1133 w 3050"/>
                <a:gd name="T41" fmla="*/ 10 h 276"/>
                <a:gd name="T42" fmla="*/ 1072 w 3050"/>
                <a:gd name="T43" fmla="*/ 202 h 276"/>
                <a:gd name="T44" fmla="*/ 1110 w 3050"/>
                <a:gd name="T45" fmla="*/ 178 h 276"/>
                <a:gd name="T46" fmla="*/ 1170 w 3050"/>
                <a:gd name="T47" fmla="*/ 88 h 276"/>
                <a:gd name="T48" fmla="*/ 1220 w 3050"/>
                <a:gd name="T49" fmla="*/ 88 h 276"/>
                <a:gd name="T50" fmla="*/ 1220 w 3050"/>
                <a:gd name="T51" fmla="*/ 48 h 276"/>
                <a:gd name="T52" fmla="*/ 1241 w 3050"/>
                <a:gd name="T53" fmla="*/ 8 h 276"/>
                <a:gd name="T54" fmla="*/ 1314 w 3050"/>
                <a:gd name="T55" fmla="*/ 173 h 276"/>
                <a:gd name="T56" fmla="*/ 1332 w 3050"/>
                <a:gd name="T57" fmla="*/ 220 h 276"/>
                <a:gd name="T58" fmla="*/ 1400 w 3050"/>
                <a:gd name="T59" fmla="*/ 70 h 276"/>
                <a:gd name="T60" fmla="*/ 1477 w 3050"/>
                <a:gd name="T61" fmla="*/ 188 h 276"/>
                <a:gd name="T62" fmla="*/ 1483 w 3050"/>
                <a:gd name="T63" fmla="*/ 220 h 276"/>
                <a:gd name="T64" fmla="*/ 1613 w 3050"/>
                <a:gd name="T65" fmla="*/ 217 h 276"/>
                <a:gd name="T66" fmla="*/ 1613 w 3050"/>
                <a:gd name="T67" fmla="*/ 217 h 276"/>
                <a:gd name="T68" fmla="*/ 1749 w 3050"/>
                <a:gd name="T69" fmla="*/ 217 h 276"/>
                <a:gd name="T70" fmla="*/ 1670 w 3050"/>
                <a:gd name="T71" fmla="*/ 24 h 276"/>
                <a:gd name="T72" fmla="*/ 1981 w 3050"/>
                <a:gd name="T73" fmla="*/ 41 h 276"/>
                <a:gd name="T74" fmla="*/ 1900 w 3050"/>
                <a:gd name="T75" fmla="*/ 121 h 276"/>
                <a:gd name="T76" fmla="*/ 1981 w 3050"/>
                <a:gd name="T77" fmla="*/ 200 h 276"/>
                <a:gd name="T78" fmla="*/ 2183 w 3050"/>
                <a:gd name="T79" fmla="*/ 143 h 276"/>
                <a:gd name="T80" fmla="*/ 2119 w 3050"/>
                <a:gd name="T81" fmla="*/ 85 h 276"/>
                <a:gd name="T82" fmla="*/ 2329 w 3050"/>
                <a:gd name="T83" fmla="*/ 94 h 276"/>
                <a:gd name="T84" fmla="*/ 2227 w 3050"/>
                <a:gd name="T85" fmla="*/ 70 h 276"/>
                <a:gd name="T86" fmla="*/ 2287 w 3050"/>
                <a:gd name="T87" fmla="*/ 85 h 276"/>
                <a:gd name="T88" fmla="*/ 2332 w 3050"/>
                <a:gd name="T89" fmla="*/ 112 h 276"/>
                <a:gd name="T90" fmla="*/ 2413 w 3050"/>
                <a:gd name="T91" fmla="*/ 217 h 276"/>
                <a:gd name="T92" fmla="*/ 2489 w 3050"/>
                <a:gd name="T93" fmla="*/ 90 h 276"/>
                <a:gd name="T94" fmla="*/ 2490 w 3050"/>
                <a:gd name="T95" fmla="*/ 273 h 276"/>
                <a:gd name="T96" fmla="*/ 2532 w 3050"/>
                <a:gd name="T97" fmla="*/ 66 h 276"/>
                <a:gd name="T98" fmla="*/ 2527 w 3050"/>
                <a:gd name="T99" fmla="*/ 85 h 276"/>
                <a:gd name="T100" fmla="*/ 2729 w 3050"/>
                <a:gd name="T101" fmla="*/ 115 h 276"/>
                <a:gd name="T102" fmla="*/ 2674 w 3050"/>
                <a:gd name="T103" fmla="*/ 86 h 276"/>
                <a:gd name="T104" fmla="*/ 2618 w 3050"/>
                <a:gd name="T105" fmla="*/ 176 h 276"/>
                <a:gd name="T106" fmla="*/ 2742 w 3050"/>
                <a:gd name="T107" fmla="*/ 204 h 276"/>
                <a:gd name="T108" fmla="*/ 2643 w 3050"/>
                <a:gd name="T109" fmla="*/ 175 h 276"/>
                <a:gd name="T110" fmla="*/ 2852 w 3050"/>
                <a:gd name="T111" fmla="*/ 66 h 276"/>
                <a:gd name="T112" fmla="*/ 2784 w 3050"/>
                <a:gd name="T113" fmla="*/ 217 h 276"/>
                <a:gd name="T114" fmla="*/ 2871 w 3050"/>
                <a:gd name="T115" fmla="*/ 115 h 276"/>
                <a:gd name="T116" fmla="*/ 2852 w 3050"/>
                <a:gd name="T117" fmla="*/ 66 h 276"/>
                <a:gd name="T118" fmla="*/ 2920 w 3050"/>
                <a:gd name="T119" fmla="*/ 70 h 276"/>
                <a:gd name="T120" fmla="*/ 2934 w 3050"/>
                <a:gd name="T1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50" h="276">
                  <a:moveTo>
                    <a:pt x="0" y="45"/>
                  </a:moveTo>
                  <a:cubicBezTo>
                    <a:pt x="55" y="45"/>
                    <a:pt x="55" y="45"/>
                    <a:pt x="55" y="45"/>
                  </a:cubicBezTo>
                  <a:cubicBezTo>
                    <a:pt x="55" y="217"/>
                    <a:pt x="55" y="217"/>
                    <a:pt x="55" y="217"/>
                  </a:cubicBezTo>
                  <a:cubicBezTo>
                    <a:pt x="80" y="217"/>
                    <a:pt x="80" y="217"/>
                    <a:pt x="80" y="217"/>
                  </a:cubicBezTo>
                  <a:cubicBezTo>
                    <a:pt x="80" y="45"/>
                    <a:pt x="80" y="45"/>
                    <a:pt x="80" y="45"/>
                  </a:cubicBezTo>
                  <a:cubicBezTo>
                    <a:pt x="134" y="45"/>
                    <a:pt x="134" y="45"/>
                    <a:pt x="134" y="45"/>
                  </a:cubicBezTo>
                  <a:cubicBezTo>
                    <a:pt x="136" y="24"/>
                    <a:pt x="136" y="24"/>
                    <a:pt x="136" y="24"/>
                  </a:cubicBezTo>
                  <a:cubicBezTo>
                    <a:pt x="0" y="24"/>
                    <a:pt x="0" y="24"/>
                    <a:pt x="0" y="24"/>
                  </a:cubicBezTo>
                  <a:lnTo>
                    <a:pt x="0" y="45"/>
                  </a:lnTo>
                  <a:close/>
                  <a:moveTo>
                    <a:pt x="235" y="66"/>
                  </a:moveTo>
                  <a:cubicBezTo>
                    <a:pt x="216" y="66"/>
                    <a:pt x="201" y="76"/>
                    <a:pt x="190" y="91"/>
                  </a:cubicBezTo>
                  <a:cubicBezTo>
                    <a:pt x="190" y="8"/>
                    <a:pt x="190" y="8"/>
                    <a:pt x="190" y="8"/>
                  </a:cubicBezTo>
                  <a:cubicBezTo>
                    <a:pt x="167" y="11"/>
                    <a:pt x="167" y="11"/>
                    <a:pt x="167" y="11"/>
                  </a:cubicBezTo>
                  <a:cubicBezTo>
                    <a:pt x="167" y="217"/>
                    <a:pt x="167" y="217"/>
                    <a:pt x="167" y="217"/>
                  </a:cubicBezTo>
                  <a:cubicBezTo>
                    <a:pt x="190" y="217"/>
                    <a:pt x="190" y="217"/>
                    <a:pt x="190" y="217"/>
                  </a:cubicBezTo>
                  <a:cubicBezTo>
                    <a:pt x="190" y="112"/>
                    <a:pt x="190" y="112"/>
                    <a:pt x="190" y="112"/>
                  </a:cubicBezTo>
                  <a:cubicBezTo>
                    <a:pt x="200" y="96"/>
                    <a:pt x="212" y="85"/>
                    <a:pt x="229" y="85"/>
                  </a:cubicBezTo>
                  <a:cubicBezTo>
                    <a:pt x="244" y="85"/>
                    <a:pt x="254" y="92"/>
                    <a:pt x="254" y="115"/>
                  </a:cubicBezTo>
                  <a:cubicBezTo>
                    <a:pt x="254" y="217"/>
                    <a:pt x="254" y="217"/>
                    <a:pt x="254" y="217"/>
                  </a:cubicBezTo>
                  <a:cubicBezTo>
                    <a:pt x="277" y="217"/>
                    <a:pt x="277" y="217"/>
                    <a:pt x="277" y="217"/>
                  </a:cubicBezTo>
                  <a:cubicBezTo>
                    <a:pt x="277" y="111"/>
                    <a:pt x="277" y="111"/>
                    <a:pt x="277" y="111"/>
                  </a:cubicBezTo>
                  <a:cubicBezTo>
                    <a:pt x="277" y="84"/>
                    <a:pt x="261" y="66"/>
                    <a:pt x="235" y="66"/>
                  </a:cubicBezTo>
                  <a:close/>
                  <a:moveTo>
                    <a:pt x="380" y="66"/>
                  </a:moveTo>
                  <a:cubicBezTo>
                    <a:pt x="342" y="66"/>
                    <a:pt x="319" y="99"/>
                    <a:pt x="319" y="145"/>
                  </a:cubicBezTo>
                  <a:cubicBezTo>
                    <a:pt x="319" y="191"/>
                    <a:pt x="343" y="220"/>
                    <a:pt x="384" y="220"/>
                  </a:cubicBezTo>
                  <a:cubicBezTo>
                    <a:pt x="404" y="220"/>
                    <a:pt x="420" y="213"/>
                    <a:pt x="434" y="202"/>
                  </a:cubicBezTo>
                  <a:cubicBezTo>
                    <a:pt x="424" y="188"/>
                    <a:pt x="424" y="188"/>
                    <a:pt x="424" y="188"/>
                  </a:cubicBezTo>
                  <a:cubicBezTo>
                    <a:pt x="411" y="197"/>
                    <a:pt x="400" y="201"/>
                    <a:pt x="385" y="201"/>
                  </a:cubicBezTo>
                  <a:cubicBezTo>
                    <a:pt x="363" y="201"/>
                    <a:pt x="346" y="187"/>
                    <a:pt x="344" y="151"/>
                  </a:cubicBezTo>
                  <a:cubicBezTo>
                    <a:pt x="439" y="151"/>
                    <a:pt x="439" y="151"/>
                    <a:pt x="439" y="151"/>
                  </a:cubicBezTo>
                  <a:cubicBezTo>
                    <a:pt x="439" y="148"/>
                    <a:pt x="440" y="144"/>
                    <a:pt x="440" y="139"/>
                  </a:cubicBezTo>
                  <a:cubicBezTo>
                    <a:pt x="440" y="94"/>
                    <a:pt x="419" y="66"/>
                    <a:pt x="380" y="66"/>
                  </a:cubicBezTo>
                  <a:close/>
                  <a:moveTo>
                    <a:pt x="416" y="134"/>
                  </a:moveTo>
                  <a:cubicBezTo>
                    <a:pt x="344" y="134"/>
                    <a:pt x="344" y="134"/>
                    <a:pt x="344" y="134"/>
                  </a:cubicBezTo>
                  <a:cubicBezTo>
                    <a:pt x="346" y="100"/>
                    <a:pt x="360" y="85"/>
                    <a:pt x="380" y="85"/>
                  </a:cubicBezTo>
                  <a:cubicBezTo>
                    <a:pt x="405" y="85"/>
                    <a:pt x="416" y="102"/>
                    <a:pt x="416" y="132"/>
                  </a:cubicBezTo>
                  <a:lnTo>
                    <a:pt x="416" y="134"/>
                  </a:lnTo>
                  <a:close/>
                  <a:moveTo>
                    <a:pt x="681" y="24"/>
                  </a:moveTo>
                  <a:cubicBezTo>
                    <a:pt x="640" y="167"/>
                    <a:pt x="640" y="167"/>
                    <a:pt x="640" y="167"/>
                  </a:cubicBezTo>
                  <a:cubicBezTo>
                    <a:pt x="598" y="24"/>
                    <a:pt x="598" y="24"/>
                    <a:pt x="598" y="24"/>
                  </a:cubicBezTo>
                  <a:cubicBezTo>
                    <a:pt x="565" y="24"/>
                    <a:pt x="565" y="24"/>
                    <a:pt x="565" y="24"/>
                  </a:cubicBezTo>
                  <a:cubicBezTo>
                    <a:pt x="549" y="217"/>
                    <a:pt x="549" y="217"/>
                    <a:pt x="549" y="217"/>
                  </a:cubicBezTo>
                  <a:cubicBezTo>
                    <a:pt x="572" y="217"/>
                    <a:pt x="572" y="217"/>
                    <a:pt x="572" y="217"/>
                  </a:cubicBezTo>
                  <a:cubicBezTo>
                    <a:pt x="578" y="130"/>
                    <a:pt x="578" y="130"/>
                    <a:pt x="578" y="130"/>
                  </a:cubicBezTo>
                  <a:cubicBezTo>
                    <a:pt x="581" y="102"/>
                    <a:pt x="583" y="71"/>
                    <a:pt x="583" y="49"/>
                  </a:cubicBezTo>
                  <a:cubicBezTo>
                    <a:pt x="628" y="195"/>
                    <a:pt x="628" y="195"/>
                    <a:pt x="628" y="195"/>
                  </a:cubicBezTo>
                  <a:cubicBezTo>
                    <a:pt x="651" y="195"/>
                    <a:pt x="651" y="195"/>
                    <a:pt x="651" y="195"/>
                  </a:cubicBezTo>
                  <a:cubicBezTo>
                    <a:pt x="694" y="49"/>
                    <a:pt x="694" y="49"/>
                    <a:pt x="694" y="49"/>
                  </a:cubicBezTo>
                  <a:cubicBezTo>
                    <a:pt x="695" y="65"/>
                    <a:pt x="697" y="98"/>
                    <a:pt x="700" y="129"/>
                  </a:cubicBezTo>
                  <a:cubicBezTo>
                    <a:pt x="707" y="217"/>
                    <a:pt x="707" y="217"/>
                    <a:pt x="707" y="217"/>
                  </a:cubicBezTo>
                  <a:cubicBezTo>
                    <a:pt x="730" y="217"/>
                    <a:pt x="730" y="217"/>
                    <a:pt x="730" y="217"/>
                  </a:cubicBezTo>
                  <a:cubicBezTo>
                    <a:pt x="714" y="24"/>
                    <a:pt x="714" y="24"/>
                    <a:pt x="714" y="24"/>
                  </a:cubicBezTo>
                  <a:lnTo>
                    <a:pt x="681" y="24"/>
                  </a:lnTo>
                  <a:close/>
                  <a:moveTo>
                    <a:pt x="780" y="217"/>
                  </a:moveTo>
                  <a:cubicBezTo>
                    <a:pt x="803" y="217"/>
                    <a:pt x="803" y="217"/>
                    <a:pt x="803" y="217"/>
                  </a:cubicBezTo>
                  <a:cubicBezTo>
                    <a:pt x="803" y="70"/>
                    <a:pt x="803" y="70"/>
                    <a:pt x="803" y="70"/>
                  </a:cubicBezTo>
                  <a:cubicBezTo>
                    <a:pt x="780" y="70"/>
                    <a:pt x="780" y="70"/>
                    <a:pt x="780" y="70"/>
                  </a:cubicBezTo>
                  <a:lnTo>
                    <a:pt x="780" y="217"/>
                  </a:lnTo>
                  <a:close/>
                  <a:moveTo>
                    <a:pt x="791" y="0"/>
                  </a:moveTo>
                  <a:cubicBezTo>
                    <a:pt x="782" y="0"/>
                    <a:pt x="775" y="7"/>
                    <a:pt x="775" y="17"/>
                  </a:cubicBezTo>
                  <a:cubicBezTo>
                    <a:pt x="775" y="26"/>
                    <a:pt x="782" y="33"/>
                    <a:pt x="791" y="33"/>
                  </a:cubicBezTo>
                  <a:cubicBezTo>
                    <a:pt x="801" y="33"/>
                    <a:pt x="808" y="26"/>
                    <a:pt x="808" y="17"/>
                  </a:cubicBezTo>
                  <a:cubicBezTo>
                    <a:pt x="808" y="7"/>
                    <a:pt x="801" y="0"/>
                    <a:pt x="791" y="0"/>
                  </a:cubicBezTo>
                  <a:close/>
                  <a:moveTo>
                    <a:pt x="926" y="66"/>
                  </a:moveTo>
                  <a:cubicBezTo>
                    <a:pt x="906" y="66"/>
                    <a:pt x="891" y="77"/>
                    <a:pt x="880" y="92"/>
                  </a:cubicBezTo>
                  <a:cubicBezTo>
                    <a:pt x="878" y="70"/>
                    <a:pt x="878" y="70"/>
                    <a:pt x="878" y="70"/>
                  </a:cubicBezTo>
                  <a:cubicBezTo>
                    <a:pt x="858" y="70"/>
                    <a:pt x="858" y="70"/>
                    <a:pt x="858" y="70"/>
                  </a:cubicBezTo>
                  <a:cubicBezTo>
                    <a:pt x="858" y="217"/>
                    <a:pt x="858" y="217"/>
                    <a:pt x="858" y="217"/>
                  </a:cubicBezTo>
                  <a:cubicBezTo>
                    <a:pt x="881" y="217"/>
                    <a:pt x="881" y="217"/>
                    <a:pt x="881" y="217"/>
                  </a:cubicBezTo>
                  <a:cubicBezTo>
                    <a:pt x="881" y="112"/>
                    <a:pt x="881" y="112"/>
                    <a:pt x="881" y="112"/>
                  </a:cubicBezTo>
                  <a:cubicBezTo>
                    <a:pt x="892" y="96"/>
                    <a:pt x="903" y="85"/>
                    <a:pt x="921" y="85"/>
                  </a:cubicBezTo>
                  <a:cubicBezTo>
                    <a:pt x="936" y="85"/>
                    <a:pt x="945" y="92"/>
                    <a:pt x="945" y="115"/>
                  </a:cubicBezTo>
                  <a:cubicBezTo>
                    <a:pt x="945" y="217"/>
                    <a:pt x="945" y="217"/>
                    <a:pt x="945" y="217"/>
                  </a:cubicBezTo>
                  <a:cubicBezTo>
                    <a:pt x="969" y="217"/>
                    <a:pt x="969" y="217"/>
                    <a:pt x="969" y="217"/>
                  </a:cubicBezTo>
                  <a:cubicBezTo>
                    <a:pt x="969" y="111"/>
                    <a:pt x="969" y="111"/>
                    <a:pt x="969" y="111"/>
                  </a:cubicBezTo>
                  <a:cubicBezTo>
                    <a:pt x="969" y="83"/>
                    <a:pt x="953" y="66"/>
                    <a:pt x="926" y="66"/>
                  </a:cubicBezTo>
                  <a:close/>
                  <a:moveTo>
                    <a:pt x="1110" y="85"/>
                  </a:moveTo>
                  <a:cubicBezTo>
                    <a:pt x="1101" y="75"/>
                    <a:pt x="1088" y="66"/>
                    <a:pt x="1070" y="66"/>
                  </a:cubicBezTo>
                  <a:cubicBezTo>
                    <a:pt x="1034" y="66"/>
                    <a:pt x="1012" y="99"/>
                    <a:pt x="1012" y="144"/>
                  </a:cubicBezTo>
                  <a:cubicBezTo>
                    <a:pt x="1012" y="190"/>
                    <a:pt x="1032" y="220"/>
                    <a:pt x="1068" y="220"/>
                  </a:cubicBezTo>
                  <a:cubicBezTo>
                    <a:pt x="1086" y="220"/>
                    <a:pt x="1101" y="211"/>
                    <a:pt x="1110" y="196"/>
                  </a:cubicBezTo>
                  <a:cubicBezTo>
                    <a:pt x="1113" y="217"/>
                    <a:pt x="1113" y="217"/>
                    <a:pt x="1113" y="217"/>
                  </a:cubicBezTo>
                  <a:cubicBezTo>
                    <a:pt x="1133" y="217"/>
                    <a:pt x="1133" y="217"/>
                    <a:pt x="1133" y="217"/>
                  </a:cubicBezTo>
                  <a:cubicBezTo>
                    <a:pt x="1133" y="10"/>
                    <a:pt x="1133" y="10"/>
                    <a:pt x="1133" y="10"/>
                  </a:cubicBezTo>
                  <a:cubicBezTo>
                    <a:pt x="1110" y="8"/>
                    <a:pt x="1110" y="8"/>
                    <a:pt x="1110" y="8"/>
                  </a:cubicBezTo>
                  <a:lnTo>
                    <a:pt x="1110" y="85"/>
                  </a:lnTo>
                  <a:close/>
                  <a:moveTo>
                    <a:pt x="1110" y="178"/>
                  </a:moveTo>
                  <a:cubicBezTo>
                    <a:pt x="1100" y="193"/>
                    <a:pt x="1090" y="202"/>
                    <a:pt x="1072" y="202"/>
                  </a:cubicBezTo>
                  <a:cubicBezTo>
                    <a:pt x="1050" y="202"/>
                    <a:pt x="1037" y="183"/>
                    <a:pt x="1037" y="144"/>
                  </a:cubicBezTo>
                  <a:cubicBezTo>
                    <a:pt x="1037" y="104"/>
                    <a:pt x="1052" y="85"/>
                    <a:pt x="1075" y="85"/>
                  </a:cubicBezTo>
                  <a:cubicBezTo>
                    <a:pt x="1090" y="85"/>
                    <a:pt x="1101" y="93"/>
                    <a:pt x="1110" y="105"/>
                  </a:cubicBezTo>
                  <a:lnTo>
                    <a:pt x="1110" y="178"/>
                  </a:lnTo>
                  <a:close/>
                  <a:moveTo>
                    <a:pt x="1196" y="49"/>
                  </a:moveTo>
                  <a:cubicBezTo>
                    <a:pt x="1196" y="70"/>
                    <a:pt x="1196" y="70"/>
                    <a:pt x="1196" y="70"/>
                  </a:cubicBezTo>
                  <a:cubicBezTo>
                    <a:pt x="1170" y="70"/>
                    <a:pt x="1170" y="70"/>
                    <a:pt x="1170" y="70"/>
                  </a:cubicBezTo>
                  <a:cubicBezTo>
                    <a:pt x="1170" y="88"/>
                    <a:pt x="1170" y="88"/>
                    <a:pt x="1170" y="88"/>
                  </a:cubicBezTo>
                  <a:cubicBezTo>
                    <a:pt x="1196" y="88"/>
                    <a:pt x="1196" y="88"/>
                    <a:pt x="1196" y="88"/>
                  </a:cubicBezTo>
                  <a:cubicBezTo>
                    <a:pt x="1196" y="217"/>
                    <a:pt x="1196" y="217"/>
                    <a:pt x="1196" y="217"/>
                  </a:cubicBezTo>
                  <a:cubicBezTo>
                    <a:pt x="1220" y="217"/>
                    <a:pt x="1220" y="217"/>
                    <a:pt x="1220" y="217"/>
                  </a:cubicBezTo>
                  <a:cubicBezTo>
                    <a:pt x="1220" y="88"/>
                    <a:pt x="1220" y="88"/>
                    <a:pt x="1220" y="88"/>
                  </a:cubicBezTo>
                  <a:cubicBezTo>
                    <a:pt x="1253" y="88"/>
                    <a:pt x="1253" y="88"/>
                    <a:pt x="1253" y="88"/>
                  </a:cubicBezTo>
                  <a:cubicBezTo>
                    <a:pt x="1256" y="70"/>
                    <a:pt x="1256" y="70"/>
                    <a:pt x="1256" y="70"/>
                  </a:cubicBezTo>
                  <a:cubicBezTo>
                    <a:pt x="1220" y="70"/>
                    <a:pt x="1220" y="70"/>
                    <a:pt x="1220" y="70"/>
                  </a:cubicBezTo>
                  <a:cubicBezTo>
                    <a:pt x="1220" y="48"/>
                    <a:pt x="1220" y="48"/>
                    <a:pt x="1220" y="48"/>
                  </a:cubicBezTo>
                  <a:cubicBezTo>
                    <a:pt x="1220" y="34"/>
                    <a:pt x="1226" y="27"/>
                    <a:pt x="1242" y="27"/>
                  </a:cubicBezTo>
                  <a:cubicBezTo>
                    <a:pt x="1250" y="27"/>
                    <a:pt x="1259" y="28"/>
                    <a:pt x="1268" y="32"/>
                  </a:cubicBezTo>
                  <a:cubicBezTo>
                    <a:pt x="1276" y="15"/>
                    <a:pt x="1276" y="15"/>
                    <a:pt x="1276" y="15"/>
                  </a:cubicBezTo>
                  <a:cubicBezTo>
                    <a:pt x="1264" y="10"/>
                    <a:pt x="1254" y="8"/>
                    <a:pt x="1241" y="8"/>
                  </a:cubicBezTo>
                  <a:cubicBezTo>
                    <a:pt x="1212" y="8"/>
                    <a:pt x="1196" y="24"/>
                    <a:pt x="1196" y="49"/>
                  </a:cubicBezTo>
                  <a:close/>
                  <a:moveTo>
                    <a:pt x="1377" y="175"/>
                  </a:moveTo>
                  <a:cubicBezTo>
                    <a:pt x="1368" y="191"/>
                    <a:pt x="1355" y="202"/>
                    <a:pt x="1338" y="202"/>
                  </a:cubicBezTo>
                  <a:cubicBezTo>
                    <a:pt x="1322" y="202"/>
                    <a:pt x="1314" y="194"/>
                    <a:pt x="1314" y="173"/>
                  </a:cubicBezTo>
                  <a:cubicBezTo>
                    <a:pt x="1314" y="70"/>
                    <a:pt x="1314" y="70"/>
                    <a:pt x="1314" y="70"/>
                  </a:cubicBezTo>
                  <a:cubicBezTo>
                    <a:pt x="1291" y="70"/>
                    <a:pt x="1291" y="70"/>
                    <a:pt x="1291" y="70"/>
                  </a:cubicBezTo>
                  <a:cubicBezTo>
                    <a:pt x="1291" y="175"/>
                    <a:pt x="1291" y="175"/>
                    <a:pt x="1291" y="175"/>
                  </a:cubicBezTo>
                  <a:cubicBezTo>
                    <a:pt x="1291" y="204"/>
                    <a:pt x="1306" y="220"/>
                    <a:pt x="1332" y="220"/>
                  </a:cubicBezTo>
                  <a:cubicBezTo>
                    <a:pt x="1353" y="220"/>
                    <a:pt x="1367" y="211"/>
                    <a:pt x="1378" y="193"/>
                  </a:cubicBezTo>
                  <a:cubicBezTo>
                    <a:pt x="1380" y="217"/>
                    <a:pt x="1380" y="217"/>
                    <a:pt x="1380" y="217"/>
                  </a:cubicBezTo>
                  <a:cubicBezTo>
                    <a:pt x="1400" y="217"/>
                    <a:pt x="1400" y="217"/>
                    <a:pt x="1400" y="217"/>
                  </a:cubicBezTo>
                  <a:cubicBezTo>
                    <a:pt x="1400" y="70"/>
                    <a:pt x="1400" y="70"/>
                    <a:pt x="1400" y="70"/>
                  </a:cubicBezTo>
                  <a:cubicBezTo>
                    <a:pt x="1377" y="70"/>
                    <a:pt x="1377" y="70"/>
                    <a:pt x="1377" y="70"/>
                  </a:cubicBezTo>
                  <a:lnTo>
                    <a:pt x="1377" y="175"/>
                  </a:lnTo>
                  <a:close/>
                  <a:moveTo>
                    <a:pt x="1487" y="201"/>
                  </a:moveTo>
                  <a:cubicBezTo>
                    <a:pt x="1480" y="201"/>
                    <a:pt x="1477" y="197"/>
                    <a:pt x="1477" y="188"/>
                  </a:cubicBezTo>
                  <a:cubicBezTo>
                    <a:pt x="1477" y="8"/>
                    <a:pt x="1477" y="8"/>
                    <a:pt x="1477" y="8"/>
                  </a:cubicBezTo>
                  <a:cubicBezTo>
                    <a:pt x="1453" y="10"/>
                    <a:pt x="1453" y="10"/>
                    <a:pt x="1453" y="10"/>
                  </a:cubicBezTo>
                  <a:cubicBezTo>
                    <a:pt x="1453" y="189"/>
                    <a:pt x="1453" y="189"/>
                    <a:pt x="1453" y="189"/>
                  </a:cubicBezTo>
                  <a:cubicBezTo>
                    <a:pt x="1453" y="209"/>
                    <a:pt x="1465" y="220"/>
                    <a:pt x="1483" y="220"/>
                  </a:cubicBezTo>
                  <a:cubicBezTo>
                    <a:pt x="1490" y="220"/>
                    <a:pt x="1497" y="218"/>
                    <a:pt x="1502" y="216"/>
                  </a:cubicBezTo>
                  <a:cubicBezTo>
                    <a:pt x="1496" y="199"/>
                    <a:pt x="1496" y="199"/>
                    <a:pt x="1496" y="199"/>
                  </a:cubicBezTo>
                  <a:cubicBezTo>
                    <a:pt x="1493" y="200"/>
                    <a:pt x="1490" y="201"/>
                    <a:pt x="1487" y="201"/>
                  </a:cubicBezTo>
                  <a:close/>
                  <a:moveTo>
                    <a:pt x="1613" y="217"/>
                  </a:moveTo>
                  <a:cubicBezTo>
                    <a:pt x="1637" y="217"/>
                    <a:pt x="1637" y="217"/>
                    <a:pt x="1637" y="217"/>
                  </a:cubicBezTo>
                  <a:cubicBezTo>
                    <a:pt x="1637" y="24"/>
                    <a:pt x="1637" y="24"/>
                    <a:pt x="1637" y="24"/>
                  </a:cubicBezTo>
                  <a:cubicBezTo>
                    <a:pt x="1613" y="24"/>
                    <a:pt x="1613" y="24"/>
                    <a:pt x="1613" y="24"/>
                  </a:cubicBezTo>
                  <a:lnTo>
                    <a:pt x="1613" y="217"/>
                  </a:lnTo>
                  <a:close/>
                  <a:moveTo>
                    <a:pt x="1670" y="45"/>
                  </a:moveTo>
                  <a:cubicBezTo>
                    <a:pt x="1725" y="45"/>
                    <a:pt x="1725" y="45"/>
                    <a:pt x="1725" y="45"/>
                  </a:cubicBezTo>
                  <a:cubicBezTo>
                    <a:pt x="1725" y="217"/>
                    <a:pt x="1725" y="217"/>
                    <a:pt x="1725" y="217"/>
                  </a:cubicBezTo>
                  <a:cubicBezTo>
                    <a:pt x="1749" y="217"/>
                    <a:pt x="1749" y="217"/>
                    <a:pt x="1749" y="217"/>
                  </a:cubicBezTo>
                  <a:cubicBezTo>
                    <a:pt x="1749" y="45"/>
                    <a:pt x="1749" y="45"/>
                    <a:pt x="1749" y="45"/>
                  </a:cubicBezTo>
                  <a:cubicBezTo>
                    <a:pt x="1803" y="45"/>
                    <a:pt x="1803" y="45"/>
                    <a:pt x="1803" y="45"/>
                  </a:cubicBezTo>
                  <a:cubicBezTo>
                    <a:pt x="1806" y="24"/>
                    <a:pt x="1806" y="24"/>
                    <a:pt x="1806" y="24"/>
                  </a:cubicBezTo>
                  <a:cubicBezTo>
                    <a:pt x="1670" y="24"/>
                    <a:pt x="1670" y="24"/>
                    <a:pt x="1670" y="24"/>
                  </a:cubicBezTo>
                  <a:lnTo>
                    <a:pt x="1670" y="45"/>
                  </a:lnTo>
                  <a:close/>
                  <a:moveTo>
                    <a:pt x="1981" y="200"/>
                  </a:moveTo>
                  <a:cubicBezTo>
                    <a:pt x="1950" y="200"/>
                    <a:pt x="1926" y="177"/>
                    <a:pt x="1926" y="121"/>
                  </a:cubicBezTo>
                  <a:cubicBezTo>
                    <a:pt x="1926" y="62"/>
                    <a:pt x="1951" y="41"/>
                    <a:pt x="1981" y="41"/>
                  </a:cubicBezTo>
                  <a:cubicBezTo>
                    <a:pt x="1995" y="41"/>
                    <a:pt x="2006" y="46"/>
                    <a:pt x="2019" y="55"/>
                  </a:cubicBezTo>
                  <a:cubicBezTo>
                    <a:pt x="2032" y="40"/>
                    <a:pt x="2032" y="40"/>
                    <a:pt x="2032" y="40"/>
                  </a:cubicBezTo>
                  <a:cubicBezTo>
                    <a:pt x="2017" y="28"/>
                    <a:pt x="2003" y="21"/>
                    <a:pt x="1980" y="21"/>
                  </a:cubicBezTo>
                  <a:cubicBezTo>
                    <a:pt x="1936" y="21"/>
                    <a:pt x="1900" y="55"/>
                    <a:pt x="1900" y="121"/>
                  </a:cubicBezTo>
                  <a:cubicBezTo>
                    <a:pt x="1900" y="185"/>
                    <a:pt x="1934" y="220"/>
                    <a:pt x="1980" y="220"/>
                  </a:cubicBezTo>
                  <a:cubicBezTo>
                    <a:pt x="2005" y="220"/>
                    <a:pt x="2023" y="210"/>
                    <a:pt x="2034" y="199"/>
                  </a:cubicBezTo>
                  <a:cubicBezTo>
                    <a:pt x="2022" y="183"/>
                    <a:pt x="2022" y="183"/>
                    <a:pt x="2022" y="183"/>
                  </a:cubicBezTo>
                  <a:cubicBezTo>
                    <a:pt x="2011" y="192"/>
                    <a:pt x="1999" y="200"/>
                    <a:pt x="1981" y="200"/>
                  </a:cubicBezTo>
                  <a:close/>
                  <a:moveTo>
                    <a:pt x="2119" y="66"/>
                  </a:moveTo>
                  <a:cubicBezTo>
                    <a:pt x="2077" y="66"/>
                    <a:pt x="2054" y="97"/>
                    <a:pt x="2054" y="144"/>
                  </a:cubicBezTo>
                  <a:cubicBezTo>
                    <a:pt x="2054" y="190"/>
                    <a:pt x="2077" y="220"/>
                    <a:pt x="2118" y="220"/>
                  </a:cubicBezTo>
                  <a:cubicBezTo>
                    <a:pt x="2159" y="220"/>
                    <a:pt x="2183" y="189"/>
                    <a:pt x="2183" y="143"/>
                  </a:cubicBezTo>
                  <a:cubicBezTo>
                    <a:pt x="2183" y="96"/>
                    <a:pt x="2160" y="66"/>
                    <a:pt x="2119" y="66"/>
                  </a:cubicBezTo>
                  <a:close/>
                  <a:moveTo>
                    <a:pt x="2118" y="201"/>
                  </a:moveTo>
                  <a:cubicBezTo>
                    <a:pt x="2093" y="201"/>
                    <a:pt x="2079" y="183"/>
                    <a:pt x="2079" y="144"/>
                  </a:cubicBezTo>
                  <a:cubicBezTo>
                    <a:pt x="2079" y="104"/>
                    <a:pt x="2093" y="85"/>
                    <a:pt x="2119" y="85"/>
                  </a:cubicBezTo>
                  <a:cubicBezTo>
                    <a:pt x="2144" y="85"/>
                    <a:pt x="2158" y="104"/>
                    <a:pt x="2158" y="143"/>
                  </a:cubicBezTo>
                  <a:cubicBezTo>
                    <a:pt x="2158" y="183"/>
                    <a:pt x="2144" y="201"/>
                    <a:pt x="2118" y="201"/>
                  </a:cubicBezTo>
                  <a:close/>
                  <a:moveTo>
                    <a:pt x="2374" y="66"/>
                  </a:moveTo>
                  <a:cubicBezTo>
                    <a:pt x="2354" y="66"/>
                    <a:pt x="2340" y="77"/>
                    <a:pt x="2329" y="94"/>
                  </a:cubicBezTo>
                  <a:cubicBezTo>
                    <a:pt x="2324" y="76"/>
                    <a:pt x="2311" y="66"/>
                    <a:pt x="2292" y="66"/>
                  </a:cubicBezTo>
                  <a:cubicBezTo>
                    <a:pt x="2273" y="66"/>
                    <a:pt x="2259" y="77"/>
                    <a:pt x="2249" y="92"/>
                  </a:cubicBezTo>
                  <a:cubicBezTo>
                    <a:pt x="2247" y="70"/>
                    <a:pt x="2247" y="70"/>
                    <a:pt x="2247" y="70"/>
                  </a:cubicBezTo>
                  <a:cubicBezTo>
                    <a:pt x="2227" y="70"/>
                    <a:pt x="2227" y="70"/>
                    <a:pt x="2227" y="70"/>
                  </a:cubicBezTo>
                  <a:cubicBezTo>
                    <a:pt x="2227" y="217"/>
                    <a:pt x="2227" y="217"/>
                    <a:pt x="2227" y="217"/>
                  </a:cubicBezTo>
                  <a:cubicBezTo>
                    <a:pt x="2251" y="217"/>
                    <a:pt x="2251" y="217"/>
                    <a:pt x="2251" y="217"/>
                  </a:cubicBezTo>
                  <a:cubicBezTo>
                    <a:pt x="2251" y="112"/>
                    <a:pt x="2251" y="112"/>
                    <a:pt x="2251" y="112"/>
                  </a:cubicBezTo>
                  <a:cubicBezTo>
                    <a:pt x="2261" y="96"/>
                    <a:pt x="2271" y="85"/>
                    <a:pt x="2287" y="85"/>
                  </a:cubicBezTo>
                  <a:cubicBezTo>
                    <a:pt x="2299" y="85"/>
                    <a:pt x="2308" y="92"/>
                    <a:pt x="2308" y="115"/>
                  </a:cubicBezTo>
                  <a:cubicBezTo>
                    <a:pt x="2308" y="217"/>
                    <a:pt x="2308" y="217"/>
                    <a:pt x="2308" y="217"/>
                  </a:cubicBezTo>
                  <a:cubicBezTo>
                    <a:pt x="2332" y="217"/>
                    <a:pt x="2332" y="217"/>
                    <a:pt x="2332" y="217"/>
                  </a:cubicBezTo>
                  <a:cubicBezTo>
                    <a:pt x="2332" y="112"/>
                    <a:pt x="2332" y="112"/>
                    <a:pt x="2332" y="112"/>
                  </a:cubicBezTo>
                  <a:cubicBezTo>
                    <a:pt x="2342" y="96"/>
                    <a:pt x="2352" y="85"/>
                    <a:pt x="2368" y="85"/>
                  </a:cubicBezTo>
                  <a:cubicBezTo>
                    <a:pt x="2380" y="85"/>
                    <a:pt x="2390" y="92"/>
                    <a:pt x="2390" y="115"/>
                  </a:cubicBezTo>
                  <a:cubicBezTo>
                    <a:pt x="2390" y="217"/>
                    <a:pt x="2390" y="217"/>
                    <a:pt x="2390" y="217"/>
                  </a:cubicBezTo>
                  <a:cubicBezTo>
                    <a:pt x="2413" y="217"/>
                    <a:pt x="2413" y="217"/>
                    <a:pt x="2413" y="217"/>
                  </a:cubicBezTo>
                  <a:cubicBezTo>
                    <a:pt x="2413" y="111"/>
                    <a:pt x="2413" y="111"/>
                    <a:pt x="2413" y="111"/>
                  </a:cubicBezTo>
                  <a:cubicBezTo>
                    <a:pt x="2413" y="84"/>
                    <a:pt x="2398" y="66"/>
                    <a:pt x="2374" y="66"/>
                  </a:cubicBezTo>
                  <a:close/>
                  <a:moveTo>
                    <a:pt x="2532" y="66"/>
                  </a:moveTo>
                  <a:cubicBezTo>
                    <a:pt x="2515" y="66"/>
                    <a:pt x="2499" y="75"/>
                    <a:pt x="2489" y="90"/>
                  </a:cubicBezTo>
                  <a:cubicBezTo>
                    <a:pt x="2487" y="70"/>
                    <a:pt x="2487" y="70"/>
                    <a:pt x="2487" y="70"/>
                  </a:cubicBezTo>
                  <a:cubicBezTo>
                    <a:pt x="2467" y="70"/>
                    <a:pt x="2467" y="70"/>
                    <a:pt x="2467" y="70"/>
                  </a:cubicBezTo>
                  <a:cubicBezTo>
                    <a:pt x="2467" y="276"/>
                    <a:pt x="2467" y="276"/>
                    <a:pt x="2467" y="276"/>
                  </a:cubicBezTo>
                  <a:cubicBezTo>
                    <a:pt x="2490" y="273"/>
                    <a:pt x="2490" y="273"/>
                    <a:pt x="2490" y="273"/>
                  </a:cubicBezTo>
                  <a:cubicBezTo>
                    <a:pt x="2490" y="203"/>
                    <a:pt x="2490" y="203"/>
                    <a:pt x="2490" y="203"/>
                  </a:cubicBezTo>
                  <a:cubicBezTo>
                    <a:pt x="2499" y="214"/>
                    <a:pt x="2513" y="220"/>
                    <a:pt x="2529" y="220"/>
                  </a:cubicBezTo>
                  <a:cubicBezTo>
                    <a:pt x="2567" y="220"/>
                    <a:pt x="2587" y="188"/>
                    <a:pt x="2587" y="143"/>
                  </a:cubicBezTo>
                  <a:cubicBezTo>
                    <a:pt x="2587" y="96"/>
                    <a:pt x="2571" y="66"/>
                    <a:pt x="2532" y="66"/>
                  </a:cubicBezTo>
                  <a:close/>
                  <a:moveTo>
                    <a:pt x="2524" y="201"/>
                  </a:moveTo>
                  <a:cubicBezTo>
                    <a:pt x="2510" y="201"/>
                    <a:pt x="2498" y="194"/>
                    <a:pt x="2490" y="182"/>
                  </a:cubicBezTo>
                  <a:cubicBezTo>
                    <a:pt x="2490" y="109"/>
                    <a:pt x="2490" y="109"/>
                    <a:pt x="2490" y="109"/>
                  </a:cubicBezTo>
                  <a:cubicBezTo>
                    <a:pt x="2498" y="97"/>
                    <a:pt x="2511" y="85"/>
                    <a:pt x="2527" y="85"/>
                  </a:cubicBezTo>
                  <a:cubicBezTo>
                    <a:pt x="2550" y="85"/>
                    <a:pt x="2562" y="104"/>
                    <a:pt x="2562" y="143"/>
                  </a:cubicBezTo>
                  <a:cubicBezTo>
                    <a:pt x="2562" y="183"/>
                    <a:pt x="2548" y="201"/>
                    <a:pt x="2524" y="201"/>
                  </a:cubicBezTo>
                  <a:close/>
                  <a:moveTo>
                    <a:pt x="2729" y="183"/>
                  </a:moveTo>
                  <a:cubicBezTo>
                    <a:pt x="2729" y="115"/>
                    <a:pt x="2729" y="115"/>
                    <a:pt x="2729" y="115"/>
                  </a:cubicBezTo>
                  <a:cubicBezTo>
                    <a:pt x="2729" y="84"/>
                    <a:pt x="2713" y="66"/>
                    <a:pt x="2679" y="66"/>
                  </a:cubicBezTo>
                  <a:cubicBezTo>
                    <a:pt x="2662" y="66"/>
                    <a:pt x="2646" y="70"/>
                    <a:pt x="2629" y="76"/>
                  </a:cubicBezTo>
                  <a:cubicBezTo>
                    <a:pt x="2635" y="94"/>
                    <a:pt x="2635" y="94"/>
                    <a:pt x="2635" y="94"/>
                  </a:cubicBezTo>
                  <a:cubicBezTo>
                    <a:pt x="2650" y="88"/>
                    <a:pt x="2663" y="86"/>
                    <a:pt x="2674" y="86"/>
                  </a:cubicBezTo>
                  <a:cubicBezTo>
                    <a:pt x="2696" y="86"/>
                    <a:pt x="2706" y="94"/>
                    <a:pt x="2706" y="116"/>
                  </a:cubicBezTo>
                  <a:cubicBezTo>
                    <a:pt x="2706" y="127"/>
                    <a:pt x="2706" y="127"/>
                    <a:pt x="2706" y="127"/>
                  </a:cubicBezTo>
                  <a:cubicBezTo>
                    <a:pt x="2682" y="127"/>
                    <a:pt x="2682" y="127"/>
                    <a:pt x="2682" y="127"/>
                  </a:cubicBezTo>
                  <a:cubicBezTo>
                    <a:pt x="2642" y="127"/>
                    <a:pt x="2618" y="144"/>
                    <a:pt x="2618" y="176"/>
                  </a:cubicBezTo>
                  <a:cubicBezTo>
                    <a:pt x="2618" y="202"/>
                    <a:pt x="2635" y="220"/>
                    <a:pt x="2665" y="220"/>
                  </a:cubicBezTo>
                  <a:cubicBezTo>
                    <a:pt x="2683" y="220"/>
                    <a:pt x="2699" y="213"/>
                    <a:pt x="2709" y="198"/>
                  </a:cubicBezTo>
                  <a:cubicBezTo>
                    <a:pt x="2713" y="212"/>
                    <a:pt x="2722" y="218"/>
                    <a:pt x="2736" y="220"/>
                  </a:cubicBezTo>
                  <a:cubicBezTo>
                    <a:pt x="2742" y="204"/>
                    <a:pt x="2742" y="204"/>
                    <a:pt x="2742" y="204"/>
                  </a:cubicBezTo>
                  <a:cubicBezTo>
                    <a:pt x="2734" y="201"/>
                    <a:pt x="2729" y="197"/>
                    <a:pt x="2729" y="183"/>
                  </a:cubicBezTo>
                  <a:close/>
                  <a:moveTo>
                    <a:pt x="2706" y="179"/>
                  </a:moveTo>
                  <a:cubicBezTo>
                    <a:pt x="2697" y="194"/>
                    <a:pt x="2686" y="202"/>
                    <a:pt x="2670" y="202"/>
                  </a:cubicBezTo>
                  <a:cubicBezTo>
                    <a:pt x="2652" y="202"/>
                    <a:pt x="2643" y="193"/>
                    <a:pt x="2643" y="175"/>
                  </a:cubicBezTo>
                  <a:cubicBezTo>
                    <a:pt x="2643" y="154"/>
                    <a:pt x="2658" y="143"/>
                    <a:pt x="2685" y="143"/>
                  </a:cubicBezTo>
                  <a:cubicBezTo>
                    <a:pt x="2706" y="143"/>
                    <a:pt x="2706" y="143"/>
                    <a:pt x="2706" y="143"/>
                  </a:cubicBezTo>
                  <a:lnTo>
                    <a:pt x="2706" y="179"/>
                  </a:lnTo>
                  <a:close/>
                  <a:moveTo>
                    <a:pt x="2852" y="66"/>
                  </a:moveTo>
                  <a:cubicBezTo>
                    <a:pt x="2832" y="66"/>
                    <a:pt x="2816" y="77"/>
                    <a:pt x="2806" y="92"/>
                  </a:cubicBezTo>
                  <a:cubicBezTo>
                    <a:pt x="2804" y="70"/>
                    <a:pt x="2804" y="70"/>
                    <a:pt x="2804" y="70"/>
                  </a:cubicBezTo>
                  <a:cubicBezTo>
                    <a:pt x="2784" y="70"/>
                    <a:pt x="2784" y="70"/>
                    <a:pt x="2784" y="70"/>
                  </a:cubicBezTo>
                  <a:cubicBezTo>
                    <a:pt x="2784" y="217"/>
                    <a:pt x="2784" y="217"/>
                    <a:pt x="2784" y="217"/>
                  </a:cubicBezTo>
                  <a:cubicBezTo>
                    <a:pt x="2807" y="217"/>
                    <a:pt x="2807" y="217"/>
                    <a:pt x="2807" y="217"/>
                  </a:cubicBezTo>
                  <a:cubicBezTo>
                    <a:pt x="2807" y="112"/>
                    <a:pt x="2807" y="112"/>
                    <a:pt x="2807" y="112"/>
                  </a:cubicBezTo>
                  <a:cubicBezTo>
                    <a:pt x="2817" y="96"/>
                    <a:pt x="2829" y="85"/>
                    <a:pt x="2846" y="85"/>
                  </a:cubicBezTo>
                  <a:cubicBezTo>
                    <a:pt x="2862" y="85"/>
                    <a:pt x="2871" y="92"/>
                    <a:pt x="2871" y="115"/>
                  </a:cubicBezTo>
                  <a:cubicBezTo>
                    <a:pt x="2871" y="217"/>
                    <a:pt x="2871" y="217"/>
                    <a:pt x="2871" y="217"/>
                  </a:cubicBezTo>
                  <a:cubicBezTo>
                    <a:pt x="2894" y="217"/>
                    <a:pt x="2894" y="217"/>
                    <a:pt x="2894" y="217"/>
                  </a:cubicBezTo>
                  <a:cubicBezTo>
                    <a:pt x="2894" y="111"/>
                    <a:pt x="2894" y="111"/>
                    <a:pt x="2894" y="111"/>
                  </a:cubicBezTo>
                  <a:cubicBezTo>
                    <a:pt x="2894" y="83"/>
                    <a:pt x="2879" y="66"/>
                    <a:pt x="2852" y="66"/>
                  </a:cubicBezTo>
                  <a:close/>
                  <a:moveTo>
                    <a:pt x="3026" y="70"/>
                  </a:moveTo>
                  <a:cubicBezTo>
                    <a:pt x="2986" y="200"/>
                    <a:pt x="2986" y="200"/>
                    <a:pt x="2986" y="200"/>
                  </a:cubicBezTo>
                  <a:cubicBezTo>
                    <a:pt x="2945" y="70"/>
                    <a:pt x="2945" y="70"/>
                    <a:pt x="2945" y="70"/>
                  </a:cubicBezTo>
                  <a:cubicBezTo>
                    <a:pt x="2920" y="70"/>
                    <a:pt x="2920" y="70"/>
                    <a:pt x="2920" y="70"/>
                  </a:cubicBezTo>
                  <a:cubicBezTo>
                    <a:pt x="2970" y="217"/>
                    <a:pt x="2970" y="217"/>
                    <a:pt x="2970" y="217"/>
                  </a:cubicBezTo>
                  <a:cubicBezTo>
                    <a:pt x="2978" y="217"/>
                    <a:pt x="2978" y="217"/>
                    <a:pt x="2978" y="217"/>
                  </a:cubicBezTo>
                  <a:cubicBezTo>
                    <a:pt x="2970" y="240"/>
                    <a:pt x="2961" y="252"/>
                    <a:pt x="2931" y="258"/>
                  </a:cubicBezTo>
                  <a:cubicBezTo>
                    <a:pt x="2934" y="276"/>
                    <a:pt x="2934" y="276"/>
                    <a:pt x="2934" y="276"/>
                  </a:cubicBezTo>
                  <a:cubicBezTo>
                    <a:pt x="2974" y="271"/>
                    <a:pt x="2990" y="249"/>
                    <a:pt x="3001" y="218"/>
                  </a:cubicBezTo>
                  <a:cubicBezTo>
                    <a:pt x="3050" y="70"/>
                    <a:pt x="3050" y="70"/>
                    <a:pt x="3050" y="70"/>
                  </a:cubicBezTo>
                  <a:lnTo>
                    <a:pt x="3026" y="70"/>
                  </a:lnTo>
                  <a:close/>
                </a:path>
              </a:pathLst>
            </a:custGeom>
            <a:solidFill>
              <a:srgbClr val="36A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
            <p:cNvSpPr>
              <a:spLocks noChangeArrowheads="1"/>
            </p:cNvSpPr>
            <p:nvPr/>
          </p:nvSpPr>
          <p:spPr bwMode="auto">
            <a:xfrm>
              <a:off x="-1360" y="894"/>
              <a:ext cx="2976" cy="2979"/>
            </a:xfrm>
            <a:prstGeom prst="rect">
              <a:avLst/>
            </a:prstGeom>
            <a:solidFill>
              <a:srgbClr val="FE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
            <p:cNvSpPr>
              <a:spLocks noEditPoints="1"/>
            </p:cNvSpPr>
            <p:nvPr/>
          </p:nvSpPr>
          <p:spPr bwMode="auto">
            <a:xfrm>
              <a:off x="-1682" y="309"/>
              <a:ext cx="3617" cy="3564"/>
            </a:xfrm>
            <a:custGeom>
              <a:avLst/>
              <a:gdLst>
                <a:gd name="T0" fmla="*/ 1510 w 1530"/>
                <a:gd name="T1" fmla="*/ 620 h 1506"/>
                <a:gd name="T2" fmla="*/ 1255 w 1530"/>
                <a:gd name="T3" fmla="*/ 688 h 1506"/>
                <a:gd name="T4" fmla="*/ 765 w 1530"/>
                <a:gd name="T5" fmla="*/ 1056 h 1506"/>
                <a:gd name="T6" fmla="*/ 275 w 1530"/>
                <a:gd name="T7" fmla="*/ 688 h 1506"/>
                <a:gd name="T8" fmla="*/ 20 w 1530"/>
                <a:gd name="T9" fmla="*/ 620 h 1506"/>
                <a:gd name="T10" fmla="*/ 0 w 1530"/>
                <a:gd name="T11" fmla="*/ 755 h 1506"/>
                <a:gd name="T12" fmla="*/ 136 w 1530"/>
                <a:gd name="T13" fmla="*/ 791 h 1506"/>
                <a:gd name="T14" fmla="*/ 561 w 1530"/>
                <a:gd name="T15" fmla="*/ 1207 h 1506"/>
                <a:gd name="T16" fmla="*/ 465 w 1530"/>
                <a:gd name="T17" fmla="*/ 1506 h 1506"/>
                <a:gd name="T18" fmla="*/ 1065 w 1530"/>
                <a:gd name="T19" fmla="*/ 1506 h 1506"/>
                <a:gd name="T20" fmla="*/ 969 w 1530"/>
                <a:gd name="T21" fmla="*/ 1207 h 1506"/>
                <a:gd name="T22" fmla="*/ 1394 w 1530"/>
                <a:gd name="T23" fmla="*/ 791 h 1506"/>
                <a:gd name="T24" fmla="*/ 1530 w 1530"/>
                <a:gd name="T25" fmla="*/ 755 h 1506"/>
                <a:gd name="T26" fmla="*/ 1510 w 1530"/>
                <a:gd name="T27" fmla="*/ 620 h 1506"/>
                <a:gd name="T28" fmla="*/ 765 w 1530"/>
                <a:gd name="T29" fmla="*/ 943 h 1506"/>
                <a:gd name="T30" fmla="*/ 1009 w 1530"/>
                <a:gd name="T31" fmla="*/ 699 h 1506"/>
                <a:gd name="T32" fmla="*/ 765 w 1530"/>
                <a:gd name="T33" fmla="*/ 455 h 1506"/>
                <a:gd name="T34" fmla="*/ 521 w 1530"/>
                <a:gd name="T35" fmla="*/ 699 h 1506"/>
                <a:gd name="T36" fmla="*/ 765 w 1530"/>
                <a:gd name="T37" fmla="*/ 943 h 1506"/>
                <a:gd name="T38" fmla="*/ 1295 w 1530"/>
                <a:gd name="T39" fmla="*/ 246 h 1506"/>
                <a:gd name="T40" fmla="*/ 1249 w 1530"/>
                <a:gd name="T41" fmla="*/ 197 h 1506"/>
                <a:gd name="T42" fmla="*/ 1198 w 1530"/>
                <a:gd name="T43" fmla="*/ 152 h 1506"/>
                <a:gd name="T44" fmla="*/ 975 w 1530"/>
                <a:gd name="T45" fmla="*/ 381 h 1506"/>
                <a:gd name="T46" fmla="*/ 1072 w 1530"/>
                <a:gd name="T47" fmla="*/ 475 h 1506"/>
                <a:gd name="T48" fmla="*/ 1295 w 1530"/>
                <a:gd name="T49" fmla="*/ 246 h 1506"/>
                <a:gd name="T50" fmla="*/ 551 w 1530"/>
                <a:gd name="T51" fmla="*/ 381 h 1506"/>
                <a:gd name="T52" fmla="*/ 329 w 1530"/>
                <a:gd name="T53" fmla="*/ 152 h 1506"/>
                <a:gd name="T54" fmla="*/ 278 w 1530"/>
                <a:gd name="T55" fmla="*/ 197 h 1506"/>
                <a:gd name="T56" fmla="*/ 232 w 1530"/>
                <a:gd name="T57" fmla="*/ 246 h 1506"/>
                <a:gd name="T58" fmla="*/ 454 w 1530"/>
                <a:gd name="T59" fmla="*/ 475 h 1506"/>
                <a:gd name="T60" fmla="*/ 551 w 1530"/>
                <a:gd name="T61" fmla="*/ 381 h 1506"/>
                <a:gd name="T62" fmla="*/ 831 w 1530"/>
                <a:gd name="T63" fmla="*/ 4 h 1506"/>
                <a:gd name="T64" fmla="*/ 764 w 1530"/>
                <a:gd name="T65" fmla="*/ 0 h 1506"/>
                <a:gd name="T66" fmla="*/ 696 w 1530"/>
                <a:gd name="T67" fmla="*/ 4 h 1506"/>
                <a:gd name="T68" fmla="*/ 696 w 1530"/>
                <a:gd name="T69" fmla="*/ 323 h 1506"/>
                <a:gd name="T70" fmla="*/ 831 w 1530"/>
                <a:gd name="T71" fmla="*/ 323 h 1506"/>
                <a:gd name="T72" fmla="*/ 831 w 1530"/>
                <a:gd name="T73" fmla="*/ 4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0" h="1506">
                  <a:moveTo>
                    <a:pt x="1510" y="620"/>
                  </a:moveTo>
                  <a:cubicBezTo>
                    <a:pt x="1255" y="688"/>
                    <a:pt x="1255" y="688"/>
                    <a:pt x="1255" y="688"/>
                  </a:cubicBezTo>
                  <a:cubicBezTo>
                    <a:pt x="1193" y="900"/>
                    <a:pt x="997" y="1055"/>
                    <a:pt x="765" y="1056"/>
                  </a:cubicBezTo>
                  <a:cubicBezTo>
                    <a:pt x="533" y="1055"/>
                    <a:pt x="337" y="900"/>
                    <a:pt x="275" y="688"/>
                  </a:cubicBezTo>
                  <a:cubicBezTo>
                    <a:pt x="20" y="620"/>
                    <a:pt x="20" y="620"/>
                    <a:pt x="20" y="620"/>
                  </a:cubicBezTo>
                  <a:cubicBezTo>
                    <a:pt x="9" y="664"/>
                    <a:pt x="2" y="709"/>
                    <a:pt x="0" y="755"/>
                  </a:cubicBezTo>
                  <a:cubicBezTo>
                    <a:pt x="136" y="791"/>
                    <a:pt x="136" y="791"/>
                    <a:pt x="136" y="791"/>
                  </a:cubicBezTo>
                  <a:cubicBezTo>
                    <a:pt x="204" y="988"/>
                    <a:pt x="362" y="1144"/>
                    <a:pt x="561" y="1207"/>
                  </a:cubicBezTo>
                  <a:cubicBezTo>
                    <a:pt x="465" y="1506"/>
                    <a:pt x="465" y="1506"/>
                    <a:pt x="465" y="1506"/>
                  </a:cubicBezTo>
                  <a:cubicBezTo>
                    <a:pt x="1065" y="1506"/>
                    <a:pt x="1065" y="1506"/>
                    <a:pt x="1065" y="1506"/>
                  </a:cubicBezTo>
                  <a:cubicBezTo>
                    <a:pt x="969" y="1207"/>
                    <a:pt x="969" y="1207"/>
                    <a:pt x="969" y="1207"/>
                  </a:cubicBezTo>
                  <a:cubicBezTo>
                    <a:pt x="1168" y="1144"/>
                    <a:pt x="1326" y="988"/>
                    <a:pt x="1394" y="791"/>
                  </a:cubicBezTo>
                  <a:cubicBezTo>
                    <a:pt x="1530" y="755"/>
                    <a:pt x="1530" y="755"/>
                    <a:pt x="1530" y="755"/>
                  </a:cubicBezTo>
                  <a:cubicBezTo>
                    <a:pt x="1528" y="709"/>
                    <a:pt x="1521" y="664"/>
                    <a:pt x="1510" y="620"/>
                  </a:cubicBezTo>
                  <a:close/>
                  <a:moveTo>
                    <a:pt x="765" y="943"/>
                  </a:moveTo>
                  <a:cubicBezTo>
                    <a:pt x="900" y="943"/>
                    <a:pt x="1009" y="834"/>
                    <a:pt x="1009" y="699"/>
                  </a:cubicBezTo>
                  <a:cubicBezTo>
                    <a:pt x="1009" y="564"/>
                    <a:pt x="900" y="455"/>
                    <a:pt x="765" y="455"/>
                  </a:cubicBezTo>
                  <a:cubicBezTo>
                    <a:pt x="630" y="455"/>
                    <a:pt x="521" y="564"/>
                    <a:pt x="521" y="699"/>
                  </a:cubicBezTo>
                  <a:cubicBezTo>
                    <a:pt x="521" y="834"/>
                    <a:pt x="630" y="943"/>
                    <a:pt x="765" y="943"/>
                  </a:cubicBezTo>
                  <a:close/>
                  <a:moveTo>
                    <a:pt x="1295" y="246"/>
                  </a:moveTo>
                  <a:cubicBezTo>
                    <a:pt x="1280" y="229"/>
                    <a:pt x="1265" y="212"/>
                    <a:pt x="1249" y="197"/>
                  </a:cubicBezTo>
                  <a:cubicBezTo>
                    <a:pt x="1232" y="181"/>
                    <a:pt x="1215" y="166"/>
                    <a:pt x="1198" y="152"/>
                  </a:cubicBezTo>
                  <a:cubicBezTo>
                    <a:pt x="975" y="381"/>
                    <a:pt x="975" y="381"/>
                    <a:pt x="975" y="381"/>
                  </a:cubicBezTo>
                  <a:cubicBezTo>
                    <a:pt x="1072" y="475"/>
                    <a:pt x="1072" y="475"/>
                    <a:pt x="1072" y="475"/>
                  </a:cubicBezTo>
                  <a:lnTo>
                    <a:pt x="1295" y="246"/>
                  </a:lnTo>
                  <a:close/>
                  <a:moveTo>
                    <a:pt x="551" y="381"/>
                  </a:moveTo>
                  <a:cubicBezTo>
                    <a:pt x="329" y="152"/>
                    <a:pt x="329" y="152"/>
                    <a:pt x="329" y="152"/>
                  </a:cubicBezTo>
                  <a:cubicBezTo>
                    <a:pt x="311" y="166"/>
                    <a:pt x="294" y="181"/>
                    <a:pt x="278" y="197"/>
                  </a:cubicBezTo>
                  <a:cubicBezTo>
                    <a:pt x="261" y="212"/>
                    <a:pt x="246" y="229"/>
                    <a:pt x="232" y="246"/>
                  </a:cubicBezTo>
                  <a:cubicBezTo>
                    <a:pt x="454" y="475"/>
                    <a:pt x="454" y="475"/>
                    <a:pt x="454" y="475"/>
                  </a:cubicBezTo>
                  <a:lnTo>
                    <a:pt x="551" y="381"/>
                  </a:lnTo>
                  <a:close/>
                  <a:moveTo>
                    <a:pt x="831" y="4"/>
                  </a:moveTo>
                  <a:cubicBezTo>
                    <a:pt x="809" y="1"/>
                    <a:pt x="786" y="0"/>
                    <a:pt x="764" y="0"/>
                  </a:cubicBezTo>
                  <a:cubicBezTo>
                    <a:pt x="741" y="0"/>
                    <a:pt x="718" y="1"/>
                    <a:pt x="696" y="4"/>
                  </a:cubicBezTo>
                  <a:cubicBezTo>
                    <a:pt x="696" y="323"/>
                    <a:pt x="696" y="323"/>
                    <a:pt x="696" y="323"/>
                  </a:cubicBezTo>
                  <a:cubicBezTo>
                    <a:pt x="831" y="323"/>
                    <a:pt x="831" y="323"/>
                    <a:pt x="831" y="323"/>
                  </a:cubicBezTo>
                  <a:lnTo>
                    <a:pt x="831" y="4"/>
                  </a:lnTo>
                  <a:close/>
                </a:path>
              </a:pathLst>
            </a:custGeom>
            <a:solidFill>
              <a:srgbClr val="3A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
            <p:cNvSpPr>
              <a:spLocks noEditPoints="1"/>
            </p:cNvSpPr>
            <p:nvPr/>
          </p:nvSpPr>
          <p:spPr bwMode="auto">
            <a:xfrm>
              <a:off x="2152" y="875"/>
              <a:ext cx="4822" cy="2118"/>
            </a:xfrm>
            <a:custGeom>
              <a:avLst/>
              <a:gdLst>
                <a:gd name="T0" fmla="*/ 115 w 2040"/>
                <a:gd name="T1" fmla="*/ 141 h 895"/>
                <a:gd name="T2" fmla="*/ 227 w 2040"/>
                <a:gd name="T3" fmla="*/ 377 h 895"/>
                <a:gd name="T4" fmla="*/ 47 w 2040"/>
                <a:gd name="T5" fmla="*/ 42 h 895"/>
                <a:gd name="T6" fmla="*/ 33 w 2040"/>
                <a:gd name="T7" fmla="*/ 377 h 895"/>
                <a:gd name="T8" fmla="*/ 303 w 2040"/>
                <a:gd name="T9" fmla="*/ 155 h 895"/>
                <a:gd name="T10" fmla="*/ 458 w 2040"/>
                <a:gd name="T11" fmla="*/ 197 h 895"/>
                <a:gd name="T12" fmla="*/ 398 w 2040"/>
                <a:gd name="T13" fmla="*/ 382 h 895"/>
                <a:gd name="T14" fmla="*/ 341 w 2040"/>
                <a:gd name="T15" fmla="*/ 296 h 895"/>
                <a:gd name="T16" fmla="*/ 702 w 2040"/>
                <a:gd name="T17" fmla="*/ 382 h 895"/>
                <a:gd name="T18" fmla="*/ 576 w 2040"/>
                <a:gd name="T19" fmla="*/ 429 h 895"/>
                <a:gd name="T20" fmla="*/ 702 w 2040"/>
                <a:gd name="T21" fmla="*/ 382 h 895"/>
                <a:gd name="T22" fmla="*/ 707 w 2040"/>
                <a:gd name="T23" fmla="*/ 338 h 895"/>
                <a:gd name="T24" fmla="*/ 1138 w 2040"/>
                <a:gd name="T25" fmla="*/ 233 h 895"/>
                <a:gd name="T26" fmla="*/ 918 w 2040"/>
                <a:gd name="T27" fmla="*/ 464 h 895"/>
                <a:gd name="T28" fmla="*/ 1090 w 2040"/>
                <a:gd name="T29" fmla="*/ 246 h 895"/>
                <a:gd name="T30" fmla="*/ 1285 w 2040"/>
                <a:gd name="T31" fmla="*/ 379 h 895"/>
                <a:gd name="T32" fmla="*/ 1250 w 2040"/>
                <a:gd name="T33" fmla="*/ 291 h 895"/>
                <a:gd name="T34" fmla="*/ 1203 w 2040"/>
                <a:gd name="T35" fmla="*/ 298 h 895"/>
                <a:gd name="T36" fmla="*/ 1228 w 2040"/>
                <a:gd name="T37" fmla="*/ 0 h 895"/>
                <a:gd name="T38" fmla="*/ 1471 w 2040"/>
                <a:gd name="T39" fmla="*/ 97 h 895"/>
                <a:gd name="T40" fmla="*/ 1564 w 2040"/>
                <a:gd name="T41" fmla="*/ 311 h 895"/>
                <a:gd name="T42" fmla="*/ 1458 w 2040"/>
                <a:gd name="T43" fmla="*/ 261 h 895"/>
                <a:gd name="T44" fmla="*/ 1466 w 2040"/>
                <a:gd name="T45" fmla="*/ 139 h 895"/>
                <a:gd name="T46" fmla="*/ 1749 w 2040"/>
                <a:gd name="T47" fmla="*/ 219 h 895"/>
                <a:gd name="T48" fmla="*/ 1824 w 2040"/>
                <a:gd name="T49" fmla="*/ 170 h 895"/>
                <a:gd name="T50" fmla="*/ 1710 w 2040"/>
                <a:gd name="T51" fmla="*/ 253 h 895"/>
                <a:gd name="T52" fmla="*/ 1640 w 2040"/>
                <a:gd name="T53" fmla="*/ 308 h 895"/>
                <a:gd name="T54" fmla="*/ 1749 w 2040"/>
                <a:gd name="T55" fmla="*/ 219 h 895"/>
                <a:gd name="T56" fmla="*/ 1945 w 2040"/>
                <a:gd name="T57" fmla="*/ 103 h 895"/>
                <a:gd name="T58" fmla="*/ 1899 w 2040"/>
                <a:gd name="T59" fmla="*/ 108 h 895"/>
                <a:gd name="T60" fmla="*/ 2037 w 2040"/>
                <a:gd name="T61" fmla="*/ 330 h 895"/>
                <a:gd name="T62" fmla="*/ 1946 w 2040"/>
                <a:gd name="T63" fmla="*/ 146 h 895"/>
                <a:gd name="T64" fmla="*/ 112 w 2040"/>
                <a:gd name="T65" fmla="*/ 610 h 895"/>
                <a:gd name="T66" fmla="*/ 48 w 2040"/>
                <a:gd name="T67" fmla="*/ 889 h 895"/>
                <a:gd name="T68" fmla="*/ 171 w 2040"/>
                <a:gd name="T69" fmla="*/ 855 h 895"/>
                <a:gd name="T70" fmla="*/ 282 w 2040"/>
                <a:gd name="T71" fmla="*/ 654 h 895"/>
                <a:gd name="T72" fmla="*/ 388 w 2040"/>
                <a:gd name="T73" fmla="*/ 889 h 895"/>
                <a:gd name="T74" fmla="*/ 516 w 2040"/>
                <a:gd name="T75" fmla="*/ 545 h 895"/>
                <a:gd name="T76" fmla="*/ 507 w 2040"/>
                <a:gd name="T77" fmla="*/ 804 h 895"/>
                <a:gd name="T78" fmla="*/ 460 w 2040"/>
                <a:gd name="T79" fmla="*/ 810 h 895"/>
                <a:gd name="T80" fmla="*/ 549 w 2040"/>
                <a:gd name="T81" fmla="*/ 849 h 895"/>
                <a:gd name="T82" fmla="*/ 626 w 2040"/>
                <a:gd name="T83" fmla="*/ 858 h 895"/>
                <a:gd name="T84" fmla="*/ 737 w 2040"/>
                <a:gd name="T85" fmla="*/ 654 h 895"/>
                <a:gd name="T86" fmla="*/ 853 w 2040"/>
                <a:gd name="T87" fmla="*/ 889 h 895"/>
                <a:gd name="T88" fmla="*/ 1122 w 2040"/>
                <a:gd name="T89" fmla="*/ 520 h 895"/>
                <a:gd name="T90" fmla="*/ 1045 w 2040"/>
                <a:gd name="T91" fmla="*/ 895 h 895"/>
                <a:gd name="T92" fmla="*/ 1049 w 2040"/>
                <a:gd name="T93" fmla="*/ 851 h 895"/>
                <a:gd name="T94" fmla="*/ 1049 w 2040"/>
                <a:gd name="T95" fmla="*/ 851 h 895"/>
                <a:gd name="T96" fmla="*/ 1410 w 2040"/>
                <a:gd name="T97" fmla="*/ 682 h 895"/>
                <a:gd name="T98" fmla="*/ 1223 w 2040"/>
                <a:gd name="T99" fmla="*/ 696 h 895"/>
                <a:gd name="T100" fmla="*/ 1231 w 2040"/>
                <a:gd name="T101" fmla="*/ 820 h 895"/>
                <a:gd name="T102" fmla="*/ 1419 w 2040"/>
                <a:gd name="T103" fmla="*/ 806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0" h="895">
                  <a:moveTo>
                    <a:pt x="33" y="377"/>
                  </a:moveTo>
                  <a:cubicBezTo>
                    <a:pt x="46" y="377"/>
                    <a:pt x="46" y="377"/>
                    <a:pt x="46" y="377"/>
                  </a:cubicBezTo>
                  <a:cubicBezTo>
                    <a:pt x="46" y="219"/>
                    <a:pt x="46" y="219"/>
                    <a:pt x="46" y="219"/>
                  </a:cubicBezTo>
                  <a:cubicBezTo>
                    <a:pt x="46" y="167"/>
                    <a:pt x="83" y="141"/>
                    <a:pt x="115" y="141"/>
                  </a:cubicBezTo>
                  <a:cubicBezTo>
                    <a:pt x="157" y="141"/>
                    <a:pt x="180" y="162"/>
                    <a:pt x="180" y="217"/>
                  </a:cubicBezTo>
                  <a:cubicBezTo>
                    <a:pt x="180" y="347"/>
                    <a:pt x="180" y="347"/>
                    <a:pt x="180" y="347"/>
                  </a:cubicBezTo>
                  <a:cubicBezTo>
                    <a:pt x="180" y="367"/>
                    <a:pt x="190" y="377"/>
                    <a:pt x="215" y="377"/>
                  </a:cubicBezTo>
                  <a:cubicBezTo>
                    <a:pt x="227" y="377"/>
                    <a:pt x="227" y="377"/>
                    <a:pt x="227" y="377"/>
                  </a:cubicBezTo>
                  <a:cubicBezTo>
                    <a:pt x="227" y="215"/>
                    <a:pt x="227" y="215"/>
                    <a:pt x="227" y="215"/>
                  </a:cubicBezTo>
                  <a:cubicBezTo>
                    <a:pt x="227" y="133"/>
                    <a:pt x="187" y="97"/>
                    <a:pt x="121" y="97"/>
                  </a:cubicBezTo>
                  <a:cubicBezTo>
                    <a:pt x="96" y="97"/>
                    <a:pt x="67" y="108"/>
                    <a:pt x="47" y="145"/>
                  </a:cubicBezTo>
                  <a:cubicBezTo>
                    <a:pt x="47" y="42"/>
                    <a:pt x="47" y="42"/>
                    <a:pt x="47" y="42"/>
                  </a:cubicBezTo>
                  <a:cubicBezTo>
                    <a:pt x="47" y="17"/>
                    <a:pt x="35" y="7"/>
                    <a:pt x="14" y="7"/>
                  </a:cubicBezTo>
                  <a:cubicBezTo>
                    <a:pt x="0" y="7"/>
                    <a:pt x="0" y="7"/>
                    <a:pt x="0" y="7"/>
                  </a:cubicBezTo>
                  <a:cubicBezTo>
                    <a:pt x="0" y="347"/>
                    <a:pt x="0" y="347"/>
                    <a:pt x="0" y="347"/>
                  </a:cubicBezTo>
                  <a:cubicBezTo>
                    <a:pt x="0" y="367"/>
                    <a:pt x="10" y="377"/>
                    <a:pt x="33" y="377"/>
                  </a:cubicBezTo>
                  <a:close/>
                  <a:moveTo>
                    <a:pt x="504" y="287"/>
                  </a:moveTo>
                  <a:cubicBezTo>
                    <a:pt x="504" y="200"/>
                    <a:pt x="504" y="200"/>
                    <a:pt x="504" y="200"/>
                  </a:cubicBezTo>
                  <a:cubicBezTo>
                    <a:pt x="504" y="134"/>
                    <a:pt x="467" y="97"/>
                    <a:pt x="398" y="97"/>
                  </a:cubicBezTo>
                  <a:cubicBezTo>
                    <a:pt x="336" y="97"/>
                    <a:pt x="303" y="130"/>
                    <a:pt x="303" y="155"/>
                  </a:cubicBezTo>
                  <a:cubicBezTo>
                    <a:pt x="303" y="178"/>
                    <a:pt x="303" y="178"/>
                    <a:pt x="303" y="178"/>
                  </a:cubicBezTo>
                  <a:cubicBezTo>
                    <a:pt x="306" y="178"/>
                    <a:pt x="306" y="178"/>
                    <a:pt x="306" y="178"/>
                  </a:cubicBezTo>
                  <a:cubicBezTo>
                    <a:pt x="322" y="156"/>
                    <a:pt x="352" y="140"/>
                    <a:pt x="393" y="140"/>
                  </a:cubicBezTo>
                  <a:cubicBezTo>
                    <a:pt x="438" y="140"/>
                    <a:pt x="458" y="157"/>
                    <a:pt x="458" y="197"/>
                  </a:cubicBezTo>
                  <a:cubicBezTo>
                    <a:pt x="458" y="210"/>
                    <a:pt x="458" y="210"/>
                    <a:pt x="458" y="210"/>
                  </a:cubicBezTo>
                  <a:cubicBezTo>
                    <a:pt x="421" y="210"/>
                    <a:pt x="421" y="210"/>
                    <a:pt x="421" y="210"/>
                  </a:cubicBezTo>
                  <a:cubicBezTo>
                    <a:pt x="339" y="210"/>
                    <a:pt x="293" y="242"/>
                    <a:pt x="293" y="301"/>
                  </a:cubicBezTo>
                  <a:cubicBezTo>
                    <a:pt x="293" y="350"/>
                    <a:pt x="342" y="382"/>
                    <a:pt x="398" y="382"/>
                  </a:cubicBezTo>
                  <a:cubicBezTo>
                    <a:pt x="475" y="382"/>
                    <a:pt x="504" y="342"/>
                    <a:pt x="504" y="287"/>
                  </a:cubicBezTo>
                  <a:close/>
                  <a:moveTo>
                    <a:pt x="458" y="283"/>
                  </a:moveTo>
                  <a:cubicBezTo>
                    <a:pt x="458" y="323"/>
                    <a:pt x="441" y="339"/>
                    <a:pt x="400" y="339"/>
                  </a:cubicBezTo>
                  <a:cubicBezTo>
                    <a:pt x="364" y="339"/>
                    <a:pt x="341" y="320"/>
                    <a:pt x="341" y="296"/>
                  </a:cubicBezTo>
                  <a:cubicBezTo>
                    <a:pt x="341" y="265"/>
                    <a:pt x="366" y="249"/>
                    <a:pt x="421" y="249"/>
                  </a:cubicBezTo>
                  <a:cubicBezTo>
                    <a:pt x="458" y="249"/>
                    <a:pt x="458" y="249"/>
                    <a:pt x="458" y="249"/>
                  </a:cubicBezTo>
                  <a:lnTo>
                    <a:pt x="458" y="283"/>
                  </a:lnTo>
                  <a:close/>
                  <a:moveTo>
                    <a:pt x="702" y="382"/>
                  </a:moveTo>
                  <a:cubicBezTo>
                    <a:pt x="771" y="382"/>
                    <a:pt x="825" y="327"/>
                    <a:pt x="825" y="233"/>
                  </a:cubicBezTo>
                  <a:cubicBezTo>
                    <a:pt x="825" y="152"/>
                    <a:pt x="768" y="97"/>
                    <a:pt x="707" y="97"/>
                  </a:cubicBezTo>
                  <a:cubicBezTo>
                    <a:pt x="620" y="97"/>
                    <a:pt x="576" y="154"/>
                    <a:pt x="576" y="247"/>
                  </a:cubicBezTo>
                  <a:cubicBezTo>
                    <a:pt x="576" y="429"/>
                    <a:pt x="576" y="429"/>
                    <a:pt x="576" y="429"/>
                  </a:cubicBezTo>
                  <a:cubicBezTo>
                    <a:pt x="576" y="454"/>
                    <a:pt x="587" y="464"/>
                    <a:pt x="606" y="464"/>
                  </a:cubicBezTo>
                  <a:cubicBezTo>
                    <a:pt x="623" y="464"/>
                    <a:pt x="623" y="464"/>
                    <a:pt x="623" y="464"/>
                  </a:cubicBezTo>
                  <a:cubicBezTo>
                    <a:pt x="623" y="334"/>
                    <a:pt x="623" y="334"/>
                    <a:pt x="623" y="334"/>
                  </a:cubicBezTo>
                  <a:cubicBezTo>
                    <a:pt x="637" y="363"/>
                    <a:pt x="671" y="382"/>
                    <a:pt x="702" y="382"/>
                  </a:cubicBezTo>
                  <a:close/>
                  <a:moveTo>
                    <a:pt x="622" y="234"/>
                  </a:moveTo>
                  <a:cubicBezTo>
                    <a:pt x="622" y="178"/>
                    <a:pt x="649" y="141"/>
                    <a:pt x="697" y="141"/>
                  </a:cubicBezTo>
                  <a:cubicBezTo>
                    <a:pt x="745" y="141"/>
                    <a:pt x="778" y="172"/>
                    <a:pt x="778" y="246"/>
                  </a:cubicBezTo>
                  <a:cubicBezTo>
                    <a:pt x="778" y="306"/>
                    <a:pt x="751" y="338"/>
                    <a:pt x="707" y="338"/>
                  </a:cubicBezTo>
                  <a:cubicBezTo>
                    <a:pt x="656" y="338"/>
                    <a:pt x="622" y="305"/>
                    <a:pt x="622" y="234"/>
                  </a:cubicBezTo>
                  <a:close/>
                  <a:moveTo>
                    <a:pt x="935" y="334"/>
                  </a:moveTo>
                  <a:cubicBezTo>
                    <a:pt x="950" y="363"/>
                    <a:pt x="983" y="382"/>
                    <a:pt x="1014" y="382"/>
                  </a:cubicBezTo>
                  <a:cubicBezTo>
                    <a:pt x="1084" y="382"/>
                    <a:pt x="1138" y="327"/>
                    <a:pt x="1138" y="233"/>
                  </a:cubicBezTo>
                  <a:cubicBezTo>
                    <a:pt x="1138" y="152"/>
                    <a:pt x="1080" y="97"/>
                    <a:pt x="1020" y="97"/>
                  </a:cubicBezTo>
                  <a:cubicBezTo>
                    <a:pt x="932" y="97"/>
                    <a:pt x="888" y="154"/>
                    <a:pt x="888" y="247"/>
                  </a:cubicBezTo>
                  <a:cubicBezTo>
                    <a:pt x="888" y="429"/>
                    <a:pt x="888" y="429"/>
                    <a:pt x="888" y="429"/>
                  </a:cubicBezTo>
                  <a:cubicBezTo>
                    <a:pt x="888" y="454"/>
                    <a:pt x="899" y="464"/>
                    <a:pt x="918" y="464"/>
                  </a:cubicBezTo>
                  <a:cubicBezTo>
                    <a:pt x="935" y="464"/>
                    <a:pt x="935" y="464"/>
                    <a:pt x="935" y="464"/>
                  </a:cubicBezTo>
                  <a:lnTo>
                    <a:pt x="935" y="334"/>
                  </a:lnTo>
                  <a:close/>
                  <a:moveTo>
                    <a:pt x="1009" y="141"/>
                  </a:moveTo>
                  <a:cubicBezTo>
                    <a:pt x="1057" y="141"/>
                    <a:pt x="1090" y="172"/>
                    <a:pt x="1090" y="246"/>
                  </a:cubicBezTo>
                  <a:cubicBezTo>
                    <a:pt x="1090" y="306"/>
                    <a:pt x="1064" y="338"/>
                    <a:pt x="1020" y="338"/>
                  </a:cubicBezTo>
                  <a:cubicBezTo>
                    <a:pt x="969" y="338"/>
                    <a:pt x="934" y="305"/>
                    <a:pt x="934" y="234"/>
                  </a:cubicBezTo>
                  <a:cubicBezTo>
                    <a:pt x="934" y="178"/>
                    <a:pt x="961" y="141"/>
                    <a:pt x="1009" y="141"/>
                  </a:cubicBezTo>
                  <a:close/>
                  <a:moveTo>
                    <a:pt x="1285" y="379"/>
                  </a:moveTo>
                  <a:cubicBezTo>
                    <a:pt x="1302" y="379"/>
                    <a:pt x="1312" y="369"/>
                    <a:pt x="1312" y="352"/>
                  </a:cubicBezTo>
                  <a:cubicBezTo>
                    <a:pt x="1312" y="336"/>
                    <a:pt x="1312" y="336"/>
                    <a:pt x="1312" y="336"/>
                  </a:cubicBezTo>
                  <a:cubicBezTo>
                    <a:pt x="1292" y="336"/>
                    <a:pt x="1292" y="336"/>
                    <a:pt x="1292" y="336"/>
                  </a:cubicBezTo>
                  <a:cubicBezTo>
                    <a:pt x="1267" y="336"/>
                    <a:pt x="1250" y="326"/>
                    <a:pt x="1250" y="291"/>
                  </a:cubicBezTo>
                  <a:cubicBezTo>
                    <a:pt x="1250" y="139"/>
                    <a:pt x="1250" y="139"/>
                    <a:pt x="1250" y="139"/>
                  </a:cubicBezTo>
                  <a:cubicBezTo>
                    <a:pt x="1250" y="115"/>
                    <a:pt x="1233" y="102"/>
                    <a:pt x="1217" y="102"/>
                  </a:cubicBezTo>
                  <a:cubicBezTo>
                    <a:pt x="1203" y="102"/>
                    <a:pt x="1203" y="102"/>
                    <a:pt x="1203" y="102"/>
                  </a:cubicBezTo>
                  <a:cubicBezTo>
                    <a:pt x="1203" y="298"/>
                    <a:pt x="1203" y="298"/>
                    <a:pt x="1203" y="298"/>
                  </a:cubicBezTo>
                  <a:cubicBezTo>
                    <a:pt x="1203" y="353"/>
                    <a:pt x="1231" y="379"/>
                    <a:pt x="1285" y="379"/>
                  </a:cubicBezTo>
                  <a:close/>
                  <a:moveTo>
                    <a:pt x="1228" y="64"/>
                  </a:moveTo>
                  <a:cubicBezTo>
                    <a:pt x="1245" y="64"/>
                    <a:pt x="1259" y="50"/>
                    <a:pt x="1259" y="32"/>
                  </a:cubicBezTo>
                  <a:cubicBezTo>
                    <a:pt x="1259" y="15"/>
                    <a:pt x="1245" y="0"/>
                    <a:pt x="1228" y="0"/>
                  </a:cubicBezTo>
                  <a:cubicBezTo>
                    <a:pt x="1210" y="0"/>
                    <a:pt x="1196" y="15"/>
                    <a:pt x="1196" y="32"/>
                  </a:cubicBezTo>
                  <a:cubicBezTo>
                    <a:pt x="1196" y="50"/>
                    <a:pt x="1210" y="64"/>
                    <a:pt x="1228" y="64"/>
                  </a:cubicBezTo>
                  <a:close/>
                  <a:moveTo>
                    <a:pt x="1575" y="193"/>
                  </a:moveTo>
                  <a:cubicBezTo>
                    <a:pt x="1575" y="138"/>
                    <a:pt x="1524" y="97"/>
                    <a:pt x="1471" y="97"/>
                  </a:cubicBezTo>
                  <a:cubicBezTo>
                    <a:pt x="1398" y="97"/>
                    <a:pt x="1343" y="156"/>
                    <a:pt x="1343" y="245"/>
                  </a:cubicBezTo>
                  <a:cubicBezTo>
                    <a:pt x="1343" y="324"/>
                    <a:pt x="1396" y="382"/>
                    <a:pt x="1471" y="382"/>
                  </a:cubicBezTo>
                  <a:cubicBezTo>
                    <a:pt x="1533" y="382"/>
                    <a:pt x="1564" y="360"/>
                    <a:pt x="1564" y="331"/>
                  </a:cubicBezTo>
                  <a:cubicBezTo>
                    <a:pt x="1564" y="311"/>
                    <a:pt x="1564" y="311"/>
                    <a:pt x="1564" y="311"/>
                  </a:cubicBezTo>
                  <a:cubicBezTo>
                    <a:pt x="1561" y="311"/>
                    <a:pt x="1561" y="311"/>
                    <a:pt x="1561" y="311"/>
                  </a:cubicBezTo>
                  <a:cubicBezTo>
                    <a:pt x="1546" y="326"/>
                    <a:pt x="1520" y="339"/>
                    <a:pt x="1478" y="339"/>
                  </a:cubicBezTo>
                  <a:cubicBezTo>
                    <a:pt x="1427" y="339"/>
                    <a:pt x="1395" y="307"/>
                    <a:pt x="1390" y="261"/>
                  </a:cubicBezTo>
                  <a:cubicBezTo>
                    <a:pt x="1458" y="261"/>
                    <a:pt x="1458" y="261"/>
                    <a:pt x="1458" y="261"/>
                  </a:cubicBezTo>
                  <a:cubicBezTo>
                    <a:pt x="1552" y="261"/>
                    <a:pt x="1575" y="241"/>
                    <a:pt x="1575" y="193"/>
                  </a:cubicBezTo>
                  <a:close/>
                  <a:moveTo>
                    <a:pt x="1390" y="224"/>
                  </a:moveTo>
                  <a:cubicBezTo>
                    <a:pt x="1390" y="213"/>
                    <a:pt x="1390" y="213"/>
                    <a:pt x="1390" y="213"/>
                  </a:cubicBezTo>
                  <a:cubicBezTo>
                    <a:pt x="1392" y="177"/>
                    <a:pt x="1421" y="139"/>
                    <a:pt x="1466" y="139"/>
                  </a:cubicBezTo>
                  <a:cubicBezTo>
                    <a:pt x="1509" y="139"/>
                    <a:pt x="1529" y="165"/>
                    <a:pt x="1529" y="195"/>
                  </a:cubicBezTo>
                  <a:cubicBezTo>
                    <a:pt x="1529" y="216"/>
                    <a:pt x="1518" y="222"/>
                    <a:pt x="1452" y="223"/>
                  </a:cubicBezTo>
                  <a:lnTo>
                    <a:pt x="1390" y="224"/>
                  </a:lnTo>
                  <a:close/>
                  <a:moveTo>
                    <a:pt x="1749" y="219"/>
                  </a:moveTo>
                  <a:cubicBezTo>
                    <a:pt x="1692" y="206"/>
                    <a:pt x="1682" y="199"/>
                    <a:pt x="1682" y="180"/>
                  </a:cubicBezTo>
                  <a:cubicBezTo>
                    <a:pt x="1682" y="157"/>
                    <a:pt x="1700" y="141"/>
                    <a:pt x="1747" y="141"/>
                  </a:cubicBezTo>
                  <a:cubicBezTo>
                    <a:pt x="1780" y="141"/>
                    <a:pt x="1809" y="155"/>
                    <a:pt x="1821" y="170"/>
                  </a:cubicBezTo>
                  <a:cubicBezTo>
                    <a:pt x="1824" y="170"/>
                    <a:pt x="1824" y="170"/>
                    <a:pt x="1824" y="170"/>
                  </a:cubicBezTo>
                  <a:cubicBezTo>
                    <a:pt x="1824" y="149"/>
                    <a:pt x="1824" y="149"/>
                    <a:pt x="1824" y="149"/>
                  </a:cubicBezTo>
                  <a:cubicBezTo>
                    <a:pt x="1824" y="116"/>
                    <a:pt x="1784" y="97"/>
                    <a:pt x="1744" y="97"/>
                  </a:cubicBezTo>
                  <a:cubicBezTo>
                    <a:pt x="1675" y="97"/>
                    <a:pt x="1635" y="139"/>
                    <a:pt x="1635" y="183"/>
                  </a:cubicBezTo>
                  <a:cubicBezTo>
                    <a:pt x="1635" y="224"/>
                    <a:pt x="1659" y="242"/>
                    <a:pt x="1710" y="253"/>
                  </a:cubicBezTo>
                  <a:cubicBezTo>
                    <a:pt x="1773" y="266"/>
                    <a:pt x="1783" y="276"/>
                    <a:pt x="1783" y="298"/>
                  </a:cubicBezTo>
                  <a:cubicBezTo>
                    <a:pt x="1783" y="326"/>
                    <a:pt x="1765" y="338"/>
                    <a:pt x="1724" y="338"/>
                  </a:cubicBezTo>
                  <a:cubicBezTo>
                    <a:pt x="1689" y="338"/>
                    <a:pt x="1658" y="325"/>
                    <a:pt x="1642" y="308"/>
                  </a:cubicBezTo>
                  <a:cubicBezTo>
                    <a:pt x="1640" y="308"/>
                    <a:pt x="1640" y="308"/>
                    <a:pt x="1640" y="308"/>
                  </a:cubicBezTo>
                  <a:cubicBezTo>
                    <a:pt x="1640" y="328"/>
                    <a:pt x="1640" y="328"/>
                    <a:pt x="1640" y="328"/>
                  </a:cubicBezTo>
                  <a:cubicBezTo>
                    <a:pt x="1640" y="360"/>
                    <a:pt x="1677" y="382"/>
                    <a:pt x="1723" y="382"/>
                  </a:cubicBezTo>
                  <a:cubicBezTo>
                    <a:pt x="1786" y="382"/>
                    <a:pt x="1830" y="351"/>
                    <a:pt x="1830" y="294"/>
                  </a:cubicBezTo>
                  <a:cubicBezTo>
                    <a:pt x="1830" y="256"/>
                    <a:pt x="1804" y="231"/>
                    <a:pt x="1749" y="219"/>
                  </a:cubicBezTo>
                  <a:close/>
                  <a:moveTo>
                    <a:pt x="2004" y="146"/>
                  </a:moveTo>
                  <a:cubicBezTo>
                    <a:pt x="2029" y="146"/>
                    <a:pt x="2040" y="135"/>
                    <a:pt x="2040" y="118"/>
                  </a:cubicBezTo>
                  <a:cubicBezTo>
                    <a:pt x="2040" y="103"/>
                    <a:pt x="2040" y="103"/>
                    <a:pt x="2040" y="103"/>
                  </a:cubicBezTo>
                  <a:cubicBezTo>
                    <a:pt x="1945" y="103"/>
                    <a:pt x="1945" y="103"/>
                    <a:pt x="1945" y="103"/>
                  </a:cubicBezTo>
                  <a:cubicBezTo>
                    <a:pt x="1945" y="46"/>
                    <a:pt x="1945" y="46"/>
                    <a:pt x="1945" y="46"/>
                  </a:cubicBezTo>
                  <a:cubicBezTo>
                    <a:pt x="1940" y="46"/>
                    <a:pt x="1940" y="46"/>
                    <a:pt x="1940" y="46"/>
                  </a:cubicBezTo>
                  <a:cubicBezTo>
                    <a:pt x="1933" y="46"/>
                    <a:pt x="1918" y="56"/>
                    <a:pt x="1911" y="66"/>
                  </a:cubicBezTo>
                  <a:cubicBezTo>
                    <a:pt x="1903" y="77"/>
                    <a:pt x="1899" y="92"/>
                    <a:pt x="1899" y="108"/>
                  </a:cubicBezTo>
                  <a:cubicBezTo>
                    <a:pt x="1899" y="287"/>
                    <a:pt x="1899" y="287"/>
                    <a:pt x="1899" y="287"/>
                  </a:cubicBezTo>
                  <a:cubicBezTo>
                    <a:pt x="1899" y="350"/>
                    <a:pt x="1926" y="382"/>
                    <a:pt x="1987" y="382"/>
                  </a:cubicBezTo>
                  <a:cubicBezTo>
                    <a:pt x="2019" y="382"/>
                    <a:pt x="2037" y="370"/>
                    <a:pt x="2037" y="347"/>
                  </a:cubicBezTo>
                  <a:cubicBezTo>
                    <a:pt x="2037" y="330"/>
                    <a:pt x="2037" y="330"/>
                    <a:pt x="2037" y="330"/>
                  </a:cubicBezTo>
                  <a:cubicBezTo>
                    <a:pt x="2034" y="330"/>
                    <a:pt x="2034" y="330"/>
                    <a:pt x="2034" y="330"/>
                  </a:cubicBezTo>
                  <a:cubicBezTo>
                    <a:pt x="2024" y="336"/>
                    <a:pt x="2008" y="338"/>
                    <a:pt x="1991" y="338"/>
                  </a:cubicBezTo>
                  <a:cubicBezTo>
                    <a:pt x="1961" y="338"/>
                    <a:pt x="1946" y="321"/>
                    <a:pt x="1946" y="282"/>
                  </a:cubicBezTo>
                  <a:cubicBezTo>
                    <a:pt x="1946" y="146"/>
                    <a:pt x="1946" y="146"/>
                    <a:pt x="1946" y="146"/>
                  </a:cubicBezTo>
                  <a:lnTo>
                    <a:pt x="2004" y="146"/>
                  </a:lnTo>
                  <a:close/>
                  <a:moveTo>
                    <a:pt x="284" y="610"/>
                  </a:moveTo>
                  <a:cubicBezTo>
                    <a:pt x="248" y="610"/>
                    <a:pt x="215" y="630"/>
                    <a:pt x="197" y="659"/>
                  </a:cubicBezTo>
                  <a:cubicBezTo>
                    <a:pt x="181" y="628"/>
                    <a:pt x="153" y="610"/>
                    <a:pt x="112" y="610"/>
                  </a:cubicBezTo>
                  <a:cubicBezTo>
                    <a:pt x="40" y="610"/>
                    <a:pt x="0" y="665"/>
                    <a:pt x="0" y="728"/>
                  </a:cubicBezTo>
                  <a:cubicBezTo>
                    <a:pt x="0" y="855"/>
                    <a:pt x="0" y="855"/>
                    <a:pt x="0" y="855"/>
                  </a:cubicBezTo>
                  <a:cubicBezTo>
                    <a:pt x="0" y="878"/>
                    <a:pt x="13" y="889"/>
                    <a:pt x="33" y="889"/>
                  </a:cubicBezTo>
                  <a:cubicBezTo>
                    <a:pt x="48" y="889"/>
                    <a:pt x="48" y="889"/>
                    <a:pt x="48" y="889"/>
                  </a:cubicBezTo>
                  <a:cubicBezTo>
                    <a:pt x="48" y="734"/>
                    <a:pt x="48" y="734"/>
                    <a:pt x="48" y="734"/>
                  </a:cubicBezTo>
                  <a:cubicBezTo>
                    <a:pt x="48" y="678"/>
                    <a:pt x="69" y="654"/>
                    <a:pt x="109" y="654"/>
                  </a:cubicBezTo>
                  <a:cubicBezTo>
                    <a:pt x="149" y="654"/>
                    <a:pt x="171" y="684"/>
                    <a:pt x="171" y="734"/>
                  </a:cubicBezTo>
                  <a:cubicBezTo>
                    <a:pt x="171" y="855"/>
                    <a:pt x="171" y="855"/>
                    <a:pt x="171" y="855"/>
                  </a:cubicBezTo>
                  <a:cubicBezTo>
                    <a:pt x="171" y="877"/>
                    <a:pt x="179" y="889"/>
                    <a:pt x="202" y="889"/>
                  </a:cubicBezTo>
                  <a:cubicBezTo>
                    <a:pt x="218" y="889"/>
                    <a:pt x="218" y="889"/>
                    <a:pt x="218" y="889"/>
                  </a:cubicBezTo>
                  <a:cubicBezTo>
                    <a:pt x="218" y="732"/>
                    <a:pt x="218" y="732"/>
                    <a:pt x="218" y="732"/>
                  </a:cubicBezTo>
                  <a:cubicBezTo>
                    <a:pt x="218" y="677"/>
                    <a:pt x="237" y="654"/>
                    <a:pt x="282" y="654"/>
                  </a:cubicBezTo>
                  <a:cubicBezTo>
                    <a:pt x="320" y="654"/>
                    <a:pt x="341" y="676"/>
                    <a:pt x="341" y="734"/>
                  </a:cubicBezTo>
                  <a:cubicBezTo>
                    <a:pt x="341" y="855"/>
                    <a:pt x="341" y="855"/>
                    <a:pt x="341" y="855"/>
                  </a:cubicBezTo>
                  <a:cubicBezTo>
                    <a:pt x="341" y="877"/>
                    <a:pt x="354" y="889"/>
                    <a:pt x="372" y="889"/>
                  </a:cubicBezTo>
                  <a:cubicBezTo>
                    <a:pt x="388" y="889"/>
                    <a:pt x="388" y="889"/>
                    <a:pt x="388" y="889"/>
                  </a:cubicBezTo>
                  <a:cubicBezTo>
                    <a:pt x="388" y="732"/>
                    <a:pt x="388" y="732"/>
                    <a:pt x="388" y="732"/>
                  </a:cubicBezTo>
                  <a:cubicBezTo>
                    <a:pt x="388" y="651"/>
                    <a:pt x="352" y="610"/>
                    <a:pt x="284" y="610"/>
                  </a:cubicBezTo>
                  <a:close/>
                  <a:moveTo>
                    <a:pt x="484" y="577"/>
                  </a:moveTo>
                  <a:cubicBezTo>
                    <a:pt x="502" y="577"/>
                    <a:pt x="516" y="562"/>
                    <a:pt x="516" y="545"/>
                  </a:cubicBezTo>
                  <a:cubicBezTo>
                    <a:pt x="516" y="528"/>
                    <a:pt x="502" y="513"/>
                    <a:pt x="484" y="513"/>
                  </a:cubicBezTo>
                  <a:cubicBezTo>
                    <a:pt x="467" y="513"/>
                    <a:pt x="453" y="528"/>
                    <a:pt x="453" y="545"/>
                  </a:cubicBezTo>
                  <a:cubicBezTo>
                    <a:pt x="453" y="562"/>
                    <a:pt x="467" y="577"/>
                    <a:pt x="484" y="577"/>
                  </a:cubicBezTo>
                  <a:close/>
                  <a:moveTo>
                    <a:pt x="507" y="804"/>
                  </a:moveTo>
                  <a:cubicBezTo>
                    <a:pt x="507" y="651"/>
                    <a:pt x="507" y="651"/>
                    <a:pt x="507" y="651"/>
                  </a:cubicBezTo>
                  <a:cubicBezTo>
                    <a:pt x="507" y="627"/>
                    <a:pt x="490" y="615"/>
                    <a:pt x="474" y="615"/>
                  </a:cubicBezTo>
                  <a:cubicBezTo>
                    <a:pt x="460" y="615"/>
                    <a:pt x="460" y="615"/>
                    <a:pt x="460" y="615"/>
                  </a:cubicBezTo>
                  <a:cubicBezTo>
                    <a:pt x="460" y="810"/>
                    <a:pt x="460" y="810"/>
                    <a:pt x="460" y="810"/>
                  </a:cubicBezTo>
                  <a:cubicBezTo>
                    <a:pt x="460" y="865"/>
                    <a:pt x="488" y="892"/>
                    <a:pt x="542" y="892"/>
                  </a:cubicBezTo>
                  <a:cubicBezTo>
                    <a:pt x="558" y="892"/>
                    <a:pt x="569" y="882"/>
                    <a:pt x="569" y="864"/>
                  </a:cubicBezTo>
                  <a:cubicBezTo>
                    <a:pt x="569" y="849"/>
                    <a:pt x="569" y="849"/>
                    <a:pt x="569" y="849"/>
                  </a:cubicBezTo>
                  <a:cubicBezTo>
                    <a:pt x="549" y="849"/>
                    <a:pt x="549" y="849"/>
                    <a:pt x="549" y="849"/>
                  </a:cubicBezTo>
                  <a:cubicBezTo>
                    <a:pt x="524" y="849"/>
                    <a:pt x="507" y="838"/>
                    <a:pt x="507" y="804"/>
                  </a:cubicBezTo>
                  <a:close/>
                  <a:moveTo>
                    <a:pt x="743" y="610"/>
                  </a:moveTo>
                  <a:cubicBezTo>
                    <a:pt x="673" y="610"/>
                    <a:pt x="626" y="655"/>
                    <a:pt x="626" y="732"/>
                  </a:cubicBezTo>
                  <a:cubicBezTo>
                    <a:pt x="626" y="858"/>
                    <a:pt x="626" y="858"/>
                    <a:pt x="626" y="858"/>
                  </a:cubicBezTo>
                  <a:cubicBezTo>
                    <a:pt x="626" y="879"/>
                    <a:pt x="638" y="889"/>
                    <a:pt x="655" y="889"/>
                  </a:cubicBezTo>
                  <a:cubicBezTo>
                    <a:pt x="673" y="889"/>
                    <a:pt x="673" y="889"/>
                    <a:pt x="673" y="889"/>
                  </a:cubicBezTo>
                  <a:cubicBezTo>
                    <a:pt x="673" y="733"/>
                    <a:pt x="673" y="733"/>
                    <a:pt x="673" y="733"/>
                  </a:cubicBezTo>
                  <a:cubicBezTo>
                    <a:pt x="673" y="677"/>
                    <a:pt x="696" y="654"/>
                    <a:pt x="737" y="654"/>
                  </a:cubicBezTo>
                  <a:cubicBezTo>
                    <a:pt x="786" y="654"/>
                    <a:pt x="807" y="676"/>
                    <a:pt x="807" y="733"/>
                  </a:cubicBezTo>
                  <a:cubicBezTo>
                    <a:pt x="807" y="859"/>
                    <a:pt x="807" y="859"/>
                    <a:pt x="807" y="859"/>
                  </a:cubicBezTo>
                  <a:cubicBezTo>
                    <a:pt x="807" y="880"/>
                    <a:pt x="817" y="889"/>
                    <a:pt x="836" y="889"/>
                  </a:cubicBezTo>
                  <a:cubicBezTo>
                    <a:pt x="853" y="889"/>
                    <a:pt x="853" y="889"/>
                    <a:pt x="853" y="889"/>
                  </a:cubicBezTo>
                  <a:cubicBezTo>
                    <a:pt x="853" y="731"/>
                    <a:pt x="853" y="731"/>
                    <a:pt x="853" y="731"/>
                  </a:cubicBezTo>
                  <a:cubicBezTo>
                    <a:pt x="853" y="649"/>
                    <a:pt x="812" y="610"/>
                    <a:pt x="743" y="610"/>
                  </a:cubicBezTo>
                  <a:close/>
                  <a:moveTo>
                    <a:pt x="1134" y="520"/>
                  </a:moveTo>
                  <a:cubicBezTo>
                    <a:pt x="1122" y="520"/>
                    <a:pt x="1122" y="520"/>
                    <a:pt x="1122" y="520"/>
                  </a:cubicBezTo>
                  <a:cubicBezTo>
                    <a:pt x="1122" y="662"/>
                    <a:pt x="1122" y="662"/>
                    <a:pt x="1122" y="662"/>
                  </a:cubicBezTo>
                  <a:cubicBezTo>
                    <a:pt x="1103" y="625"/>
                    <a:pt x="1073" y="610"/>
                    <a:pt x="1039" y="610"/>
                  </a:cubicBezTo>
                  <a:cubicBezTo>
                    <a:pt x="963" y="610"/>
                    <a:pt x="919" y="662"/>
                    <a:pt x="919" y="756"/>
                  </a:cubicBezTo>
                  <a:cubicBezTo>
                    <a:pt x="919" y="832"/>
                    <a:pt x="977" y="895"/>
                    <a:pt x="1045" y="895"/>
                  </a:cubicBezTo>
                  <a:cubicBezTo>
                    <a:pt x="1131" y="895"/>
                    <a:pt x="1169" y="849"/>
                    <a:pt x="1169" y="744"/>
                  </a:cubicBezTo>
                  <a:cubicBezTo>
                    <a:pt x="1169" y="558"/>
                    <a:pt x="1169" y="558"/>
                    <a:pt x="1169" y="558"/>
                  </a:cubicBezTo>
                  <a:cubicBezTo>
                    <a:pt x="1169" y="532"/>
                    <a:pt x="1157" y="520"/>
                    <a:pt x="1134" y="520"/>
                  </a:cubicBezTo>
                  <a:close/>
                  <a:moveTo>
                    <a:pt x="1049" y="851"/>
                  </a:moveTo>
                  <a:cubicBezTo>
                    <a:pt x="1000" y="851"/>
                    <a:pt x="966" y="807"/>
                    <a:pt x="966" y="752"/>
                  </a:cubicBezTo>
                  <a:cubicBezTo>
                    <a:pt x="966" y="690"/>
                    <a:pt x="993" y="653"/>
                    <a:pt x="1041" y="653"/>
                  </a:cubicBezTo>
                  <a:cubicBezTo>
                    <a:pt x="1106" y="653"/>
                    <a:pt x="1121" y="707"/>
                    <a:pt x="1121" y="757"/>
                  </a:cubicBezTo>
                  <a:cubicBezTo>
                    <a:pt x="1121" y="824"/>
                    <a:pt x="1099" y="851"/>
                    <a:pt x="1049" y="851"/>
                  </a:cubicBezTo>
                  <a:close/>
                  <a:moveTo>
                    <a:pt x="1338" y="731"/>
                  </a:moveTo>
                  <a:cubicBezTo>
                    <a:pt x="1281" y="719"/>
                    <a:pt x="1271" y="711"/>
                    <a:pt x="1271" y="693"/>
                  </a:cubicBezTo>
                  <a:cubicBezTo>
                    <a:pt x="1271" y="670"/>
                    <a:pt x="1289" y="654"/>
                    <a:pt x="1336" y="654"/>
                  </a:cubicBezTo>
                  <a:cubicBezTo>
                    <a:pt x="1368" y="654"/>
                    <a:pt x="1398" y="668"/>
                    <a:pt x="1410" y="682"/>
                  </a:cubicBezTo>
                  <a:cubicBezTo>
                    <a:pt x="1412" y="682"/>
                    <a:pt x="1412" y="682"/>
                    <a:pt x="1412" y="682"/>
                  </a:cubicBezTo>
                  <a:cubicBezTo>
                    <a:pt x="1412" y="662"/>
                    <a:pt x="1412" y="662"/>
                    <a:pt x="1412" y="662"/>
                  </a:cubicBezTo>
                  <a:cubicBezTo>
                    <a:pt x="1412" y="628"/>
                    <a:pt x="1373" y="610"/>
                    <a:pt x="1332" y="610"/>
                  </a:cubicBezTo>
                  <a:cubicBezTo>
                    <a:pt x="1264" y="610"/>
                    <a:pt x="1223" y="651"/>
                    <a:pt x="1223" y="696"/>
                  </a:cubicBezTo>
                  <a:cubicBezTo>
                    <a:pt x="1223" y="737"/>
                    <a:pt x="1248" y="754"/>
                    <a:pt x="1299" y="765"/>
                  </a:cubicBezTo>
                  <a:cubicBezTo>
                    <a:pt x="1362" y="779"/>
                    <a:pt x="1371" y="788"/>
                    <a:pt x="1371" y="811"/>
                  </a:cubicBezTo>
                  <a:cubicBezTo>
                    <a:pt x="1371" y="838"/>
                    <a:pt x="1353" y="851"/>
                    <a:pt x="1313" y="851"/>
                  </a:cubicBezTo>
                  <a:cubicBezTo>
                    <a:pt x="1277" y="851"/>
                    <a:pt x="1247" y="837"/>
                    <a:pt x="1231" y="820"/>
                  </a:cubicBezTo>
                  <a:cubicBezTo>
                    <a:pt x="1229" y="820"/>
                    <a:pt x="1229" y="820"/>
                    <a:pt x="1229" y="820"/>
                  </a:cubicBezTo>
                  <a:cubicBezTo>
                    <a:pt x="1229" y="840"/>
                    <a:pt x="1229" y="840"/>
                    <a:pt x="1229" y="840"/>
                  </a:cubicBezTo>
                  <a:cubicBezTo>
                    <a:pt x="1229" y="873"/>
                    <a:pt x="1266" y="895"/>
                    <a:pt x="1312" y="895"/>
                  </a:cubicBezTo>
                  <a:cubicBezTo>
                    <a:pt x="1374" y="895"/>
                    <a:pt x="1419" y="864"/>
                    <a:pt x="1419" y="806"/>
                  </a:cubicBezTo>
                  <a:cubicBezTo>
                    <a:pt x="1419" y="768"/>
                    <a:pt x="1392" y="743"/>
                    <a:pt x="1338" y="73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7999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73">
          <p15:clr>
            <a:srgbClr val="FBAE40"/>
          </p15:clr>
        </p15:guide>
        <p15:guide id="23" orient="horz" pos="331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59"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0" y="0"/>
            <a:ext cx="10669662" cy="6858000"/>
            <a:chOff x="0" y="0"/>
            <a:chExt cx="10669662" cy="6858000"/>
          </a:xfrm>
        </p:grpSpPr>
        <p:sp>
          <p:nvSpPr>
            <p:cNvPr id="2" name="Rectangle 1"/>
            <p:cNvSpPr/>
            <p:nvPr/>
          </p:nvSpPr>
          <p:spPr>
            <a:xfrm>
              <a:off x="0" y="0"/>
              <a:ext cx="2050624" cy="6858000"/>
            </a:xfrm>
            <a:prstGeom prst="rect">
              <a:avLst/>
            </a:prstGeom>
            <a:gradFill>
              <a:gsLst>
                <a:gs pos="0">
                  <a:srgbClr val="3DB44A"/>
                </a:gs>
                <a:gs pos="33000">
                  <a:srgbClr val="3DB44A"/>
                </a:gs>
                <a:gs pos="100000">
                  <a:srgbClr val="29B9C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rgbClr val="3DB44A"/>
                    </a:gs>
                    <a:gs pos="33000">
                      <a:srgbClr val="3DB44A"/>
                    </a:gs>
                    <a:gs pos="100000">
                      <a:srgbClr val="29B9CD"/>
                    </a:gs>
                  </a:gsLst>
                  <a:lin ang="2700000" scaled="1"/>
                </a:gradFill>
              </a:endParaRPr>
            </a:p>
          </p:txBody>
        </p:sp>
        <p:pic>
          <p:nvPicPr>
            <p:cNvPr id="68" name="Picture 67"/>
            <p:cNvPicPr>
              <a:picLocks noChangeAspect="1"/>
            </p:cNvPicPr>
            <p:nvPr/>
          </p:nvPicPr>
          <p:blipFill rotWithShape="1">
            <a:blip r:embed="rId2" cstate="print">
              <a:extLst>
                <a:ext uri="{28A0092B-C50C-407E-A947-70E740481C1C}">
                  <a14:useLocalDpi xmlns:a14="http://schemas.microsoft.com/office/drawing/2010/main" val="0"/>
                </a:ext>
              </a:extLst>
            </a:blip>
            <a:srcRect t="52220"/>
            <a:stretch/>
          </p:blipFill>
          <p:spPr>
            <a:xfrm flipH="1" flipV="1">
              <a:off x="0" y="3990414"/>
              <a:ext cx="10669662" cy="2867586"/>
            </a:xfrm>
            <a:prstGeom prst="rect">
              <a:avLst/>
            </a:prstGeom>
          </p:spPr>
        </p:pic>
      </p:grpSp>
      <p:sp>
        <p:nvSpPr>
          <p:cNvPr id="244" name="Text Placeholder 68"/>
          <p:cNvSpPr>
            <a:spLocks noGrp="1"/>
          </p:cNvSpPr>
          <p:nvPr>
            <p:ph type="body" sz="quarter" idx="15" hasCustomPrompt="1"/>
          </p:nvPr>
        </p:nvSpPr>
        <p:spPr>
          <a:xfrm>
            <a:off x="2527299" y="2241550"/>
            <a:ext cx="5837193" cy="2635250"/>
          </a:xfrm>
          <a:prstGeom prst="rect">
            <a:avLst/>
          </a:prstGeom>
        </p:spPr>
        <p:txBody>
          <a:bodyPr anchor="b">
            <a:noAutofit/>
          </a:bodyPr>
          <a:lstStyle>
            <a:lvl1pPr marL="0" indent="0">
              <a:lnSpc>
                <a:spcPct val="100000"/>
              </a:lnSpc>
              <a:buNone/>
              <a:defRPr sz="4400" spc="-150">
                <a:gradFill>
                  <a:gsLst>
                    <a:gs pos="0">
                      <a:srgbClr val="3DB44A"/>
                    </a:gs>
                    <a:gs pos="33000">
                      <a:srgbClr val="3DB44A"/>
                    </a:gs>
                    <a:gs pos="100000">
                      <a:srgbClr val="29B9CD"/>
                    </a:gs>
                  </a:gsLst>
                  <a:lin ang="2700000" scaled="1"/>
                </a:gradFill>
                <a:latin typeface="+mn-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edit section header text styles</a:t>
            </a:r>
          </a:p>
        </p:txBody>
      </p:sp>
      <p:grpSp>
        <p:nvGrpSpPr>
          <p:cNvPr id="64" name="Group 4"/>
          <p:cNvGrpSpPr>
            <a:grpSpLocks noChangeAspect="1"/>
          </p:cNvGrpSpPr>
          <p:nvPr/>
        </p:nvGrpSpPr>
        <p:grpSpPr bwMode="auto">
          <a:xfrm>
            <a:off x="10470945" y="308955"/>
            <a:ext cx="1367170" cy="458530"/>
            <a:chOff x="-1682" y="309"/>
            <a:chExt cx="11044" cy="3704"/>
          </a:xfrm>
        </p:grpSpPr>
        <p:sp>
          <p:nvSpPr>
            <p:cNvPr id="65" name="Freeform 5"/>
            <p:cNvSpPr>
              <a:spLocks noEditPoints="1"/>
            </p:cNvSpPr>
            <p:nvPr/>
          </p:nvSpPr>
          <p:spPr bwMode="auto">
            <a:xfrm>
              <a:off x="2152" y="3360"/>
              <a:ext cx="7210" cy="653"/>
            </a:xfrm>
            <a:custGeom>
              <a:avLst/>
              <a:gdLst>
                <a:gd name="T0" fmla="*/ 80 w 3050"/>
                <a:gd name="T1" fmla="*/ 217 h 276"/>
                <a:gd name="T2" fmla="*/ 0 w 3050"/>
                <a:gd name="T3" fmla="*/ 24 h 276"/>
                <a:gd name="T4" fmla="*/ 190 w 3050"/>
                <a:gd name="T5" fmla="*/ 8 h 276"/>
                <a:gd name="T6" fmla="*/ 190 w 3050"/>
                <a:gd name="T7" fmla="*/ 112 h 276"/>
                <a:gd name="T8" fmla="*/ 277 w 3050"/>
                <a:gd name="T9" fmla="*/ 217 h 276"/>
                <a:gd name="T10" fmla="*/ 319 w 3050"/>
                <a:gd name="T11" fmla="*/ 145 h 276"/>
                <a:gd name="T12" fmla="*/ 385 w 3050"/>
                <a:gd name="T13" fmla="*/ 201 h 276"/>
                <a:gd name="T14" fmla="*/ 380 w 3050"/>
                <a:gd name="T15" fmla="*/ 66 h 276"/>
                <a:gd name="T16" fmla="*/ 416 w 3050"/>
                <a:gd name="T17" fmla="*/ 132 h 276"/>
                <a:gd name="T18" fmla="*/ 598 w 3050"/>
                <a:gd name="T19" fmla="*/ 24 h 276"/>
                <a:gd name="T20" fmla="*/ 578 w 3050"/>
                <a:gd name="T21" fmla="*/ 130 h 276"/>
                <a:gd name="T22" fmla="*/ 694 w 3050"/>
                <a:gd name="T23" fmla="*/ 49 h 276"/>
                <a:gd name="T24" fmla="*/ 714 w 3050"/>
                <a:gd name="T25" fmla="*/ 24 h 276"/>
                <a:gd name="T26" fmla="*/ 803 w 3050"/>
                <a:gd name="T27" fmla="*/ 70 h 276"/>
                <a:gd name="T28" fmla="*/ 775 w 3050"/>
                <a:gd name="T29" fmla="*/ 17 h 276"/>
                <a:gd name="T30" fmla="*/ 926 w 3050"/>
                <a:gd name="T31" fmla="*/ 66 h 276"/>
                <a:gd name="T32" fmla="*/ 858 w 3050"/>
                <a:gd name="T33" fmla="*/ 217 h 276"/>
                <a:gd name="T34" fmla="*/ 945 w 3050"/>
                <a:gd name="T35" fmla="*/ 115 h 276"/>
                <a:gd name="T36" fmla="*/ 926 w 3050"/>
                <a:gd name="T37" fmla="*/ 66 h 276"/>
                <a:gd name="T38" fmla="*/ 1068 w 3050"/>
                <a:gd name="T39" fmla="*/ 220 h 276"/>
                <a:gd name="T40" fmla="*/ 1133 w 3050"/>
                <a:gd name="T41" fmla="*/ 10 h 276"/>
                <a:gd name="T42" fmla="*/ 1072 w 3050"/>
                <a:gd name="T43" fmla="*/ 202 h 276"/>
                <a:gd name="T44" fmla="*/ 1110 w 3050"/>
                <a:gd name="T45" fmla="*/ 178 h 276"/>
                <a:gd name="T46" fmla="*/ 1170 w 3050"/>
                <a:gd name="T47" fmla="*/ 88 h 276"/>
                <a:gd name="T48" fmla="*/ 1220 w 3050"/>
                <a:gd name="T49" fmla="*/ 88 h 276"/>
                <a:gd name="T50" fmla="*/ 1220 w 3050"/>
                <a:gd name="T51" fmla="*/ 48 h 276"/>
                <a:gd name="T52" fmla="*/ 1241 w 3050"/>
                <a:gd name="T53" fmla="*/ 8 h 276"/>
                <a:gd name="T54" fmla="*/ 1314 w 3050"/>
                <a:gd name="T55" fmla="*/ 173 h 276"/>
                <a:gd name="T56" fmla="*/ 1332 w 3050"/>
                <a:gd name="T57" fmla="*/ 220 h 276"/>
                <a:gd name="T58" fmla="*/ 1400 w 3050"/>
                <a:gd name="T59" fmla="*/ 70 h 276"/>
                <a:gd name="T60" fmla="*/ 1477 w 3050"/>
                <a:gd name="T61" fmla="*/ 188 h 276"/>
                <a:gd name="T62" fmla="*/ 1483 w 3050"/>
                <a:gd name="T63" fmla="*/ 220 h 276"/>
                <a:gd name="T64" fmla="*/ 1613 w 3050"/>
                <a:gd name="T65" fmla="*/ 217 h 276"/>
                <a:gd name="T66" fmla="*/ 1613 w 3050"/>
                <a:gd name="T67" fmla="*/ 217 h 276"/>
                <a:gd name="T68" fmla="*/ 1749 w 3050"/>
                <a:gd name="T69" fmla="*/ 217 h 276"/>
                <a:gd name="T70" fmla="*/ 1670 w 3050"/>
                <a:gd name="T71" fmla="*/ 24 h 276"/>
                <a:gd name="T72" fmla="*/ 1981 w 3050"/>
                <a:gd name="T73" fmla="*/ 41 h 276"/>
                <a:gd name="T74" fmla="*/ 1900 w 3050"/>
                <a:gd name="T75" fmla="*/ 121 h 276"/>
                <a:gd name="T76" fmla="*/ 1981 w 3050"/>
                <a:gd name="T77" fmla="*/ 200 h 276"/>
                <a:gd name="T78" fmla="*/ 2183 w 3050"/>
                <a:gd name="T79" fmla="*/ 143 h 276"/>
                <a:gd name="T80" fmla="*/ 2119 w 3050"/>
                <a:gd name="T81" fmla="*/ 85 h 276"/>
                <a:gd name="T82" fmla="*/ 2329 w 3050"/>
                <a:gd name="T83" fmla="*/ 94 h 276"/>
                <a:gd name="T84" fmla="*/ 2227 w 3050"/>
                <a:gd name="T85" fmla="*/ 70 h 276"/>
                <a:gd name="T86" fmla="*/ 2287 w 3050"/>
                <a:gd name="T87" fmla="*/ 85 h 276"/>
                <a:gd name="T88" fmla="*/ 2332 w 3050"/>
                <a:gd name="T89" fmla="*/ 112 h 276"/>
                <a:gd name="T90" fmla="*/ 2413 w 3050"/>
                <a:gd name="T91" fmla="*/ 217 h 276"/>
                <a:gd name="T92" fmla="*/ 2489 w 3050"/>
                <a:gd name="T93" fmla="*/ 90 h 276"/>
                <a:gd name="T94" fmla="*/ 2490 w 3050"/>
                <a:gd name="T95" fmla="*/ 273 h 276"/>
                <a:gd name="T96" fmla="*/ 2532 w 3050"/>
                <a:gd name="T97" fmla="*/ 66 h 276"/>
                <a:gd name="T98" fmla="*/ 2527 w 3050"/>
                <a:gd name="T99" fmla="*/ 85 h 276"/>
                <a:gd name="T100" fmla="*/ 2729 w 3050"/>
                <a:gd name="T101" fmla="*/ 115 h 276"/>
                <a:gd name="T102" fmla="*/ 2674 w 3050"/>
                <a:gd name="T103" fmla="*/ 86 h 276"/>
                <a:gd name="T104" fmla="*/ 2618 w 3050"/>
                <a:gd name="T105" fmla="*/ 176 h 276"/>
                <a:gd name="T106" fmla="*/ 2742 w 3050"/>
                <a:gd name="T107" fmla="*/ 204 h 276"/>
                <a:gd name="T108" fmla="*/ 2643 w 3050"/>
                <a:gd name="T109" fmla="*/ 175 h 276"/>
                <a:gd name="T110" fmla="*/ 2852 w 3050"/>
                <a:gd name="T111" fmla="*/ 66 h 276"/>
                <a:gd name="T112" fmla="*/ 2784 w 3050"/>
                <a:gd name="T113" fmla="*/ 217 h 276"/>
                <a:gd name="T114" fmla="*/ 2871 w 3050"/>
                <a:gd name="T115" fmla="*/ 115 h 276"/>
                <a:gd name="T116" fmla="*/ 2852 w 3050"/>
                <a:gd name="T117" fmla="*/ 66 h 276"/>
                <a:gd name="T118" fmla="*/ 2920 w 3050"/>
                <a:gd name="T119" fmla="*/ 70 h 276"/>
                <a:gd name="T120" fmla="*/ 2934 w 3050"/>
                <a:gd name="T1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50" h="276">
                  <a:moveTo>
                    <a:pt x="0" y="45"/>
                  </a:moveTo>
                  <a:cubicBezTo>
                    <a:pt x="55" y="45"/>
                    <a:pt x="55" y="45"/>
                    <a:pt x="55" y="45"/>
                  </a:cubicBezTo>
                  <a:cubicBezTo>
                    <a:pt x="55" y="217"/>
                    <a:pt x="55" y="217"/>
                    <a:pt x="55" y="217"/>
                  </a:cubicBezTo>
                  <a:cubicBezTo>
                    <a:pt x="80" y="217"/>
                    <a:pt x="80" y="217"/>
                    <a:pt x="80" y="217"/>
                  </a:cubicBezTo>
                  <a:cubicBezTo>
                    <a:pt x="80" y="45"/>
                    <a:pt x="80" y="45"/>
                    <a:pt x="80" y="45"/>
                  </a:cubicBezTo>
                  <a:cubicBezTo>
                    <a:pt x="134" y="45"/>
                    <a:pt x="134" y="45"/>
                    <a:pt x="134" y="45"/>
                  </a:cubicBezTo>
                  <a:cubicBezTo>
                    <a:pt x="136" y="24"/>
                    <a:pt x="136" y="24"/>
                    <a:pt x="136" y="24"/>
                  </a:cubicBezTo>
                  <a:cubicBezTo>
                    <a:pt x="0" y="24"/>
                    <a:pt x="0" y="24"/>
                    <a:pt x="0" y="24"/>
                  </a:cubicBezTo>
                  <a:lnTo>
                    <a:pt x="0" y="45"/>
                  </a:lnTo>
                  <a:close/>
                  <a:moveTo>
                    <a:pt x="235" y="66"/>
                  </a:moveTo>
                  <a:cubicBezTo>
                    <a:pt x="216" y="66"/>
                    <a:pt x="201" y="76"/>
                    <a:pt x="190" y="91"/>
                  </a:cubicBezTo>
                  <a:cubicBezTo>
                    <a:pt x="190" y="8"/>
                    <a:pt x="190" y="8"/>
                    <a:pt x="190" y="8"/>
                  </a:cubicBezTo>
                  <a:cubicBezTo>
                    <a:pt x="167" y="11"/>
                    <a:pt x="167" y="11"/>
                    <a:pt x="167" y="11"/>
                  </a:cubicBezTo>
                  <a:cubicBezTo>
                    <a:pt x="167" y="217"/>
                    <a:pt x="167" y="217"/>
                    <a:pt x="167" y="217"/>
                  </a:cubicBezTo>
                  <a:cubicBezTo>
                    <a:pt x="190" y="217"/>
                    <a:pt x="190" y="217"/>
                    <a:pt x="190" y="217"/>
                  </a:cubicBezTo>
                  <a:cubicBezTo>
                    <a:pt x="190" y="112"/>
                    <a:pt x="190" y="112"/>
                    <a:pt x="190" y="112"/>
                  </a:cubicBezTo>
                  <a:cubicBezTo>
                    <a:pt x="200" y="96"/>
                    <a:pt x="212" y="85"/>
                    <a:pt x="229" y="85"/>
                  </a:cubicBezTo>
                  <a:cubicBezTo>
                    <a:pt x="244" y="85"/>
                    <a:pt x="254" y="92"/>
                    <a:pt x="254" y="115"/>
                  </a:cubicBezTo>
                  <a:cubicBezTo>
                    <a:pt x="254" y="217"/>
                    <a:pt x="254" y="217"/>
                    <a:pt x="254" y="217"/>
                  </a:cubicBezTo>
                  <a:cubicBezTo>
                    <a:pt x="277" y="217"/>
                    <a:pt x="277" y="217"/>
                    <a:pt x="277" y="217"/>
                  </a:cubicBezTo>
                  <a:cubicBezTo>
                    <a:pt x="277" y="111"/>
                    <a:pt x="277" y="111"/>
                    <a:pt x="277" y="111"/>
                  </a:cubicBezTo>
                  <a:cubicBezTo>
                    <a:pt x="277" y="84"/>
                    <a:pt x="261" y="66"/>
                    <a:pt x="235" y="66"/>
                  </a:cubicBezTo>
                  <a:close/>
                  <a:moveTo>
                    <a:pt x="380" y="66"/>
                  </a:moveTo>
                  <a:cubicBezTo>
                    <a:pt x="342" y="66"/>
                    <a:pt x="319" y="99"/>
                    <a:pt x="319" y="145"/>
                  </a:cubicBezTo>
                  <a:cubicBezTo>
                    <a:pt x="319" y="191"/>
                    <a:pt x="343" y="220"/>
                    <a:pt x="384" y="220"/>
                  </a:cubicBezTo>
                  <a:cubicBezTo>
                    <a:pt x="404" y="220"/>
                    <a:pt x="420" y="213"/>
                    <a:pt x="434" y="202"/>
                  </a:cubicBezTo>
                  <a:cubicBezTo>
                    <a:pt x="424" y="188"/>
                    <a:pt x="424" y="188"/>
                    <a:pt x="424" y="188"/>
                  </a:cubicBezTo>
                  <a:cubicBezTo>
                    <a:pt x="411" y="197"/>
                    <a:pt x="400" y="201"/>
                    <a:pt x="385" y="201"/>
                  </a:cubicBezTo>
                  <a:cubicBezTo>
                    <a:pt x="363" y="201"/>
                    <a:pt x="346" y="187"/>
                    <a:pt x="344" y="151"/>
                  </a:cubicBezTo>
                  <a:cubicBezTo>
                    <a:pt x="439" y="151"/>
                    <a:pt x="439" y="151"/>
                    <a:pt x="439" y="151"/>
                  </a:cubicBezTo>
                  <a:cubicBezTo>
                    <a:pt x="439" y="148"/>
                    <a:pt x="440" y="144"/>
                    <a:pt x="440" y="139"/>
                  </a:cubicBezTo>
                  <a:cubicBezTo>
                    <a:pt x="440" y="94"/>
                    <a:pt x="419" y="66"/>
                    <a:pt x="380" y="66"/>
                  </a:cubicBezTo>
                  <a:close/>
                  <a:moveTo>
                    <a:pt x="416" y="134"/>
                  </a:moveTo>
                  <a:cubicBezTo>
                    <a:pt x="344" y="134"/>
                    <a:pt x="344" y="134"/>
                    <a:pt x="344" y="134"/>
                  </a:cubicBezTo>
                  <a:cubicBezTo>
                    <a:pt x="346" y="100"/>
                    <a:pt x="360" y="85"/>
                    <a:pt x="380" y="85"/>
                  </a:cubicBezTo>
                  <a:cubicBezTo>
                    <a:pt x="405" y="85"/>
                    <a:pt x="416" y="102"/>
                    <a:pt x="416" y="132"/>
                  </a:cubicBezTo>
                  <a:lnTo>
                    <a:pt x="416" y="134"/>
                  </a:lnTo>
                  <a:close/>
                  <a:moveTo>
                    <a:pt x="681" y="24"/>
                  </a:moveTo>
                  <a:cubicBezTo>
                    <a:pt x="640" y="167"/>
                    <a:pt x="640" y="167"/>
                    <a:pt x="640" y="167"/>
                  </a:cubicBezTo>
                  <a:cubicBezTo>
                    <a:pt x="598" y="24"/>
                    <a:pt x="598" y="24"/>
                    <a:pt x="598" y="24"/>
                  </a:cubicBezTo>
                  <a:cubicBezTo>
                    <a:pt x="565" y="24"/>
                    <a:pt x="565" y="24"/>
                    <a:pt x="565" y="24"/>
                  </a:cubicBezTo>
                  <a:cubicBezTo>
                    <a:pt x="549" y="217"/>
                    <a:pt x="549" y="217"/>
                    <a:pt x="549" y="217"/>
                  </a:cubicBezTo>
                  <a:cubicBezTo>
                    <a:pt x="572" y="217"/>
                    <a:pt x="572" y="217"/>
                    <a:pt x="572" y="217"/>
                  </a:cubicBezTo>
                  <a:cubicBezTo>
                    <a:pt x="578" y="130"/>
                    <a:pt x="578" y="130"/>
                    <a:pt x="578" y="130"/>
                  </a:cubicBezTo>
                  <a:cubicBezTo>
                    <a:pt x="581" y="102"/>
                    <a:pt x="583" y="71"/>
                    <a:pt x="583" y="49"/>
                  </a:cubicBezTo>
                  <a:cubicBezTo>
                    <a:pt x="628" y="195"/>
                    <a:pt x="628" y="195"/>
                    <a:pt x="628" y="195"/>
                  </a:cubicBezTo>
                  <a:cubicBezTo>
                    <a:pt x="651" y="195"/>
                    <a:pt x="651" y="195"/>
                    <a:pt x="651" y="195"/>
                  </a:cubicBezTo>
                  <a:cubicBezTo>
                    <a:pt x="694" y="49"/>
                    <a:pt x="694" y="49"/>
                    <a:pt x="694" y="49"/>
                  </a:cubicBezTo>
                  <a:cubicBezTo>
                    <a:pt x="695" y="65"/>
                    <a:pt x="697" y="98"/>
                    <a:pt x="700" y="129"/>
                  </a:cubicBezTo>
                  <a:cubicBezTo>
                    <a:pt x="707" y="217"/>
                    <a:pt x="707" y="217"/>
                    <a:pt x="707" y="217"/>
                  </a:cubicBezTo>
                  <a:cubicBezTo>
                    <a:pt x="730" y="217"/>
                    <a:pt x="730" y="217"/>
                    <a:pt x="730" y="217"/>
                  </a:cubicBezTo>
                  <a:cubicBezTo>
                    <a:pt x="714" y="24"/>
                    <a:pt x="714" y="24"/>
                    <a:pt x="714" y="24"/>
                  </a:cubicBezTo>
                  <a:lnTo>
                    <a:pt x="681" y="24"/>
                  </a:lnTo>
                  <a:close/>
                  <a:moveTo>
                    <a:pt x="780" y="217"/>
                  </a:moveTo>
                  <a:cubicBezTo>
                    <a:pt x="803" y="217"/>
                    <a:pt x="803" y="217"/>
                    <a:pt x="803" y="217"/>
                  </a:cubicBezTo>
                  <a:cubicBezTo>
                    <a:pt x="803" y="70"/>
                    <a:pt x="803" y="70"/>
                    <a:pt x="803" y="70"/>
                  </a:cubicBezTo>
                  <a:cubicBezTo>
                    <a:pt x="780" y="70"/>
                    <a:pt x="780" y="70"/>
                    <a:pt x="780" y="70"/>
                  </a:cubicBezTo>
                  <a:lnTo>
                    <a:pt x="780" y="217"/>
                  </a:lnTo>
                  <a:close/>
                  <a:moveTo>
                    <a:pt x="791" y="0"/>
                  </a:moveTo>
                  <a:cubicBezTo>
                    <a:pt x="782" y="0"/>
                    <a:pt x="775" y="7"/>
                    <a:pt x="775" y="17"/>
                  </a:cubicBezTo>
                  <a:cubicBezTo>
                    <a:pt x="775" y="26"/>
                    <a:pt x="782" y="33"/>
                    <a:pt x="791" y="33"/>
                  </a:cubicBezTo>
                  <a:cubicBezTo>
                    <a:pt x="801" y="33"/>
                    <a:pt x="808" y="26"/>
                    <a:pt x="808" y="17"/>
                  </a:cubicBezTo>
                  <a:cubicBezTo>
                    <a:pt x="808" y="7"/>
                    <a:pt x="801" y="0"/>
                    <a:pt x="791" y="0"/>
                  </a:cubicBezTo>
                  <a:close/>
                  <a:moveTo>
                    <a:pt x="926" y="66"/>
                  </a:moveTo>
                  <a:cubicBezTo>
                    <a:pt x="906" y="66"/>
                    <a:pt x="891" y="77"/>
                    <a:pt x="880" y="92"/>
                  </a:cubicBezTo>
                  <a:cubicBezTo>
                    <a:pt x="878" y="70"/>
                    <a:pt x="878" y="70"/>
                    <a:pt x="878" y="70"/>
                  </a:cubicBezTo>
                  <a:cubicBezTo>
                    <a:pt x="858" y="70"/>
                    <a:pt x="858" y="70"/>
                    <a:pt x="858" y="70"/>
                  </a:cubicBezTo>
                  <a:cubicBezTo>
                    <a:pt x="858" y="217"/>
                    <a:pt x="858" y="217"/>
                    <a:pt x="858" y="217"/>
                  </a:cubicBezTo>
                  <a:cubicBezTo>
                    <a:pt x="881" y="217"/>
                    <a:pt x="881" y="217"/>
                    <a:pt x="881" y="217"/>
                  </a:cubicBezTo>
                  <a:cubicBezTo>
                    <a:pt x="881" y="112"/>
                    <a:pt x="881" y="112"/>
                    <a:pt x="881" y="112"/>
                  </a:cubicBezTo>
                  <a:cubicBezTo>
                    <a:pt x="892" y="96"/>
                    <a:pt x="903" y="85"/>
                    <a:pt x="921" y="85"/>
                  </a:cubicBezTo>
                  <a:cubicBezTo>
                    <a:pt x="936" y="85"/>
                    <a:pt x="945" y="92"/>
                    <a:pt x="945" y="115"/>
                  </a:cubicBezTo>
                  <a:cubicBezTo>
                    <a:pt x="945" y="217"/>
                    <a:pt x="945" y="217"/>
                    <a:pt x="945" y="217"/>
                  </a:cubicBezTo>
                  <a:cubicBezTo>
                    <a:pt x="969" y="217"/>
                    <a:pt x="969" y="217"/>
                    <a:pt x="969" y="217"/>
                  </a:cubicBezTo>
                  <a:cubicBezTo>
                    <a:pt x="969" y="111"/>
                    <a:pt x="969" y="111"/>
                    <a:pt x="969" y="111"/>
                  </a:cubicBezTo>
                  <a:cubicBezTo>
                    <a:pt x="969" y="83"/>
                    <a:pt x="953" y="66"/>
                    <a:pt x="926" y="66"/>
                  </a:cubicBezTo>
                  <a:close/>
                  <a:moveTo>
                    <a:pt x="1110" y="85"/>
                  </a:moveTo>
                  <a:cubicBezTo>
                    <a:pt x="1101" y="75"/>
                    <a:pt x="1088" y="66"/>
                    <a:pt x="1070" y="66"/>
                  </a:cubicBezTo>
                  <a:cubicBezTo>
                    <a:pt x="1034" y="66"/>
                    <a:pt x="1012" y="99"/>
                    <a:pt x="1012" y="144"/>
                  </a:cubicBezTo>
                  <a:cubicBezTo>
                    <a:pt x="1012" y="190"/>
                    <a:pt x="1032" y="220"/>
                    <a:pt x="1068" y="220"/>
                  </a:cubicBezTo>
                  <a:cubicBezTo>
                    <a:pt x="1086" y="220"/>
                    <a:pt x="1101" y="211"/>
                    <a:pt x="1110" y="196"/>
                  </a:cubicBezTo>
                  <a:cubicBezTo>
                    <a:pt x="1113" y="217"/>
                    <a:pt x="1113" y="217"/>
                    <a:pt x="1113" y="217"/>
                  </a:cubicBezTo>
                  <a:cubicBezTo>
                    <a:pt x="1133" y="217"/>
                    <a:pt x="1133" y="217"/>
                    <a:pt x="1133" y="217"/>
                  </a:cubicBezTo>
                  <a:cubicBezTo>
                    <a:pt x="1133" y="10"/>
                    <a:pt x="1133" y="10"/>
                    <a:pt x="1133" y="10"/>
                  </a:cubicBezTo>
                  <a:cubicBezTo>
                    <a:pt x="1110" y="8"/>
                    <a:pt x="1110" y="8"/>
                    <a:pt x="1110" y="8"/>
                  </a:cubicBezTo>
                  <a:lnTo>
                    <a:pt x="1110" y="85"/>
                  </a:lnTo>
                  <a:close/>
                  <a:moveTo>
                    <a:pt x="1110" y="178"/>
                  </a:moveTo>
                  <a:cubicBezTo>
                    <a:pt x="1100" y="193"/>
                    <a:pt x="1090" y="202"/>
                    <a:pt x="1072" y="202"/>
                  </a:cubicBezTo>
                  <a:cubicBezTo>
                    <a:pt x="1050" y="202"/>
                    <a:pt x="1037" y="183"/>
                    <a:pt x="1037" y="144"/>
                  </a:cubicBezTo>
                  <a:cubicBezTo>
                    <a:pt x="1037" y="104"/>
                    <a:pt x="1052" y="85"/>
                    <a:pt x="1075" y="85"/>
                  </a:cubicBezTo>
                  <a:cubicBezTo>
                    <a:pt x="1090" y="85"/>
                    <a:pt x="1101" y="93"/>
                    <a:pt x="1110" y="105"/>
                  </a:cubicBezTo>
                  <a:lnTo>
                    <a:pt x="1110" y="178"/>
                  </a:lnTo>
                  <a:close/>
                  <a:moveTo>
                    <a:pt x="1196" y="49"/>
                  </a:moveTo>
                  <a:cubicBezTo>
                    <a:pt x="1196" y="70"/>
                    <a:pt x="1196" y="70"/>
                    <a:pt x="1196" y="70"/>
                  </a:cubicBezTo>
                  <a:cubicBezTo>
                    <a:pt x="1170" y="70"/>
                    <a:pt x="1170" y="70"/>
                    <a:pt x="1170" y="70"/>
                  </a:cubicBezTo>
                  <a:cubicBezTo>
                    <a:pt x="1170" y="88"/>
                    <a:pt x="1170" y="88"/>
                    <a:pt x="1170" y="88"/>
                  </a:cubicBezTo>
                  <a:cubicBezTo>
                    <a:pt x="1196" y="88"/>
                    <a:pt x="1196" y="88"/>
                    <a:pt x="1196" y="88"/>
                  </a:cubicBezTo>
                  <a:cubicBezTo>
                    <a:pt x="1196" y="217"/>
                    <a:pt x="1196" y="217"/>
                    <a:pt x="1196" y="217"/>
                  </a:cubicBezTo>
                  <a:cubicBezTo>
                    <a:pt x="1220" y="217"/>
                    <a:pt x="1220" y="217"/>
                    <a:pt x="1220" y="217"/>
                  </a:cubicBezTo>
                  <a:cubicBezTo>
                    <a:pt x="1220" y="88"/>
                    <a:pt x="1220" y="88"/>
                    <a:pt x="1220" y="88"/>
                  </a:cubicBezTo>
                  <a:cubicBezTo>
                    <a:pt x="1253" y="88"/>
                    <a:pt x="1253" y="88"/>
                    <a:pt x="1253" y="88"/>
                  </a:cubicBezTo>
                  <a:cubicBezTo>
                    <a:pt x="1256" y="70"/>
                    <a:pt x="1256" y="70"/>
                    <a:pt x="1256" y="70"/>
                  </a:cubicBezTo>
                  <a:cubicBezTo>
                    <a:pt x="1220" y="70"/>
                    <a:pt x="1220" y="70"/>
                    <a:pt x="1220" y="70"/>
                  </a:cubicBezTo>
                  <a:cubicBezTo>
                    <a:pt x="1220" y="48"/>
                    <a:pt x="1220" y="48"/>
                    <a:pt x="1220" y="48"/>
                  </a:cubicBezTo>
                  <a:cubicBezTo>
                    <a:pt x="1220" y="34"/>
                    <a:pt x="1226" y="27"/>
                    <a:pt x="1242" y="27"/>
                  </a:cubicBezTo>
                  <a:cubicBezTo>
                    <a:pt x="1250" y="27"/>
                    <a:pt x="1259" y="28"/>
                    <a:pt x="1268" y="32"/>
                  </a:cubicBezTo>
                  <a:cubicBezTo>
                    <a:pt x="1276" y="15"/>
                    <a:pt x="1276" y="15"/>
                    <a:pt x="1276" y="15"/>
                  </a:cubicBezTo>
                  <a:cubicBezTo>
                    <a:pt x="1264" y="10"/>
                    <a:pt x="1254" y="8"/>
                    <a:pt x="1241" y="8"/>
                  </a:cubicBezTo>
                  <a:cubicBezTo>
                    <a:pt x="1212" y="8"/>
                    <a:pt x="1196" y="24"/>
                    <a:pt x="1196" y="49"/>
                  </a:cubicBezTo>
                  <a:close/>
                  <a:moveTo>
                    <a:pt x="1377" y="175"/>
                  </a:moveTo>
                  <a:cubicBezTo>
                    <a:pt x="1368" y="191"/>
                    <a:pt x="1355" y="202"/>
                    <a:pt x="1338" y="202"/>
                  </a:cubicBezTo>
                  <a:cubicBezTo>
                    <a:pt x="1322" y="202"/>
                    <a:pt x="1314" y="194"/>
                    <a:pt x="1314" y="173"/>
                  </a:cubicBezTo>
                  <a:cubicBezTo>
                    <a:pt x="1314" y="70"/>
                    <a:pt x="1314" y="70"/>
                    <a:pt x="1314" y="70"/>
                  </a:cubicBezTo>
                  <a:cubicBezTo>
                    <a:pt x="1291" y="70"/>
                    <a:pt x="1291" y="70"/>
                    <a:pt x="1291" y="70"/>
                  </a:cubicBezTo>
                  <a:cubicBezTo>
                    <a:pt x="1291" y="175"/>
                    <a:pt x="1291" y="175"/>
                    <a:pt x="1291" y="175"/>
                  </a:cubicBezTo>
                  <a:cubicBezTo>
                    <a:pt x="1291" y="204"/>
                    <a:pt x="1306" y="220"/>
                    <a:pt x="1332" y="220"/>
                  </a:cubicBezTo>
                  <a:cubicBezTo>
                    <a:pt x="1353" y="220"/>
                    <a:pt x="1367" y="211"/>
                    <a:pt x="1378" y="193"/>
                  </a:cubicBezTo>
                  <a:cubicBezTo>
                    <a:pt x="1380" y="217"/>
                    <a:pt x="1380" y="217"/>
                    <a:pt x="1380" y="217"/>
                  </a:cubicBezTo>
                  <a:cubicBezTo>
                    <a:pt x="1400" y="217"/>
                    <a:pt x="1400" y="217"/>
                    <a:pt x="1400" y="217"/>
                  </a:cubicBezTo>
                  <a:cubicBezTo>
                    <a:pt x="1400" y="70"/>
                    <a:pt x="1400" y="70"/>
                    <a:pt x="1400" y="70"/>
                  </a:cubicBezTo>
                  <a:cubicBezTo>
                    <a:pt x="1377" y="70"/>
                    <a:pt x="1377" y="70"/>
                    <a:pt x="1377" y="70"/>
                  </a:cubicBezTo>
                  <a:lnTo>
                    <a:pt x="1377" y="175"/>
                  </a:lnTo>
                  <a:close/>
                  <a:moveTo>
                    <a:pt x="1487" y="201"/>
                  </a:moveTo>
                  <a:cubicBezTo>
                    <a:pt x="1480" y="201"/>
                    <a:pt x="1477" y="197"/>
                    <a:pt x="1477" y="188"/>
                  </a:cubicBezTo>
                  <a:cubicBezTo>
                    <a:pt x="1477" y="8"/>
                    <a:pt x="1477" y="8"/>
                    <a:pt x="1477" y="8"/>
                  </a:cubicBezTo>
                  <a:cubicBezTo>
                    <a:pt x="1453" y="10"/>
                    <a:pt x="1453" y="10"/>
                    <a:pt x="1453" y="10"/>
                  </a:cubicBezTo>
                  <a:cubicBezTo>
                    <a:pt x="1453" y="189"/>
                    <a:pt x="1453" y="189"/>
                    <a:pt x="1453" y="189"/>
                  </a:cubicBezTo>
                  <a:cubicBezTo>
                    <a:pt x="1453" y="209"/>
                    <a:pt x="1465" y="220"/>
                    <a:pt x="1483" y="220"/>
                  </a:cubicBezTo>
                  <a:cubicBezTo>
                    <a:pt x="1490" y="220"/>
                    <a:pt x="1497" y="218"/>
                    <a:pt x="1502" y="216"/>
                  </a:cubicBezTo>
                  <a:cubicBezTo>
                    <a:pt x="1496" y="199"/>
                    <a:pt x="1496" y="199"/>
                    <a:pt x="1496" y="199"/>
                  </a:cubicBezTo>
                  <a:cubicBezTo>
                    <a:pt x="1493" y="200"/>
                    <a:pt x="1490" y="201"/>
                    <a:pt x="1487" y="201"/>
                  </a:cubicBezTo>
                  <a:close/>
                  <a:moveTo>
                    <a:pt x="1613" y="217"/>
                  </a:moveTo>
                  <a:cubicBezTo>
                    <a:pt x="1637" y="217"/>
                    <a:pt x="1637" y="217"/>
                    <a:pt x="1637" y="217"/>
                  </a:cubicBezTo>
                  <a:cubicBezTo>
                    <a:pt x="1637" y="24"/>
                    <a:pt x="1637" y="24"/>
                    <a:pt x="1637" y="24"/>
                  </a:cubicBezTo>
                  <a:cubicBezTo>
                    <a:pt x="1613" y="24"/>
                    <a:pt x="1613" y="24"/>
                    <a:pt x="1613" y="24"/>
                  </a:cubicBezTo>
                  <a:lnTo>
                    <a:pt x="1613" y="217"/>
                  </a:lnTo>
                  <a:close/>
                  <a:moveTo>
                    <a:pt x="1670" y="45"/>
                  </a:moveTo>
                  <a:cubicBezTo>
                    <a:pt x="1725" y="45"/>
                    <a:pt x="1725" y="45"/>
                    <a:pt x="1725" y="45"/>
                  </a:cubicBezTo>
                  <a:cubicBezTo>
                    <a:pt x="1725" y="217"/>
                    <a:pt x="1725" y="217"/>
                    <a:pt x="1725" y="217"/>
                  </a:cubicBezTo>
                  <a:cubicBezTo>
                    <a:pt x="1749" y="217"/>
                    <a:pt x="1749" y="217"/>
                    <a:pt x="1749" y="217"/>
                  </a:cubicBezTo>
                  <a:cubicBezTo>
                    <a:pt x="1749" y="45"/>
                    <a:pt x="1749" y="45"/>
                    <a:pt x="1749" y="45"/>
                  </a:cubicBezTo>
                  <a:cubicBezTo>
                    <a:pt x="1803" y="45"/>
                    <a:pt x="1803" y="45"/>
                    <a:pt x="1803" y="45"/>
                  </a:cubicBezTo>
                  <a:cubicBezTo>
                    <a:pt x="1806" y="24"/>
                    <a:pt x="1806" y="24"/>
                    <a:pt x="1806" y="24"/>
                  </a:cubicBezTo>
                  <a:cubicBezTo>
                    <a:pt x="1670" y="24"/>
                    <a:pt x="1670" y="24"/>
                    <a:pt x="1670" y="24"/>
                  </a:cubicBezTo>
                  <a:lnTo>
                    <a:pt x="1670" y="45"/>
                  </a:lnTo>
                  <a:close/>
                  <a:moveTo>
                    <a:pt x="1981" y="200"/>
                  </a:moveTo>
                  <a:cubicBezTo>
                    <a:pt x="1950" y="200"/>
                    <a:pt x="1926" y="177"/>
                    <a:pt x="1926" y="121"/>
                  </a:cubicBezTo>
                  <a:cubicBezTo>
                    <a:pt x="1926" y="62"/>
                    <a:pt x="1951" y="41"/>
                    <a:pt x="1981" y="41"/>
                  </a:cubicBezTo>
                  <a:cubicBezTo>
                    <a:pt x="1995" y="41"/>
                    <a:pt x="2006" y="46"/>
                    <a:pt x="2019" y="55"/>
                  </a:cubicBezTo>
                  <a:cubicBezTo>
                    <a:pt x="2032" y="40"/>
                    <a:pt x="2032" y="40"/>
                    <a:pt x="2032" y="40"/>
                  </a:cubicBezTo>
                  <a:cubicBezTo>
                    <a:pt x="2017" y="28"/>
                    <a:pt x="2003" y="21"/>
                    <a:pt x="1980" y="21"/>
                  </a:cubicBezTo>
                  <a:cubicBezTo>
                    <a:pt x="1936" y="21"/>
                    <a:pt x="1900" y="55"/>
                    <a:pt x="1900" y="121"/>
                  </a:cubicBezTo>
                  <a:cubicBezTo>
                    <a:pt x="1900" y="185"/>
                    <a:pt x="1934" y="220"/>
                    <a:pt x="1980" y="220"/>
                  </a:cubicBezTo>
                  <a:cubicBezTo>
                    <a:pt x="2005" y="220"/>
                    <a:pt x="2023" y="210"/>
                    <a:pt x="2034" y="199"/>
                  </a:cubicBezTo>
                  <a:cubicBezTo>
                    <a:pt x="2022" y="183"/>
                    <a:pt x="2022" y="183"/>
                    <a:pt x="2022" y="183"/>
                  </a:cubicBezTo>
                  <a:cubicBezTo>
                    <a:pt x="2011" y="192"/>
                    <a:pt x="1999" y="200"/>
                    <a:pt x="1981" y="200"/>
                  </a:cubicBezTo>
                  <a:close/>
                  <a:moveTo>
                    <a:pt x="2119" y="66"/>
                  </a:moveTo>
                  <a:cubicBezTo>
                    <a:pt x="2077" y="66"/>
                    <a:pt x="2054" y="97"/>
                    <a:pt x="2054" y="144"/>
                  </a:cubicBezTo>
                  <a:cubicBezTo>
                    <a:pt x="2054" y="190"/>
                    <a:pt x="2077" y="220"/>
                    <a:pt x="2118" y="220"/>
                  </a:cubicBezTo>
                  <a:cubicBezTo>
                    <a:pt x="2159" y="220"/>
                    <a:pt x="2183" y="189"/>
                    <a:pt x="2183" y="143"/>
                  </a:cubicBezTo>
                  <a:cubicBezTo>
                    <a:pt x="2183" y="96"/>
                    <a:pt x="2160" y="66"/>
                    <a:pt x="2119" y="66"/>
                  </a:cubicBezTo>
                  <a:close/>
                  <a:moveTo>
                    <a:pt x="2118" y="201"/>
                  </a:moveTo>
                  <a:cubicBezTo>
                    <a:pt x="2093" y="201"/>
                    <a:pt x="2079" y="183"/>
                    <a:pt x="2079" y="144"/>
                  </a:cubicBezTo>
                  <a:cubicBezTo>
                    <a:pt x="2079" y="104"/>
                    <a:pt x="2093" y="85"/>
                    <a:pt x="2119" y="85"/>
                  </a:cubicBezTo>
                  <a:cubicBezTo>
                    <a:pt x="2144" y="85"/>
                    <a:pt x="2158" y="104"/>
                    <a:pt x="2158" y="143"/>
                  </a:cubicBezTo>
                  <a:cubicBezTo>
                    <a:pt x="2158" y="183"/>
                    <a:pt x="2144" y="201"/>
                    <a:pt x="2118" y="201"/>
                  </a:cubicBezTo>
                  <a:close/>
                  <a:moveTo>
                    <a:pt x="2374" y="66"/>
                  </a:moveTo>
                  <a:cubicBezTo>
                    <a:pt x="2354" y="66"/>
                    <a:pt x="2340" y="77"/>
                    <a:pt x="2329" y="94"/>
                  </a:cubicBezTo>
                  <a:cubicBezTo>
                    <a:pt x="2324" y="76"/>
                    <a:pt x="2311" y="66"/>
                    <a:pt x="2292" y="66"/>
                  </a:cubicBezTo>
                  <a:cubicBezTo>
                    <a:pt x="2273" y="66"/>
                    <a:pt x="2259" y="77"/>
                    <a:pt x="2249" y="92"/>
                  </a:cubicBezTo>
                  <a:cubicBezTo>
                    <a:pt x="2247" y="70"/>
                    <a:pt x="2247" y="70"/>
                    <a:pt x="2247" y="70"/>
                  </a:cubicBezTo>
                  <a:cubicBezTo>
                    <a:pt x="2227" y="70"/>
                    <a:pt x="2227" y="70"/>
                    <a:pt x="2227" y="70"/>
                  </a:cubicBezTo>
                  <a:cubicBezTo>
                    <a:pt x="2227" y="217"/>
                    <a:pt x="2227" y="217"/>
                    <a:pt x="2227" y="217"/>
                  </a:cubicBezTo>
                  <a:cubicBezTo>
                    <a:pt x="2251" y="217"/>
                    <a:pt x="2251" y="217"/>
                    <a:pt x="2251" y="217"/>
                  </a:cubicBezTo>
                  <a:cubicBezTo>
                    <a:pt x="2251" y="112"/>
                    <a:pt x="2251" y="112"/>
                    <a:pt x="2251" y="112"/>
                  </a:cubicBezTo>
                  <a:cubicBezTo>
                    <a:pt x="2261" y="96"/>
                    <a:pt x="2271" y="85"/>
                    <a:pt x="2287" y="85"/>
                  </a:cubicBezTo>
                  <a:cubicBezTo>
                    <a:pt x="2299" y="85"/>
                    <a:pt x="2308" y="92"/>
                    <a:pt x="2308" y="115"/>
                  </a:cubicBezTo>
                  <a:cubicBezTo>
                    <a:pt x="2308" y="217"/>
                    <a:pt x="2308" y="217"/>
                    <a:pt x="2308" y="217"/>
                  </a:cubicBezTo>
                  <a:cubicBezTo>
                    <a:pt x="2332" y="217"/>
                    <a:pt x="2332" y="217"/>
                    <a:pt x="2332" y="217"/>
                  </a:cubicBezTo>
                  <a:cubicBezTo>
                    <a:pt x="2332" y="112"/>
                    <a:pt x="2332" y="112"/>
                    <a:pt x="2332" y="112"/>
                  </a:cubicBezTo>
                  <a:cubicBezTo>
                    <a:pt x="2342" y="96"/>
                    <a:pt x="2352" y="85"/>
                    <a:pt x="2368" y="85"/>
                  </a:cubicBezTo>
                  <a:cubicBezTo>
                    <a:pt x="2380" y="85"/>
                    <a:pt x="2390" y="92"/>
                    <a:pt x="2390" y="115"/>
                  </a:cubicBezTo>
                  <a:cubicBezTo>
                    <a:pt x="2390" y="217"/>
                    <a:pt x="2390" y="217"/>
                    <a:pt x="2390" y="217"/>
                  </a:cubicBezTo>
                  <a:cubicBezTo>
                    <a:pt x="2413" y="217"/>
                    <a:pt x="2413" y="217"/>
                    <a:pt x="2413" y="217"/>
                  </a:cubicBezTo>
                  <a:cubicBezTo>
                    <a:pt x="2413" y="111"/>
                    <a:pt x="2413" y="111"/>
                    <a:pt x="2413" y="111"/>
                  </a:cubicBezTo>
                  <a:cubicBezTo>
                    <a:pt x="2413" y="84"/>
                    <a:pt x="2398" y="66"/>
                    <a:pt x="2374" y="66"/>
                  </a:cubicBezTo>
                  <a:close/>
                  <a:moveTo>
                    <a:pt x="2532" y="66"/>
                  </a:moveTo>
                  <a:cubicBezTo>
                    <a:pt x="2515" y="66"/>
                    <a:pt x="2499" y="75"/>
                    <a:pt x="2489" y="90"/>
                  </a:cubicBezTo>
                  <a:cubicBezTo>
                    <a:pt x="2487" y="70"/>
                    <a:pt x="2487" y="70"/>
                    <a:pt x="2487" y="70"/>
                  </a:cubicBezTo>
                  <a:cubicBezTo>
                    <a:pt x="2467" y="70"/>
                    <a:pt x="2467" y="70"/>
                    <a:pt x="2467" y="70"/>
                  </a:cubicBezTo>
                  <a:cubicBezTo>
                    <a:pt x="2467" y="276"/>
                    <a:pt x="2467" y="276"/>
                    <a:pt x="2467" y="276"/>
                  </a:cubicBezTo>
                  <a:cubicBezTo>
                    <a:pt x="2490" y="273"/>
                    <a:pt x="2490" y="273"/>
                    <a:pt x="2490" y="273"/>
                  </a:cubicBezTo>
                  <a:cubicBezTo>
                    <a:pt x="2490" y="203"/>
                    <a:pt x="2490" y="203"/>
                    <a:pt x="2490" y="203"/>
                  </a:cubicBezTo>
                  <a:cubicBezTo>
                    <a:pt x="2499" y="214"/>
                    <a:pt x="2513" y="220"/>
                    <a:pt x="2529" y="220"/>
                  </a:cubicBezTo>
                  <a:cubicBezTo>
                    <a:pt x="2567" y="220"/>
                    <a:pt x="2587" y="188"/>
                    <a:pt x="2587" y="143"/>
                  </a:cubicBezTo>
                  <a:cubicBezTo>
                    <a:pt x="2587" y="96"/>
                    <a:pt x="2571" y="66"/>
                    <a:pt x="2532" y="66"/>
                  </a:cubicBezTo>
                  <a:close/>
                  <a:moveTo>
                    <a:pt x="2524" y="201"/>
                  </a:moveTo>
                  <a:cubicBezTo>
                    <a:pt x="2510" y="201"/>
                    <a:pt x="2498" y="194"/>
                    <a:pt x="2490" y="182"/>
                  </a:cubicBezTo>
                  <a:cubicBezTo>
                    <a:pt x="2490" y="109"/>
                    <a:pt x="2490" y="109"/>
                    <a:pt x="2490" y="109"/>
                  </a:cubicBezTo>
                  <a:cubicBezTo>
                    <a:pt x="2498" y="97"/>
                    <a:pt x="2511" y="85"/>
                    <a:pt x="2527" y="85"/>
                  </a:cubicBezTo>
                  <a:cubicBezTo>
                    <a:pt x="2550" y="85"/>
                    <a:pt x="2562" y="104"/>
                    <a:pt x="2562" y="143"/>
                  </a:cubicBezTo>
                  <a:cubicBezTo>
                    <a:pt x="2562" y="183"/>
                    <a:pt x="2548" y="201"/>
                    <a:pt x="2524" y="201"/>
                  </a:cubicBezTo>
                  <a:close/>
                  <a:moveTo>
                    <a:pt x="2729" y="183"/>
                  </a:moveTo>
                  <a:cubicBezTo>
                    <a:pt x="2729" y="115"/>
                    <a:pt x="2729" y="115"/>
                    <a:pt x="2729" y="115"/>
                  </a:cubicBezTo>
                  <a:cubicBezTo>
                    <a:pt x="2729" y="84"/>
                    <a:pt x="2713" y="66"/>
                    <a:pt x="2679" y="66"/>
                  </a:cubicBezTo>
                  <a:cubicBezTo>
                    <a:pt x="2662" y="66"/>
                    <a:pt x="2646" y="70"/>
                    <a:pt x="2629" y="76"/>
                  </a:cubicBezTo>
                  <a:cubicBezTo>
                    <a:pt x="2635" y="94"/>
                    <a:pt x="2635" y="94"/>
                    <a:pt x="2635" y="94"/>
                  </a:cubicBezTo>
                  <a:cubicBezTo>
                    <a:pt x="2650" y="88"/>
                    <a:pt x="2663" y="86"/>
                    <a:pt x="2674" y="86"/>
                  </a:cubicBezTo>
                  <a:cubicBezTo>
                    <a:pt x="2696" y="86"/>
                    <a:pt x="2706" y="94"/>
                    <a:pt x="2706" y="116"/>
                  </a:cubicBezTo>
                  <a:cubicBezTo>
                    <a:pt x="2706" y="127"/>
                    <a:pt x="2706" y="127"/>
                    <a:pt x="2706" y="127"/>
                  </a:cubicBezTo>
                  <a:cubicBezTo>
                    <a:pt x="2682" y="127"/>
                    <a:pt x="2682" y="127"/>
                    <a:pt x="2682" y="127"/>
                  </a:cubicBezTo>
                  <a:cubicBezTo>
                    <a:pt x="2642" y="127"/>
                    <a:pt x="2618" y="144"/>
                    <a:pt x="2618" y="176"/>
                  </a:cubicBezTo>
                  <a:cubicBezTo>
                    <a:pt x="2618" y="202"/>
                    <a:pt x="2635" y="220"/>
                    <a:pt x="2665" y="220"/>
                  </a:cubicBezTo>
                  <a:cubicBezTo>
                    <a:pt x="2683" y="220"/>
                    <a:pt x="2699" y="213"/>
                    <a:pt x="2709" y="198"/>
                  </a:cubicBezTo>
                  <a:cubicBezTo>
                    <a:pt x="2713" y="212"/>
                    <a:pt x="2722" y="218"/>
                    <a:pt x="2736" y="220"/>
                  </a:cubicBezTo>
                  <a:cubicBezTo>
                    <a:pt x="2742" y="204"/>
                    <a:pt x="2742" y="204"/>
                    <a:pt x="2742" y="204"/>
                  </a:cubicBezTo>
                  <a:cubicBezTo>
                    <a:pt x="2734" y="201"/>
                    <a:pt x="2729" y="197"/>
                    <a:pt x="2729" y="183"/>
                  </a:cubicBezTo>
                  <a:close/>
                  <a:moveTo>
                    <a:pt x="2706" y="179"/>
                  </a:moveTo>
                  <a:cubicBezTo>
                    <a:pt x="2697" y="194"/>
                    <a:pt x="2686" y="202"/>
                    <a:pt x="2670" y="202"/>
                  </a:cubicBezTo>
                  <a:cubicBezTo>
                    <a:pt x="2652" y="202"/>
                    <a:pt x="2643" y="193"/>
                    <a:pt x="2643" y="175"/>
                  </a:cubicBezTo>
                  <a:cubicBezTo>
                    <a:pt x="2643" y="154"/>
                    <a:pt x="2658" y="143"/>
                    <a:pt x="2685" y="143"/>
                  </a:cubicBezTo>
                  <a:cubicBezTo>
                    <a:pt x="2706" y="143"/>
                    <a:pt x="2706" y="143"/>
                    <a:pt x="2706" y="143"/>
                  </a:cubicBezTo>
                  <a:lnTo>
                    <a:pt x="2706" y="179"/>
                  </a:lnTo>
                  <a:close/>
                  <a:moveTo>
                    <a:pt x="2852" y="66"/>
                  </a:moveTo>
                  <a:cubicBezTo>
                    <a:pt x="2832" y="66"/>
                    <a:pt x="2816" y="77"/>
                    <a:pt x="2806" y="92"/>
                  </a:cubicBezTo>
                  <a:cubicBezTo>
                    <a:pt x="2804" y="70"/>
                    <a:pt x="2804" y="70"/>
                    <a:pt x="2804" y="70"/>
                  </a:cubicBezTo>
                  <a:cubicBezTo>
                    <a:pt x="2784" y="70"/>
                    <a:pt x="2784" y="70"/>
                    <a:pt x="2784" y="70"/>
                  </a:cubicBezTo>
                  <a:cubicBezTo>
                    <a:pt x="2784" y="217"/>
                    <a:pt x="2784" y="217"/>
                    <a:pt x="2784" y="217"/>
                  </a:cubicBezTo>
                  <a:cubicBezTo>
                    <a:pt x="2807" y="217"/>
                    <a:pt x="2807" y="217"/>
                    <a:pt x="2807" y="217"/>
                  </a:cubicBezTo>
                  <a:cubicBezTo>
                    <a:pt x="2807" y="112"/>
                    <a:pt x="2807" y="112"/>
                    <a:pt x="2807" y="112"/>
                  </a:cubicBezTo>
                  <a:cubicBezTo>
                    <a:pt x="2817" y="96"/>
                    <a:pt x="2829" y="85"/>
                    <a:pt x="2846" y="85"/>
                  </a:cubicBezTo>
                  <a:cubicBezTo>
                    <a:pt x="2862" y="85"/>
                    <a:pt x="2871" y="92"/>
                    <a:pt x="2871" y="115"/>
                  </a:cubicBezTo>
                  <a:cubicBezTo>
                    <a:pt x="2871" y="217"/>
                    <a:pt x="2871" y="217"/>
                    <a:pt x="2871" y="217"/>
                  </a:cubicBezTo>
                  <a:cubicBezTo>
                    <a:pt x="2894" y="217"/>
                    <a:pt x="2894" y="217"/>
                    <a:pt x="2894" y="217"/>
                  </a:cubicBezTo>
                  <a:cubicBezTo>
                    <a:pt x="2894" y="111"/>
                    <a:pt x="2894" y="111"/>
                    <a:pt x="2894" y="111"/>
                  </a:cubicBezTo>
                  <a:cubicBezTo>
                    <a:pt x="2894" y="83"/>
                    <a:pt x="2879" y="66"/>
                    <a:pt x="2852" y="66"/>
                  </a:cubicBezTo>
                  <a:close/>
                  <a:moveTo>
                    <a:pt x="3026" y="70"/>
                  </a:moveTo>
                  <a:cubicBezTo>
                    <a:pt x="2986" y="200"/>
                    <a:pt x="2986" y="200"/>
                    <a:pt x="2986" y="200"/>
                  </a:cubicBezTo>
                  <a:cubicBezTo>
                    <a:pt x="2945" y="70"/>
                    <a:pt x="2945" y="70"/>
                    <a:pt x="2945" y="70"/>
                  </a:cubicBezTo>
                  <a:cubicBezTo>
                    <a:pt x="2920" y="70"/>
                    <a:pt x="2920" y="70"/>
                    <a:pt x="2920" y="70"/>
                  </a:cubicBezTo>
                  <a:cubicBezTo>
                    <a:pt x="2970" y="217"/>
                    <a:pt x="2970" y="217"/>
                    <a:pt x="2970" y="217"/>
                  </a:cubicBezTo>
                  <a:cubicBezTo>
                    <a:pt x="2978" y="217"/>
                    <a:pt x="2978" y="217"/>
                    <a:pt x="2978" y="217"/>
                  </a:cubicBezTo>
                  <a:cubicBezTo>
                    <a:pt x="2970" y="240"/>
                    <a:pt x="2961" y="252"/>
                    <a:pt x="2931" y="258"/>
                  </a:cubicBezTo>
                  <a:cubicBezTo>
                    <a:pt x="2934" y="276"/>
                    <a:pt x="2934" y="276"/>
                    <a:pt x="2934" y="276"/>
                  </a:cubicBezTo>
                  <a:cubicBezTo>
                    <a:pt x="2974" y="271"/>
                    <a:pt x="2990" y="249"/>
                    <a:pt x="3001" y="218"/>
                  </a:cubicBezTo>
                  <a:cubicBezTo>
                    <a:pt x="3050" y="70"/>
                    <a:pt x="3050" y="70"/>
                    <a:pt x="3050" y="70"/>
                  </a:cubicBezTo>
                  <a:lnTo>
                    <a:pt x="3026" y="70"/>
                  </a:lnTo>
                  <a:close/>
                </a:path>
              </a:pathLst>
            </a:custGeom>
            <a:solidFill>
              <a:srgbClr val="36A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6"/>
            <p:cNvSpPr>
              <a:spLocks noChangeArrowheads="1"/>
            </p:cNvSpPr>
            <p:nvPr/>
          </p:nvSpPr>
          <p:spPr bwMode="auto">
            <a:xfrm>
              <a:off x="-1360" y="894"/>
              <a:ext cx="2976" cy="2979"/>
            </a:xfrm>
            <a:prstGeom prst="rect">
              <a:avLst/>
            </a:prstGeom>
            <a:solidFill>
              <a:srgbClr val="FE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
            <p:cNvSpPr>
              <a:spLocks noEditPoints="1"/>
            </p:cNvSpPr>
            <p:nvPr/>
          </p:nvSpPr>
          <p:spPr bwMode="auto">
            <a:xfrm>
              <a:off x="-1682" y="309"/>
              <a:ext cx="3617" cy="3564"/>
            </a:xfrm>
            <a:custGeom>
              <a:avLst/>
              <a:gdLst>
                <a:gd name="T0" fmla="*/ 1510 w 1530"/>
                <a:gd name="T1" fmla="*/ 620 h 1506"/>
                <a:gd name="T2" fmla="*/ 1255 w 1530"/>
                <a:gd name="T3" fmla="*/ 688 h 1506"/>
                <a:gd name="T4" fmla="*/ 765 w 1530"/>
                <a:gd name="T5" fmla="*/ 1056 h 1506"/>
                <a:gd name="T6" fmla="*/ 275 w 1530"/>
                <a:gd name="T7" fmla="*/ 688 h 1506"/>
                <a:gd name="T8" fmla="*/ 20 w 1530"/>
                <a:gd name="T9" fmla="*/ 620 h 1506"/>
                <a:gd name="T10" fmla="*/ 0 w 1530"/>
                <a:gd name="T11" fmla="*/ 755 h 1506"/>
                <a:gd name="T12" fmla="*/ 136 w 1530"/>
                <a:gd name="T13" fmla="*/ 791 h 1506"/>
                <a:gd name="T14" fmla="*/ 561 w 1530"/>
                <a:gd name="T15" fmla="*/ 1207 h 1506"/>
                <a:gd name="T16" fmla="*/ 465 w 1530"/>
                <a:gd name="T17" fmla="*/ 1506 h 1506"/>
                <a:gd name="T18" fmla="*/ 1065 w 1530"/>
                <a:gd name="T19" fmla="*/ 1506 h 1506"/>
                <a:gd name="T20" fmla="*/ 969 w 1530"/>
                <a:gd name="T21" fmla="*/ 1207 h 1506"/>
                <a:gd name="T22" fmla="*/ 1394 w 1530"/>
                <a:gd name="T23" fmla="*/ 791 h 1506"/>
                <a:gd name="T24" fmla="*/ 1530 w 1530"/>
                <a:gd name="T25" fmla="*/ 755 h 1506"/>
                <a:gd name="T26" fmla="*/ 1510 w 1530"/>
                <a:gd name="T27" fmla="*/ 620 h 1506"/>
                <a:gd name="T28" fmla="*/ 765 w 1530"/>
                <a:gd name="T29" fmla="*/ 943 h 1506"/>
                <a:gd name="T30" fmla="*/ 1009 w 1530"/>
                <a:gd name="T31" fmla="*/ 699 h 1506"/>
                <a:gd name="T32" fmla="*/ 765 w 1530"/>
                <a:gd name="T33" fmla="*/ 455 h 1506"/>
                <a:gd name="T34" fmla="*/ 521 w 1530"/>
                <a:gd name="T35" fmla="*/ 699 h 1506"/>
                <a:gd name="T36" fmla="*/ 765 w 1530"/>
                <a:gd name="T37" fmla="*/ 943 h 1506"/>
                <a:gd name="T38" fmla="*/ 1295 w 1530"/>
                <a:gd name="T39" fmla="*/ 246 h 1506"/>
                <a:gd name="T40" fmla="*/ 1249 w 1530"/>
                <a:gd name="T41" fmla="*/ 197 h 1506"/>
                <a:gd name="T42" fmla="*/ 1198 w 1530"/>
                <a:gd name="T43" fmla="*/ 152 h 1506"/>
                <a:gd name="T44" fmla="*/ 975 w 1530"/>
                <a:gd name="T45" fmla="*/ 381 h 1506"/>
                <a:gd name="T46" fmla="*/ 1072 w 1530"/>
                <a:gd name="T47" fmla="*/ 475 h 1506"/>
                <a:gd name="T48" fmla="*/ 1295 w 1530"/>
                <a:gd name="T49" fmla="*/ 246 h 1506"/>
                <a:gd name="T50" fmla="*/ 551 w 1530"/>
                <a:gd name="T51" fmla="*/ 381 h 1506"/>
                <a:gd name="T52" fmla="*/ 329 w 1530"/>
                <a:gd name="T53" fmla="*/ 152 h 1506"/>
                <a:gd name="T54" fmla="*/ 278 w 1530"/>
                <a:gd name="T55" fmla="*/ 197 h 1506"/>
                <a:gd name="T56" fmla="*/ 232 w 1530"/>
                <a:gd name="T57" fmla="*/ 246 h 1506"/>
                <a:gd name="T58" fmla="*/ 454 w 1530"/>
                <a:gd name="T59" fmla="*/ 475 h 1506"/>
                <a:gd name="T60" fmla="*/ 551 w 1530"/>
                <a:gd name="T61" fmla="*/ 381 h 1506"/>
                <a:gd name="T62" fmla="*/ 831 w 1530"/>
                <a:gd name="T63" fmla="*/ 4 h 1506"/>
                <a:gd name="T64" fmla="*/ 764 w 1530"/>
                <a:gd name="T65" fmla="*/ 0 h 1506"/>
                <a:gd name="T66" fmla="*/ 696 w 1530"/>
                <a:gd name="T67" fmla="*/ 4 h 1506"/>
                <a:gd name="T68" fmla="*/ 696 w 1530"/>
                <a:gd name="T69" fmla="*/ 323 h 1506"/>
                <a:gd name="T70" fmla="*/ 831 w 1530"/>
                <a:gd name="T71" fmla="*/ 323 h 1506"/>
                <a:gd name="T72" fmla="*/ 831 w 1530"/>
                <a:gd name="T73" fmla="*/ 4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0" h="1506">
                  <a:moveTo>
                    <a:pt x="1510" y="620"/>
                  </a:moveTo>
                  <a:cubicBezTo>
                    <a:pt x="1255" y="688"/>
                    <a:pt x="1255" y="688"/>
                    <a:pt x="1255" y="688"/>
                  </a:cubicBezTo>
                  <a:cubicBezTo>
                    <a:pt x="1193" y="900"/>
                    <a:pt x="997" y="1055"/>
                    <a:pt x="765" y="1056"/>
                  </a:cubicBezTo>
                  <a:cubicBezTo>
                    <a:pt x="533" y="1055"/>
                    <a:pt x="337" y="900"/>
                    <a:pt x="275" y="688"/>
                  </a:cubicBezTo>
                  <a:cubicBezTo>
                    <a:pt x="20" y="620"/>
                    <a:pt x="20" y="620"/>
                    <a:pt x="20" y="620"/>
                  </a:cubicBezTo>
                  <a:cubicBezTo>
                    <a:pt x="9" y="664"/>
                    <a:pt x="2" y="709"/>
                    <a:pt x="0" y="755"/>
                  </a:cubicBezTo>
                  <a:cubicBezTo>
                    <a:pt x="136" y="791"/>
                    <a:pt x="136" y="791"/>
                    <a:pt x="136" y="791"/>
                  </a:cubicBezTo>
                  <a:cubicBezTo>
                    <a:pt x="204" y="988"/>
                    <a:pt x="362" y="1144"/>
                    <a:pt x="561" y="1207"/>
                  </a:cubicBezTo>
                  <a:cubicBezTo>
                    <a:pt x="465" y="1506"/>
                    <a:pt x="465" y="1506"/>
                    <a:pt x="465" y="1506"/>
                  </a:cubicBezTo>
                  <a:cubicBezTo>
                    <a:pt x="1065" y="1506"/>
                    <a:pt x="1065" y="1506"/>
                    <a:pt x="1065" y="1506"/>
                  </a:cubicBezTo>
                  <a:cubicBezTo>
                    <a:pt x="969" y="1207"/>
                    <a:pt x="969" y="1207"/>
                    <a:pt x="969" y="1207"/>
                  </a:cubicBezTo>
                  <a:cubicBezTo>
                    <a:pt x="1168" y="1144"/>
                    <a:pt x="1326" y="988"/>
                    <a:pt x="1394" y="791"/>
                  </a:cubicBezTo>
                  <a:cubicBezTo>
                    <a:pt x="1530" y="755"/>
                    <a:pt x="1530" y="755"/>
                    <a:pt x="1530" y="755"/>
                  </a:cubicBezTo>
                  <a:cubicBezTo>
                    <a:pt x="1528" y="709"/>
                    <a:pt x="1521" y="664"/>
                    <a:pt x="1510" y="620"/>
                  </a:cubicBezTo>
                  <a:close/>
                  <a:moveTo>
                    <a:pt x="765" y="943"/>
                  </a:moveTo>
                  <a:cubicBezTo>
                    <a:pt x="900" y="943"/>
                    <a:pt x="1009" y="834"/>
                    <a:pt x="1009" y="699"/>
                  </a:cubicBezTo>
                  <a:cubicBezTo>
                    <a:pt x="1009" y="564"/>
                    <a:pt x="900" y="455"/>
                    <a:pt x="765" y="455"/>
                  </a:cubicBezTo>
                  <a:cubicBezTo>
                    <a:pt x="630" y="455"/>
                    <a:pt x="521" y="564"/>
                    <a:pt x="521" y="699"/>
                  </a:cubicBezTo>
                  <a:cubicBezTo>
                    <a:pt x="521" y="834"/>
                    <a:pt x="630" y="943"/>
                    <a:pt x="765" y="943"/>
                  </a:cubicBezTo>
                  <a:close/>
                  <a:moveTo>
                    <a:pt x="1295" y="246"/>
                  </a:moveTo>
                  <a:cubicBezTo>
                    <a:pt x="1280" y="229"/>
                    <a:pt x="1265" y="212"/>
                    <a:pt x="1249" y="197"/>
                  </a:cubicBezTo>
                  <a:cubicBezTo>
                    <a:pt x="1232" y="181"/>
                    <a:pt x="1215" y="166"/>
                    <a:pt x="1198" y="152"/>
                  </a:cubicBezTo>
                  <a:cubicBezTo>
                    <a:pt x="975" y="381"/>
                    <a:pt x="975" y="381"/>
                    <a:pt x="975" y="381"/>
                  </a:cubicBezTo>
                  <a:cubicBezTo>
                    <a:pt x="1072" y="475"/>
                    <a:pt x="1072" y="475"/>
                    <a:pt x="1072" y="475"/>
                  </a:cubicBezTo>
                  <a:lnTo>
                    <a:pt x="1295" y="246"/>
                  </a:lnTo>
                  <a:close/>
                  <a:moveTo>
                    <a:pt x="551" y="381"/>
                  </a:moveTo>
                  <a:cubicBezTo>
                    <a:pt x="329" y="152"/>
                    <a:pt x="329" y="152"/>
                    <a:pt x="329" y="152"/>
                  </a:cubicBezTo>
                  <a:cubicBezTo>
                    <a:pt x="311" y="166"/>
                    <a:pt x="294" y="181"/>
                    <a:pt x="278" y="197"/>
                  </a:cubicBezTo>
                  <a:cubicBezTo>
                    <a:pt x="261" y="212"/>
                    <a:pt x="246" y="229"/>
                    <a:pt x="232" y="246"/>
                  </a:cubicBezTo>
                  <a:cubicBezTo>
                    <a:pt x="454" y="475"/>
                    <a:pt x="454" y="475"/>
                    <a:pt x="454" y="475"/>
                  </a:cubicBezTo>
                  <a:lnTo>
                    <a:pt x="551" y="381"/>
                  </a:lnTo>
                  <a:close/>
                  <a:moveTo>
                    <a:pt x="831" y="4"/>
                  </a:moveTo>
                  <a:cubicBezTo>
                    <a:pt x="809" y="1"/>
                    <a:pt x="786" y="0"/>
                    <a:pt x="764" y="0"/>
                  </a:cubicBezTo>
                  <a:cubicBezTo>
                    <a:pt x="741" y="0"/>
                    <a:pt x="718" y="1"/>
                    <a:pt x="696" y="4"/>
                  </a:cubicBezTo>
                  <a:cubicBezTo>
                    <a:pt x="696" y="323"/>
                    <a:pt x="696" y="323"/>
                    <a:pt x="696" y="323"/>
                  </a:cubicBezTo>
                  <a:cubicBezTo>
                    <a:pt x="831" y="323"/>
                    <a:pt x="831" y="323"/>
                    <a:pt x="831" y="323"/>
                  </a:cubicBezTo>
                  <a:lnTo>
                    <a:pt x="831" y="4"/>
                  </a:lnTo>
                  <a:close/>
                </a:path>
              </a:pathLst>
            </a:custGeom>
            <a:solidFill>
              <a:srgbClr val="3A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8"/>
            <p:cNvSpPr>
              <a:spLocks noEditPoints="1"/>
            </p:cNvSpPr>
            <p:nvPr/>
          </p:nvSpPr>
          <p:spPr bwMode="auto">
            <a:xfrm>
              <a:off x="2152" y="875"/>
              <a:ext cx="4822" cy="2118"/>
            </a:xfrm>
            <a:custGeom>
              <a:avLst/>
              <a:gdLst>
                <a:gd name="T0" fmla="*/ 115 w 2040"/>
                <a:gd name="T1" fmla="*/ 141 h 895"/>
                <a:gd name="T2" fmla="*/ 227 w 2040"/>
                <a:gd name="T3" fmla="*/ 377 h 895"/>
                <a:gd name="T4" fmla="*/ 47 w 2040"/>
                <a:gd name="T5" fmla="*/ 42 h 895"/>
                <a:gd name="T6" fmla="*/ 33 w 2040"/>
                <a:gd name="T7" fmla="*/ 377 h 895"/>
                <a:gd name="T8" fmla="*/ 303 w 2040"/>
                <a:gd name="T9" fmla="*/ 155 h 895"/>
                <a:gd name="T10" fmla="*/ 458 w 2040"/>
                <a:gd name="T11" fmla="*/ 197 h 895"/>
                <a:gd name="T12" fmla="*/ 398 w 2040"/>
                <a:gd name="T13" fmla="*/ 382 h 895"/>
                <a:gd name="T14" fmla="*/ 341 w 2040"/>
                <a:gd name="T15" fmla="*/ 296 h 895"/>
                <a:gd name="T16" fmla="*/ 702 w 2040"/>
                <a:gd name="T17" fmla="*/ 382 h 895"/>
                <a:gd name="T18" fmla="*/ 576 w 2040"/>
                <a:gd name="T19" fmla="*/ 429 h 895"/>
                <a:gd name="T20" fmla="*/ 702 w 2040"/>
                <a:gd name="T21" fmla="*/ 382 h 895"/>
                <a:gd name="T22" fmla="*/ 707 w 2040"/>
                <a:gd name="T23" fmla="*/ 338 h 895"/>
                <a:gd name="T24" fmla="*/ 1138 w 2040"/>
                <a:gd name="T25" fmla="*/ 233 h 895"/>
                <a:gd name="T26" fmla="*/ 918 w 2040"/>
                <a:gd name="T27" fmla="*/ 464 h 895"/>
                <a:gd name="T28" fmla="*/ 1090 w 2040"/>
                <a:gd name="T29" fmla="*/ 246 h 895"/>
                <a:gd name="T30" fmla="*/ 1285 w 2040"/>
                <a:gd name="T31" fmla="*/ 379 h 895"/>
                <a:gd name="T32" fmla="*/ 1250 w 2040"/>
                <a:gd name="T33" fmla="*/ 291 h 895"/>
                <a:gd name="T34" fmla="*/ 1203 w 2040"/>
                <a:gd name="T35" fmla="*/ 298 h 895"/>
                <a:gd name="T36" fmla="*/ 1228 w 2040"/>
                <a:gd name="T37" fmla="*/ 0 h 895"/>
                <a:gd name="T38" fmla="*/ 1471 w 2040"/>
                <a:gd name="T39" fmla="*/ 97 h 895"/>
                <a:gd name="T40" fmla="*/ 1564 w 2040"/>
                <a:gd name="T41" fmla="*/ 311 h 895"/>
                <a:gd name="T42" fmla="*/ 1458 w 2040"/>
                <a:gd name="T43" fmla="*/ 261 h 895"/>
                <a:gd name="T44" fmla="*/ 1466 w 2040"/>
                <a:gd name="T45" fmla="*/ 139 h 895"/>
                <a:gd name="T46" fmla="*/ 1749 w 2040"/>
                <a:gd name="T47" fmla="*/ 219 h 895"/>
                <a:gd name="T48" fmla="*/ 1824 w 2040"/>
                <a:gd name="T49" fmla="*/ 170 h 895"/>
                <a:gd name="T50" fmla="*/ 1710 w 2040"/>
                <a:gd name="T51" fmla="*/ 253 h 895"/>
                <a:gd name="T52" fmla="*/ 1640 w 2040"/>
                <a:gd name="T53" fmla="*/ 308 h 895"/>
                <a:gd name="T54" fmla="*/ 1749 w 2040"/>
                <a:gd name="T55" fmla="*/ 219 h 895"/>
                <a:gd name="T56" fmla="*/ 1945 w 2040"/>
                <a:gd name="T57" fmla="*/ 103 h 895"/>
                <a:gd name="T58" fmla="*/ 1899 w 2040"/>
                <a:gd name="T59" fmla="*/ 108 h 895"/>
                <a:gd name="T60" fmla="*/ 2037 w 2040"/>
                <a:gd name="T61" fmla="*/ 330 h 895"/>
                <a:gd name="T62" fmla="*/ 1946 w 2040"/>
                <a:gd name="T63" fmla="*/ 146 h 895"/>
                <a:gd name="T64" fmla="*/ 112 w 2040"/>
                <a:gd name="T65" fmla="*/ 610 h 895"/>
                <a:gd name="T66" fmla="*/ 48 w 2040"/>
                <a:gd name="T67" fmla="*/ 889 h 895"/>
                <a:gd name="T68" fmla="*/ 171 w 2040"/>
                <a:gd name="T69" fmla="*/ 855 h 895"/>
                <a:gd name="T70" fmla="*/ 282 w 2040"/>
                <a:gd name="T71" fmla="*/ 654 h 895"/>
                <a:gd name="T72" fmla="*/ 388 w 2040"/>
                <a:gd name="T73" fmla="*/ 889 h 895"/>
                <a:gd name="T74" fmla="*/ 516 w 2040"/>
                <a:gd name="T75" fmla="*/ 545 h 895"/>
                <a:gd name="T76" fmla="*/ 507 w 2040"/>
                <a:gd name="T77" fmla="*/ 804 h 895"/>
                <a:gd name="T78" fmla="*/ 460 w 2040"/>
                <a:gd name="T79" fmla="*/ 810 h 895"/>
                <a:gd name="T80" fmla="*/ 549 w 2040"/>
                <a:gd name="T81" fmla="*/ 849 h 895"/>
                <a:gd name="T82" fmla="*/ 626 w 2040"/>
                <a:gd name="T83" fmla="*/ 858 h 895"/>
                <a:gd name="T84" fmla="*/ 737 w 2040"/>
                <a:gd name="T85" fmla="*/ 654 h 895"/>
                <a:gd name="T86" fmla="*/ 853 w 2040"/>
                <a:gd name="T87" fmla="*/ 889 h 895"/>
                <a:gd name="T88" fmla="*/ 1122 w 2040"/>
                <a:gd name="T89" fmla="*/ 520 h 895"/>
                <a:gd name="T90" fmla="*/ 1045 w 2040"/>
                <a:gd name="T91" fmla="*/ 895 h 895"/>
                <a:gd name="T92" fmla="*/ 1049 w 2040"/>
                <a:gd name="T93" fmla="*/ 851 h 895"/>
                <a:gd name="T94" fmla="*/ 1049 w 2040"/>
                <a:gd name="T95" fmla="*/ 851 h 895"/>
                <a:gd name="T96" fmla="*/ 1410 w 2040"/>
                <a:gd name="T97" fmla="*/ 682 h 895"/>
                <a:gd name="T98" fmla="*/ 1223 w 2040"/>
                <a:gd name="T99" fmla="*/ 696 h 895"/>
                <a:gd name="T100" fmla="*/ 1231 w 2040"/>
                <a:gd name="T101" fmla="*/ 820 h 895"/>
                <a:gd name="T102" fmla="*/ 1419 w 2040"/>
                <a:gd name="T103" fmla="*/ 806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0" h="895">
                  <a:moveTo>
                    <a:pt x="33" y="377"/>
                  </a:moveTo>
                  <a:cubicBezTo>
                    <a:pt x="46" y="377"/>
                    <a:pt x="46" y="377"/>
                    <a:pt x="46" y="377"/>
                  </a:cubicBezTo>
                  <a:cubicBezTo>
                    <a:pt x="46" y="219"/>
                    <a:pt x="46" y="219"/>
                    <a:pt x="46" y="219"/>
                  </a:cubicBezTo>
                  <a:cubicBezTo>
                    <a:pt x="46" y="167"/>
                    <a:pt x="83" y="141"/>
                    <a:pt x="115" y="141"/>
                  </a:cubicBezTo>
                  <a:cubicBezTo>
                    <a:pt x="157" y="141"/>
                    <a:pt x="180" y="162"/>
                    <a:pt x="180" y="217"/>
                  </a:cubicBezTo>
                  <a:cubicBezTo>
                    <a:pt x="180" y="347"/>
                    <a:pt x="180" y="347"/>
                    <a:pt x="180" y="347"/>
                  </a:cubicBezTo>
                  <a:cubicBezTo>
                    <a:pt x="180" y="367"/>
                    <a:pt x="190" y="377"/>
                    <a:pt x="215" y="377"/>
                  </a:cubicBezTo>
                  <a:cubicBezTo>
                    <a:pt x="227" y="377"/>
                    <a:pt x="227" y="377"/>
                    <a:pt x="227" y="377"/>
                  </a:cubicBezTo>
                  <a:cubicBezTo>
                    <a:pt x="227" y="215"/>
                    <a:pt x="227" y="215"/>
                    <a:pt x="227" y="215"/>
                  </a:cubicBezTo>
                  <a:cubicBezTo>
                    <a:pt x="227" y="133"/>
                    <a:pt x="187" y="97"/>
                    <a:pt x="121" y="97"/>
                  </a:cubicBezTo>
                  <a:cubicBezTo>
                    <a:pt x="96" y="97"/>
                    <a:pt x="67" y="108"/>
                    <a:pt x="47" y="145"/>
                  </a:cubicBezTo>
                  <a:cubicBezTo>
                    <a:pt x="47" y="42"/>
                    <a:pt x="47" y="42"/>
                    <a:pt x="47" y="42"/>
                  </a:cubicBezTo>
                  <a:cubicBezTo>
                    <a:pt x="47" y="17"/>
                    <a:pt x="35" y="7"/>
                    <a:pt x="14" y="7"/>
                  </a:cubicBezTo>
                  <a:cubicBezTo>
                    <a:pt x="0" y="7"/>
                    <a:pt x="0" y="7"/>
                    <a:pt x="0" y="7"/>
                  </a:cubicBezTo>
                  <a:cubicBezTo>
                    <a:pt x="0" y="347"/>
                    <a:pt x="0" y="347"/>
                    <a:pt x="0" y="347"/>
                  </a:cubicBezTo>
                  <a:cubicBezTo>
                    <a:pt x="0" y="367"/>
                    <a:pt x="10" y="377"/>
                    <a:pt x="33" y="377"/>
                  </a:cubicBezTo>
                  <a:close/>
                  <a:moveTo>
                    <a:pt x="504" y="287"/>
                  </a:moveTo>
                  <a:cubicBezTo>
                    <a:pt x="504" y="200"/>
                    <a:pt x="504" y="200"/>
                    <a:pt x="504" y="200"/>
                  </a:cubicBezTo>
                  <a:cubicBezTo>
                    <a:pt x="504" y="134"/>
                    <a:pt x="467" y="97"/>
                    <a:pt x="398" y="97"/>
                  </a:cubicBezTo>
                  <a:cubicBezTo>
                    <a:pt x="336" y="97"/>
                    <a:pt x="303" y="130"/>
                    <a:pt x="303" y="155"/>
                  </a:cubicBezTo>
                  <a:cubicBezTo>
                    <a:pt x="303" y="178"/>
                    <a:pt x="303" y="178"/>
                    <a:pt x="303" y="178"/>
                  </a:cubicBezTo>
                  <a:cubicBezTo>
                    <a:pt x="306" y="178"/>
                    <a:pt x="306" y="178"/>
                    <a:pt x="306" y="178"/>
                  </a:cubicBezTo>
                  <a:cubicBezTo>
                    <a:pt x="322" y="156"/>
                    <a:pt x="352" y="140"/>
                    <a:pt x="393" y="140"/>
                  </a:cubicBezTo>
                  <a:cubicBezTo>
                    <a:pt x="438" y="140"/>
                    <a:pt x="458" y="157"/>
                    <a:pt x="458" y="197"/>
                  </a:cubicBezTo>
                  <a:cubicBezTo>
                    <a:pt x="458" y="210"/>
                    <a:pt x="458" y="210"/>
                    <a:pt x="458" y="210"/>
                  </a:cubicBezTo>
                  <a:cubicBezTo>
                    <a:pt x="421" y="210"/>
                    <a:pt x="421" y="210"/>
                    <a:pt x="421" y="210"/>
                  </a:cubicBezTo>
                  <a:cubicBezTo>
                    <a:pt x="339" y="210"/>
                    <a:pt x="293" y="242"/>
                    <a:pt x="293" y="301"/>
                  </a:cubicBezTo>
                  <a:cubicBezTo>
                    <a:pt x="293" y="350"/>
                    <a:pt x="342" y="382"/>
                    <a:pt x="398" y="382"/>
                  </a:cubicBezTo>
                  <a:cubicBezTo>
                    <a:pt x="475" y="382"/>
                    <a:pt x="504" y="342"/>
                    <a:pt x="504" y="287"/>
                  </a:cubicBezTo>
                  <a:close/>
                  <a:moveTo>
                    <a:pt x="458" y="283"/>
                  </a:moveTo>
                  <a:cubicBezTo>
                    <a:pt x="458" y="323"/>
                    <a:pt x="441" y="339"/>
                    <a:pt x="400" y="339"/>
                  </a:cubicBezTo>
                  <a:cubicBezTo>
                    <a:pt x="364" y="339"/>
                    <a:pt x="341" y="320"/>
                    <a:pt x="341" y="296"/>
                  </a:cubicBezTo>
                  <a:cubicBezTo>
                    <a:pt x="341" y="265"/>
                    <a:pt x="366" y="249"/>
                    <a:pt x="421" y="249"/>
                  </a:cubicBezTo>
                  <a:cubicBezTo>
                    <a:pt x="458" y="249"/>
                    <a:pt x="458" y="249"/>
                    <a:pt x="458" y="249"/>
                  </a:cubicBezTo>
                  <a:lnTo>
                    <a:pt x="458" y="283"/>
                  </a:lnTo>
                  <a:close/>
                  <a:moveTo>
                    <a:pt x="702" y="382"/>
                  </a:moveTo>
                  <a:cubicBezTo>
                    <a:pt x="771" y="382"/>
                    <a:pt x="825" y="327"/>
                    <a:pt x="825" y="233"/>
                  </a:cubicBezTo>
                  <a:cubicBezTo>
                    <a:pt x="825" y="152"/>
                    <a:pt x="768" y="97"/>
                    <a:pt x="707" y="97"/>
                  </a:cubicBezTo>
                  <a:cubicBezTo>
                    <a:pt x="620" y="97"/>
                    <a:pt x="576" y="154"/>
                    <a:pt x="576" y="247"/>
                  </a:cubicBezTo>
                  <a:cubicBezTo>
                    <a:pt x="576" y="429"/>
                    <a:pt x="576" y="429"/>
                    <a:pt x="576" y="429"/>
                  </a:cubicBezTo>
                  <a:cubicBezTo>
                    <a:pt x="576" y="454"/>
                    <a:pt x="587" y="464"/>
                    <a:pt x="606" y="464"/>
                  </a:cubicBezTo>
                  <a:cubicBezTo>
                    <a:pt x="623" y="464"/>
                    <a:pt x="623" y="464"/>
                    <a:pt x="623" y="464"/>
                  </a:cubicBezTo>
                  <a:cubicBezTo>
                    <a:pt x="623" y="334"/>
                    <a:pt x="623" y="334"/>
                    <a:pt x="623" y="334"/>
                  </a:cubicBezTo>
                  <a:cubicBezTo>
                    <a:pt x="637" y="363"/>
                    <a:pt x="671" y="382"/>
                    <a:pt x="702" y="382"/>
                  </a:cubicBezTo>
                  <a:close/>
                  <a:moveTo>
                    <a:pt x="622" y="234"/>
                  </a:moveTo>
                  <a:cubicBezTo>
                    <a:pt x="622" y="178"/>
                    <a:pt x="649" y="141"/>
                    <a:pt x="697" y="141"/>
                  </a:cubicBezTo>
                  <a:cubicBezTo>
                    <a:pt x="745" y="141"/>
                    <a:pt x="778" y="172"/>
                    <a:pt x="778" y="246"/>
                  </a:cubicBezTo>
                  <a:cubicBezTo>
                    <a:pt x="778" y="306"/>
                    <a:pt x="751" y="338"/>
                    <a:pt x="707" y="338"/>
                  </a:cubicBezTo>
                  <a:cubicBezTo>
                    <a:pt x="656" y="338"/>
                    <a:pt x="622" y="305"/>
                    <a:pt x="622" y="234"/>
                  </a:cubicBezTo>
                  <a:close/>
                  <a:moveTo>
                    <a:pt x="935" y="334"/>
                  </a:moveTo>
                  <a:cubicBezTo>
                    <a:pt x="950" y="363"/>
                    <a:pt x="983" y="382"/>
                    <a:pt x="1014" y="382"/>
                  </a:cubicBezTo>
                  <a:cubicBezTo>
                    <a:pt x="1084" y="382"/>
                    <a:pt x="1138" y="327"/>
                    <a:pt x="1138" y="233"/>
                  </a:cubicBezTo>
                  <a:cubicBezTo>
                    <a:pt x="1138" y="152"/>
                    <a:pt x="1080" y="97"/>
                    <a:pt x="1020" y="97"/>
                  </a:cubicBezTo>
                  <a:cubicBezTo>
                    <a:pt x="932" y="97"/>
                    <a:pt x="888" y="154"/>
                    <a:pt x="888" y="247"/>
                  </a:cubicBezTo>
                  <a:cubicBezTo>
                    <a:pt x="888" y="429"/>
                    <a:pt x="888" y="429"/>
                    <a:pt x="888" y="429"/>
                  </a:cubicBezTo>
                  <a:cubicBezTo>
                    <a:pt x="888" y="454"/>
                    <a:pt x="899" y="464"/>
                    <a:pt x="918" y="464"/>
                  </a:cubicBezTo>
                  <a:cubicBezTo>
                    <a:pt x="935" y="464"/>
                    <a:pt x="935" y="464"/>
                    <a:pt x="935" y="464"/>
                  </a:cubicBezTo>
                  <a:lnTo>
                    <a:pt x="935" y="334"/>
                  </a:lnTo>
                  <a:close/>
                  <a:moveTo>
                    <a:pt x="1009" y="141"/>
                  </a:moveTo>
                  <a:cubicBezTo>
                    <a:pt x="1057" y="141"/>
                    <a:pt x="1090" y="172"/>
                    <a:pt x="1090" y="246"/>
                  </a:cubicBezTo>
                  <a:cubicBezTo>
                    <a:pt x="1090" y="306"/>
                    <a:pt x="1064" y="338"/>
                    <a:pt x="1020" y="338"/>
                  </a:cubicBezTo>
                  <a:cubicBezTo>
                    <a:pt x="969" y="338"/>
                    <a:pt x="934" y="305"/>
                    <a:pt x="934" y="234"/>
                  </a:cubicBezTo>
                  <a:cubicBezTo>
                    <a:pt x="934" y="178"/>
                    <a:pt x="961" y="141"/>
                    <a:pt x="1009" y="141"/>
                  </a:cubicBezTo>
                  <a:close/>
                  <a:moveTo>
                    <a:pt x="1285" y="379"/>
                  </a:moveTo>
                  <a:cubicBezTo>
                    <a:pt x="1302" y="379"/>
                    <a:pt x="1312" y="369"/>
                    <a:pt x="1312" y="352"/>
                  </a:cubicBezTo>
                  <a:cubicBezTo>
                    <a:pt x="1312" y="336"/>
                    <a:pt x="1312" y="336"/>
                    <a:pt x="1312" y="336"/>
                  </a:cubicBezTo>
                  <a:cubicBezTo>
                    <a:pt x="1292" y="336"/>
                    <a:pt x="1292" y="336"/>
                    <a:pt x="1292" y="336"/>
                  </a:cubicBezTo>
                  <a:cubicBezTo>
                    <a:pt x="1267" y="336"/>
                    <a:pt x="1250" y="326"/>
                    <a:pt x="1250" y="291"/>
                  </a:cubicBezTo>
                  <a:cubicBezTo>
                    <a:pt x="1250" y="139"/>
                    <a:pt x="1250" y="139"/>
                    <a:pt x="1250" y="139"/>
                  </a:cubicBezTo>
                  <a:cubicBezTo>
                    <a:pt x="1250" y="115"/>
                    <a:pt x="1233" y="102"/>
                    <a:pt x="1217" y="102"/>
                  </a:cubicBezTo>
                  <a:cubicBezTo>
                    <a:pt x="1203" y="102"/>
                    <a:pt x="1203" y="102"/>
                    <a:pt x="1203" y="102"/>
                  </a:cubicBezTo>
                  <a:cubicBezTo>
                    <a:pt x="1203" y="298"/>
                    <a:pt x="1203" y="298"/>
                    <a:pt x="1203" y="298"/>
                  </a:cubicBezTo>
                  <a:cubicBezTo>
                    <a:pt x="1203" y="353"/>
                    <a:pt x="1231" y="379"/>
                    <a:pt x="1285" y="379"/>
                  </a:cubicBezTo>
                  <a:close/>
                  <a:moveTo>
                    <a:pt x="1228" y="64"/>
                  </a:moveTo>
                  <a:cubicBezTo>
                    <a:pt x="1245" y="64"/>
                    <a:pt x="1259" y="50"/>
                    <a:pt x="1259" y="32"/>
                  </a:cubicBezTo>
                  <a:cubicBezTo>
                    <a:pt x="1259" y="15"/>
                    <a:pt x="1245" y="0"/>
                    <a:pt x="1228" y="0"/>
                  </a:cubicBezTo>
                  <a:cubicBezTo>
                    <a:pt x="1210" y="0"/>
                    <a:pt x="1196" y="15"/>
                    <a:pt x="1196" y="32"/>
                  </a:cubicBezTo>
                  <a:cubicBezTo>
                    <a:pt x="1196" y="50"/>
                    <a:pt x="1210" y="64"/>
                    <a:pt x="1228" y="64"/>
                  </a:cubicBezTo>
                  <a:close/>
                  <a:moveTo>
                    <a:pt x="1575" y="193"/>
                  </a:moveTo>
                  <a:cubicBezTo>
                    <a:pt x="1575" y="138"/>
                    <a:pt x="1524" y="97"/>
                    <a:pt x="1471" y="97"/>
                  </a:cubicBezTo>
                  <a:cubicBezTo>
                    <a:pt x="1398" y="97"/>
                    <a:pt x="1343" y="156"/>
                    <a:pt x="1343" y="245"/>
                  </a:cubicBezTo>
                  <a:cubicBezTo>
                    <a:pt x="1343" y="324"/>
                    <a:pt x="1396" y="382"/>
                    <a:pt x="1471" y="382"/>
                  </a:cubicBezTo>
                  <a:cubicBezTo>
                    <a:pt x="1533" y="382"/>
                    <a:pt x="1564" y="360"/>
                    <a:pt x="1564" y="331"/>
                  </a:cubicBezTo>
                  <a:cubicBezTo>
                    <a:pt x="1564" y="311"/>
                    <a:pt x="1564" y="311"/>
                    <a:pt x="1564" y="311"/>
                  </a:cubicBezTo>
                  <a:cubicBezTo>
                    <a:pt x="1561" y="311"/>
                    <a:pt x="1561" y="311"/>
                    <a:pt x="1561" y="311"/>
                  </a:cubicBezTo>
                  <a:cubicBezTo>
                    <a:pt x="1546" y="326"/>
                    <a:pt x="1520" y="339"/>
                    <a:pt x="1478" y="339"/>
                  </a:cubicBezTo>
                  <a:cubicBezTo>
                    <a:pt x="1427" y="339"/>
                    <a:pt x="1395" y="307"/>
                    <a:pt x="1390" y="261"/>
                  </a:cubicBezTo>
                  <a:cubicBezTo>
                    <a:pt x="1458" y="261"/>
                    <a:pt x="1458" y="261"/>
                    <a:pt x="1458" y="261"/>
                  </a:cubicBezTo>
                  <a:cubicBezTo>
                    <a:pt x="1552" y="261"/>
                    <a:pt x="1575" y="241"/>
                    <a:pt x="1575" y="193"/>
                  </a:cubicBezTo>
                  <a:close/>
                  <a:moveTo>
                    <a:pt x="1390" y="224"/>
                  </a:moveTo>
                  <a:cubicBezTo>
                    <a:pt x="1390" y="213"/>
                    <a:pt x="1390" y="213"/>
                    <a:pt x="1390" y="213"/>
                  </a:cubicBezTo>
                  <a:cubicBezTo>
                    <a:pt x="1392" y="177"/>
                    <a:pt x="1421" y="139"/>
                    <a:pt x="1466" y="139"/>
                  </a:cubicBezTo>
                  <a:cubicBezTo>
                    <a:pt x="1509" y="139"/>
                    <a:pt x="1529" y="165"/>
                    <a:pt x="1529" y="195"/>
                  </a:cubicBezTo>
                  <a:cubicBezTo>
                    <a:pt x="1529" y="216"/>
                    <a:pt x="1518" y="222"/>
                    <a:pt x="1452" y="223"/>
                  </a:cubicBezTo>
                  <a:lnTo>
                    <a:pt x="1390" y="224"/>
                  </a:lnTo>
                  <a:close/>
                  <a:moveTo>
                    <a:pt x="1749" y="219"/>
                  </a:moveTo>
                  <a:cubicBezTo>
                    <a:pt x="1692" y="206"/>
                    <a:pt x="1682" y="199"/>
                    <a:pt x="1682" y="180"/>
                  </a:cubicBezTo>
                  <a:cubicBezTo>
                    <a:pt x="1682" y="157"/>
                    <a:pt x="1700" y="141"/>
                    <a:pt x="1747" y="141"/>
                  </a:cubicBezTo>
                  <a:cubicBezTo>
                    <a:pt x="1780" y="141"/>
                    <a:pt x="1809" y="155"/>
                    <a:pt x="1821" y="170"/>
                  </a:cubicBezTo>
                  <a:cubicBezTo>
                    <a:pt x="1824" y="170"/>
                    <a:pt x="1824" y="170"/>
                    <a:pt x="1824" y="170"/>
                  </a:cubicBezTo>
                  <a:cubicBezTo>
                    <a:pt x="1824" y="149"/>
                    <a:pt x="1824" y="149"/>
                    <a:pt x="1824" y="149"/>
                  </a:cubicBezTo>
                  <a:cubicBezTo>
                    <a:pt x="1824" y="116"/>
                    <a:pt x="1784" y="97"/>
                    <a:pt x="1744" y="97"/>
                  </a:cubicBezTo>
                  <a:cubicBezTo>
                    <a:pt x="1675" y="97"/>
                    <a:pt x="1635" y="139"/>
                    <a:pt x="1635" y="183"/>
                  </a:cubicBezTo>
                  <a:cubicBezTo>
                    <a:pt x="1635" y="224"/>
                    <a:pt x="1659" y="242"/>
                    <a:pt x="1710" y="253"/>
                  </a:cubicBezTo>
                  <a:cubicBezTo>
                    <a:pt x="1773" y="266"/>
                    <a:pt x="1783" y="276"/>
                    <a:pt x="1783" y="298"/>
                  </a:cubicBezTo>
                  <a:cubicBezTo>
                    <a:pt x="1783" y="326"/>
                    <a:pt x="1765" y="338"/>
                    <a:pt x="1724" y="338"/>
                  </a:cubicBezTo>
                  <a:cubicBezTo>
                    <a:pt x="1689" y="338"/>
                    <a:pt x="1658" y="325"/>
                    <a:pt x="1642" y="308"/>
                  </a:cubicBezTo>
                  <a:cubicBezTo>
                    <a:pt x="1640" y="308"/>
                    <a:pt x="1640" y="308"/>
                    <a:pt x="1640" y="308"/>
                  </a:cubicBezTo>
                  <a:cubicBezTo>
                    <a:pt x="1640" y="328"/>
                    <a:pt x="1640" y="328"/>
                    <a:pt x="1640" y="328"/>
                  </a:cubicBezTo>
                  <a:cubicBezTo>
                    <a:pt x="1640" y="360"/>
                    <a:pt x="1677" y="382"/>
                    <a:pt x="1723" y="382"/>
                  </a:cubicBezTo>
                  <a:cubicBezTo>
                    <a:pt x="1786" y="382"/>
                    <a:pt x="1830" y="351"/>
                    <a:pt x="1830" y="294"/>
                  </a:cubicBezTo>
                  <a:cubicBezTo>
                    <a:pt x="1830" y="256"/>
                    <a:pt x="1804" y="231"/>
                    <a:pt x="1749" y="219"/>
                  </a:cubicBezTo>
                  <a:close/>
                  <a:moveTo>
                    <a:pt x="2004" y="146"/>
                  </a:moveTo>
                  <a:cubicBezTo>
                    <a:pt x="2029" y="146"/>
                    <a:pt x="2040" y="135"/>
                    <a:pt x="2040" y="118"/>
                  </a:cubicBezTo>
                  <a:cubicBezTo>
                    <a:pt x="2040" y="103"/>
                    <a:pt x="2040" y="103"/>
                    <a:pt x="2040" y="103"/>
                  </a:cubicBezTo>
                  <a:cubicBezTo>
                    <a:pt x="1945" y="103"/>
                    <a:pt x="1945" y="103"/>
                    <a:pt x="1945" y="103"/>
                  </a:cubicBezTo>
                  <a:cubicBezTo>
                    <a:pt x="1945" y="46"/>
                    <a:pt x="1945" y="46"/>
                    <a:pt x="1945" y="46"/>
                  </a:cubicBezTo>
                  <a:cubicBezTo>
                    <a:pt x="1940" y="46"/>
                    <a:pt x="1940" y="46"/>
                    <a:pt x="1940" y="46"/>
                  </a:cubicBezTo>
                  <a:cubicBezTo>
                    <a:pt x="1933" y="46"/>
                    <a:pt x="1918" y="56"/>
                    <a:pt x="1911" y="66"/>
                  </a:cubicBezTo>
                  <a:cubicBezTo>
                    <a:pt x="1903" y="77"/>
                    <a:pt x="1899" y="92"/>
                    <a:pt x="1899" y="108"/>
                  </a:cubicBezTo>
                  <a:cubicBezTo>
                    <a:pt x="1899" y="287"/>
                    <a:pt x="1899" y="287"/>
                    <a:pt x="1899" y="287"/>
                  </a:cubicBezTo>
                  <a:cubicBezTo>
                    <a:pt x="1899" y="350"/>
                    <a:pt x="1926" y="382"/>
                    <a:pt x="1987" y="382"/>
                  </a:cubicBezTo>
                  <a:cubicBezTo>
                    <a:pt x="2019" y="382"/>
                    <a:pt x="2037" y="370"/>
                    <a:pt x="2037" y="347"/>
                  </a:cubicBezTo>
                  <a:cubicBezTo>
                    <a:pt x="2037" y="330"/>
                    <a:pt x="2037" y="330"/>
                    <a:pt x="2037" y="330"/>
                  </a:cubicBezTo>
                  <a:cubicBezTo>
                    <a:pt x="2034" y="330"/>
                    <a:pt x="2034" y="330"/>
                    <a:pt x="2034" y="330"/>
                  </a:cubicBezTo>
                  <a:cubicBezTo>
                    <a:pt x="2024" y="336"/>
                    <a:pt x="2008" y="338"/>
                    <a:pt x="1991" y="338"/>
                  </a:cubicBezTo>
                  <a:cubicBezTo>
                    <a:pt x="1961" y="338"/>
                    <a:pt x="1946" y="321"/>
                    <a:pt x="1946" y="282"/>
                  </a:cubicBezTo>
                  <a:cubicBezTo>
                    <a:pt x="1946" y="146"/>
                    <a:pt x="1946" y="146"/>
                    <a:pt x="1946" y="146"/>
                  </a:cubicBezTo>
                  <a:lnTo>
                    <a:pt x="2004" y="146"/>
                  </a:lnTo>
                  <a:close/>
                  <a:moveTo>
                    <a:pt x="284" y="610"/>
                  </a:moveTo>
                  <a:cubicBezTo>
                    <a:pt x="248" y="610"/>
                    <a:pt x="215" y="630"/>
                    <a:pt x="197" y="659"/>
                  </a:cubicBezTo>
                  <a:cubicBezTo>
                    <a:pt x="181" y="628"/>
                    <a:pt x="153" y="610"/>
                    <a:pt x="112" y="610"/>
                  </a:cubicBezTo>
                  <a:cubicBezTo>
                    <a:pt x="40" y="610"/>
                    <a:pt x="0" y="665"/>
                    <a:pt x="0" y="728"/>
                  </a:cubicBezTo>
                  <a:cubicBezTo>
                    <a:pt x="0" y="855"/>
                    <a:pt x="0" y="855"/>
                    <a:pt x="0" y="855"/>
                  </a:cubicBezTo>
                  <a:cubicBezTo>
                    <a:pt x="0" y="878"/>
                    <a:pt x="13" y="889"/>
                    <a:pt x="33" y="889"/>
                  </a:cubicBezTo>
                  <a:cubicBezTo>
                    <a:pt x="48" y="889"/>
                    <a:pt x="48" y="889"/>
                    <a:pt x="48" y="889"/>
                  </a:cubicBezTo>
                  <a:cubicBezTo>
                    <a:pt x="48" y="734"/>
                    <a:pt x="48" y="734"/>
                    <a:pt x="48" y="734"/>
                  </a:cubicBezTo>
                  <a:cubicBezTo>
                    <a:pt x="48" y="678"/>
                    <a:pt x="69" y="654"/>
                    <a:pt x="109" y="654"/>
                  </a:cubicBezTo>
                  <a:cubicBezTo>
                    <a:pt x="149" y="654"/>
                    <a:pt x="171" y="684"/>
                    <a:pt x="171" y="734"/>
                  </a:cubicBezTo>
                  <a:cubicBezTo>
                    <a:pt x="171" y="855"/>
                    <a:pt x="171" y="855"/>
                    <a:pt x="171" y="855"/>
                  </a:cubicBezTo>
                  <a:cubicBezTo>
                    <a:pt x="171" y="877"/>
                    <a:pt x="179" y="889"/>
                    <a:pt x="202" y="889"/>
                  </a:cubicBezTo>
                  <a:cubicBezTo>
                    <a:pt x="218" y="889"/>
                    <a:pt x="218" y="889"/>
                    <a:pt x="218" y="889"/>
                  </a:cubicBezTo>
                  <a:cubicBezTo>
                    <a:pt x="218" y="732"/>
                    <a:pt x="218" y="732"/>
                    <a:pt x="218" y="732"/>
                  </a:cubicBezTo>
                  <a:cubicBezTo>
                    <a:pt x="218" y="677"/>
                    <a:pt x="237" y="654"/>
                    <a:pt x="282" y="654"/>
                  </a:cubicBezTo>
                  <a:cubicBezTo>
                    <a:pt x="320" y="654"/>
                    <a:pt x="341" y="676"/>
                    <a:pt x="341" y="734"/>
                  </a:cubicBezTo>
                  <a:cubicBezTo>
                    <a:pt x="341" y="855"/>
                    <a:pt x="341" y="855"/>
                    <a:pt x="341" y="855"/>
                  </a:cubicBezTo>
                  <a:cubicBezTo>
                    <a:pt x="341" y="877"/>
                    <a:pt x="354" y="889"/>
                    <a:pt x="372" y="889"/>
                  </a:cubicBezTo>
                  <a:cubicBezTo>
                    <a:pt x="388" y="889"/>
                    <a:pt x="388" y="889"/>
                    <a:pt x="388" y="889"/>
                  </a:cubicBezTo>
                  <a:cubicBezTo>
                    <a:pt x="388" y="732"/>
                    <a:pt x="388" y="732"/>
                    <a:pt x="388" y="732"/>
                  </a:cubicBezTo>
                  <a:cubicBezTo>
                    <a:pt x="388" y="651"/>
                    <a:pt x="352" y="610"/>
                    <a:pt x="284" y="610"/>
                  </a:cubicBezTo>
                  <a:close/>
                  <a:moveTo>
                    <a:pt x="484" y="577"/>
                  </a:moveTo>
                  <a:cubicBezTo>
                    <a:pt x="502" y="577"/>
                    <a:pt x="516" y="562"/>
                    <a:pt x="516" y="545"/>
                  </a:cubicBezTo>
                  <a:cubicBezTo>
                    <a:pt x="516" y="528"/>
                    <a:pt x="502" y="513"/>
                    <a:pt x="484" y="513"/>
                  </a:cubicBezTo>
                  <a:cubicBezTo>
                    <a:pt x="467" y="513"/>
                    <a:pt x="453" y="528"/>
                    <a:pt x="453" y="545"/>
                  </a:cubicBezTo>
                  <a:cubicBezTo>
                    <a:pt x="453" y="562"/>
                    <a:pt x="467" y="577"/>
                    <a:pt x="484" y="577"/>
                  </a:cubicBezTo>
                  <a:close/>
                  <a:moveTo>
                    <a:pt x="507" y="804"/>
                  </a:moveTo>
                  <a:cubicBezTo>
                    <a:pt x="507" y="651"/>
                    <a:pt x="507" y="651"/>
                    <a:pt x="507" y="651"/>
                  </a:cubicBezTo>
                  <a:cubicBezTo>
                    <a:pt x="507" y="627"/>
                    <a:pt x="490" y="615"/>
                    <a:pt x="474" y="615"/>
                  </a:cubicBezTo>
                  <a:cubicBezTo>
                    <a:pt x="460" y="615"/>
                    <a:pt x="460" y="615"/>
                    <a:pt x="460" y="615"/>
                  </a:cubicBezTo>
                  <a:cubicBezTo>
                    <a:pt x="460" y="810"/>
                    <a:pt x="460" y="810"/>
                    <a:pt x="460" y="810"/>
                  </a:cubicBezTo>
                  <a:cubicBezTo>
                    <a:pt x="460" y="865"/>
                    <a:pt x="488" y="892"/>
                    <a:pt x="542" y="892"/>
                  </a:cubicBezTo>
                  <a:cubicBezTo>
                    <a:pt x="558" y="892"/>
                    <a:pt x="569" y="882"/>
                    <a:pt x="569" y="864"/>
                  </a:cubicBezTo>
                  <a:cubicBezTo>
                    <a:pt x="569" y="849"/>
                    <a:pt x="569" y="849"/>
                    <a:pt x="569" y="849"/>
                  </a:cubicBezTo>
                  <a:cubicBezTo>
                    <a:pt x="549" y="849"/>
                    <a:pt x="549" y="849"/>
                    <a:pt x="549" y="849"/>
                  </a:cubicBezTo>
                  <a:cubicBezTo>
                    <a:pt x="524" y="849"/>
                    <a:pt x="507" y="838"/>
                    <a:pt x="507" y="804"/>
                  </a:cubicBezTo>
                  <a:close/>
                  <a:moveTo>
                    <a:pt x="743" y="610"/>
                  </a:moveTo>
                  <a:cubicBezTo>
                    <a:pt x="673" y="610"/>
                    <a:pt x="626" y="655"/>
                    <a:pt x="626" y="732"/>
                  </a:cubicBezTo>
                  <a:cubicBezTo>
                    <a:pt x="626" y="858"/>
                    <a:pt x="626" y="858"/>
                    <a:pt x="626" y="858"/>
                  </a:cubicBezTo>
                  <a:cubicBezTo>
                    <a:pt x="626" y="879"/>
                    <a:pt x="638" y="889"/>
                    <a:pt x="655" y="889"/>
                  </a:cubicBezTo>
                  <a:cubicBezTo>
                    <a:pt x="673" y="889"/>
                    <a:pt x="673" y="889"/>
                    <a:pt x="673" y="889"/>
                  </a:cubicBezTo>
                  <a:cubicBezTo>
                    <a:pt x="673" y="733"/>
                    <a:pt x="673" y="733"/>
                    <a:pt x="673" y="733"/>
                  </a:cubicBezTo>
                  <a:cubicBezTo>
                    <a:pt x="673" y="677"/>
                    <a:pt x="696" y="654"/>
                    <a:pt x="737" y="654"/>
                  </a:cubicBezTo>
                  <a:cubicBezTo>
                    <a:pt x="786" y="654"/>
                    <a:pt x="807" y="676"/>
                    <a:pt x="807" y="733"/>
                  </a:cubicBezTo>
                  <a:cubicBezTo>
                    <a:pt x="807" y="859"/>
                    <a:pt x="807" y="859"/>
                    <a:pt x="807" y="859"/>
                  </a:cubicBezTo>
                  <a:cubicBezTo>
                    <a:pt x="807" y="880"/>
                    <a:pt x="817" y="889"/>
                    <a:pt x="836" y="889"/>
                  </a:cubicBezTo>
                  <a:cubicBezTo>
                    <a:pt x="853" y="889"/>
                    <a:pt x="853" y="889"/>
                    <a:pt x="853" y="889"/>
                  </a:cubicBezTo>
                  <a:cubicBezTo>
                    <a:pt x="853" y="731"/>
                    <a:pt x="853" y="731"/>
                    <a:pt x="853" y="731"/>
                  </a:cubicBezTo>
                  <a:cubicBezTo>
                    <a:pt x="853" y="649"/>
                    <a:pt x="812" y="610"/>
                    <a:pt x="743" y="610"/>
                  </a:cubicBezTo>
                  <a:close/>
                  <a:moveTo>
                    <a:pt x="1134" y="520"/>
                  </a:moveTo>
                  <a:cubicBezTo>
                    <a:pt x="1122" y="520"/>
                    <a:pt x="1122" y="520"/>
                    <a:pt x="1122" y="520"/>
                  </a:cubicBezTo>
                  <a:cubicBezTo>
                    <a:pt x="1122" y="662"/>
                    <a:pt x="1122" y="662"/>
                    <a:pt x="1122" y="662"/>
                  </a:cubicBezTo>
                  <a:cubicBezTo>
                    <a:pt x="1103" y="625"/>
                    <a:pt x="1073" y="610"/>
                    <a:pt x="1039" y="610"/>
                  </a:cubicBezTo>
                  <a:cubicBezTo>
                    <a:pt x="963" y="610"/>
                    <a:pt x="919" y="662"/>
                    <a:pt x="919" y="756"/>
                  </a:cubicBezTo>
                  <a:cubicBezTo>
                    <a:pt x="919" y="832"/>
                    <a:pt x="977" y="895"/>
                    <a:pt x="1045" y="895"/>
                  </a:cubicBezTo>
                  <a:cubicBezTo>
                    <a:pt x="1131" y="895"/>
                    <a:pt x="1169" y="849"/>
                    <a:pt x="1169" y="744"/>
                  </a:cubicBezTo>
                  <a:cubicBezTo>
                    <a:pt x="1169" y="558"/>
                    <a:pt x="1169" y="558"/>
                    <a:pt x="1169" y="558"/>
                  </a:cubicBezTo>
                  <a:cubicBezTo>
                    <a:pt x="1169" y="532"/>
                    <a:pt x="1157" y="520"/>
                    <a:pt x="1134" y="520"/>
                  </a:cubicBezTo>
                  <a:close/>
                  <a:moveTo>
                    <a:pt x="1049" y="851"/>
                  </a:moveTo>
                  <a:cubicBezTo>
                    <a:pt x="1000" y="851"/>
                    <a:pt x="966" y="807"/>
                    <a:pt x="966" y="752"/>
                  </a:cubicBezTo>
                  <a:cubicBezTo>
                    <a:pt x="966" y="690"/>
                    <a:pt x="993" y="653"/>
                    <a:pt x="1041" y="653"/>
                  </a:cubicBezTo>
                  <a:cubicBezTo>
                    <a:pt x="1106" y="653"/>
                    <a:pt x="1121" y="707"/>
                    <a:pt x="1121" y="757"/>
                  </a:cubicBezTo>
                  <a:cubicBezTo>
                    <a:pt x="1121" y="824"/>
                    <a:pt x="1099" y="851"/>
                    <a:pt x="1049" y="851"/>
                  </a:cubicBezTo>
                  <a:close/>
                  <a:moveTo>
                    <a:pt x="1338" y="731"/>
                  </a:moveTo>
                  <a:cubicBezTo>
                    <a:pt x="1281" y="719"/>
                    <a:pt x="1271" y="711"/>
                    <a:pt x="1271" y="693"/>
                  </a:cubicBezTo>
                  <a:cubicBezTo>
                    <a:pt x="1271" y="670"/>
                    <a:pt x="1289" y="654"/>
                    <a:pt x="1336" y="654"/>
                  </a:cubicBezTo>
                  <a:cubicBezTo>
                    <a:pt x="1368" y="654"/>
                    <a:pt x="1398" y="668"/>
                    <a:pt x="1410" y="682"/>
                  </a:cubicBezTo>
                  <a:cubicBezTo>
                    <a:pt x="1412" y="682"/>
                    <a:pt x="1412" y="682"/>
                    <a:pt x="1412" y="682"/>
                  </a:cubicBezTo>
                  <a:cubicBezTo>
                    <a:pt x="1412" y="662"/>
                    <a:pt x="1412" y="662"/>
                    <a:pt x="1412" y="662"/>
                  </a:cubicBezTo>
                  <a:cubicBezTo>
                    <a:pt x="1412" y="628"/>
                    <a:pt x="1373" y="610"/>
                    <a:pt x="1332" y="610"/>
                  </a:cubicBezTo>
                  <a:cubicBezTo>
                    <a:pt x="1264" y="610"/>
                    <a:pt x="1223" y="651"/>
                    <a:pt x="1223" y="696"/>
                  </a:cubicBezTo>
                  <a:cubicBezTo>
                    <a:pt x="1223" y="737"/>
                    <a:pt x="1248" y="754"/>
                    <a:pt x="1299" y="765"/>
                  </a:cubicBezTo>
                  <a:cubicBezTo>
                    <a:pt x="1362" y="779"/>
                    <a:pt x="1371" y="788"/>
                    <a:pt x="1371" y="811"/>
                  </a:cubicBezTo>
                  <a:cubicBezTo>
                    <a:pt x="1371" y="838"/>
                    <a:pt x="1353" y="851"/>
                    <a:pt x="1313" y="851"/>
                  </a:cubicBezTo>
                  <a:cubicBezTo>
                    <a:pt x="1277" y="851"/>
                    <a:pt x="1247" y="837"/>
                    <a:pt x="1231" y="820"/>
                  </a:cubicBezTo>
                  <a:cubicBezTo>
                    <a:pt x="1229" y="820"/>
                    <a:pt x="1229" y="820"/>
                    <a:pt x="1229" y="820"/>
                  </a:cubicBezTo>
                  <a:cubicBezTo>
                    <a:pt x="1229" y="840"/>
                    <a:pt x="1229" y="840"/>
                    <a:pt x="1229" y="840"/>
                  </a:cubicBezTo>
                  <a:cubicBezTo>
                    <a:pt x="1229" y="873"/>
                    <a:pt x="1266" y="895"/>
                    <a:pt x="1312" y="895"/>
                  </a:cubicBezTo>
                  <a:cubicBezTo>
                    <a:pt x="1374" y="895"/>
                    <a:pt x="1419" y="864"/>
                    <a:pt x="1419" y="806"/>
                  </a:cubicBezTo>
                  <a:cubicBezTo>
                    <a:pt x="1419" y="768"/>
                    <a:pt x="1392" y="743"/>
                    <a:pt x="1338" y="73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5"/>
          <p:cNvSpPr>
            <a:spLocks noEditPoints="1"/>
          </p:cNvSpPr>
          <p:nvPr/>
        </p:nvSpPr>
        <p:spPr bwMode="auto">
          <a:xfrm>
            <a:off x="0" y="-22660"/>
            <a:ext cx="2066728" cy="6910358"/>
          </a:xfrm>
          <a:custGeom>
            <a:avLst/>
            <a:gdLst>
              <a:gd name="T0" fmla="*/ 0 w 2171"/>
              <a:gd name="T1" fmla="*/ 3098 h 7259"/>
              <a:gd name="T2" fmla="*/ 2171 w 2171"/>
              <a:gd name="T3" fmla="*/ 1310 h 7259"/>
              <a:gd name="T4" fmla="*/ 2171 w 2171"/>
              <a:gd name="T5" fmla="*/ 1343 h 7259"/>
              <a:gd name="T6" fmla="*/ 0 w 2171"/>
              <a:gd name="T7" fmla="*/ 2473 h 7259"/>
              <a:gd name="T8" fmla="*/ 0 w 2171"/>
              <a:gd name="T9" fmla="*/ 2674 h 7259"/>
              <a:gd name="T10" fmla="*/ 0 w 2171"/>
              <a:gd name="T11" fmla="*/ 2911 h 7259"/>
              <a:gd name="T12" fmla="*/ 2171 w 2171"/>
              <a:gd name="T13" fmla="*/ 650 h 7259"/>
              <a:gd name="T14" fmla="*/ 2171 w 2171"/>
              <a:gd name="T15" fmla="*/ 2095 h 7259"/>
              <a:gd name="T16" fmla="*/ 0 w 2171"/>
              <a:gd name="T17" fmla="*/ 4166 h 7259"/>
              <a:gd name="T18" fmla="*/ 0 w 2171"/>
              <a:gd name="T19" fmla="*/ 4509 h 7259"/>
              <a:gd name="T20" fmla="*/ 0 w 2171"/>
              <a:gd name="T21" fmla="*/ 4133 h 7259"/>
              <a:gd name="T22" fmla="*/ 2171 w 2171"/>
              <a:gd name="T23" fmla="*/ 1591 h 7259"/>
              <a:gd name="T24" fmla="*/ 2171 w 2171"/>
              <a:gd name="T25" fmla="*/ 1438 h 7259"/>
              <a:gd name="T26" fmla="*/ 0 w 2171"/>
              <a:gd name="T27" fmla="*/ 4072 h 7259"/>
              <a:gd name="T28" fmla="*/ 0 w 2171"/>
              <a:gd name="T29" fmla="*/ 3899 h 7259"/>
              <a:gd name="T30" fmla="*/ 0 w 2171"/>
              <a:gd name="T31" fmla="*/ 2346 h 7259"/>
              <a:gd name="T32" fmla="*/ 0 w 2171"/>
              <a:gd name="T33" fmla="*/ 641 h 7259"/>
              <a:gd name="T34" fmla="*/ 0 w 2171"/>
              <a:gd name="T35" fmla="*/ 1029 h 7259"/>
              <a:gd name="T36" fmla="*/ 891 w 2171"/>
              <a:gd name="T37" fmla="*/ 0 h 7259"/>
              <a:gd name="T38" fmla="*/ 171 w 2171"/>
              <a:gd name="T39" fmla="*/ 0 h 7259"/>
              <a:gd name="T40" fmla="*/ 29 w 2171"/>
              <a:gd name="T41" fmla="*/ 0 h 7259"/>
              <a:gd name="T42" fmla="*/ 0 w 2171"/>
              <a:gd name="T43" fmla="*/ 452 h 7259"/>
              <a:gd name="T44" fmla="*/ 0 w 2171"/>
              <a:gd name="T45" fmla="*/ 324 h 7259"/>
              <a:gd name="T46" fmla="*/ 1974 w 2171"/>
              <a:gd name="T47" fmla="*/ 0 h 7259"/>
              <a:gd name="T48" fmla="*/ 1820 w 2171"/>
              <a:gd name="T49" fmla="*/ 0 h 7259"/>
              <a:gd name="T50" fmla="*/ 1773 w 2171"/>
              <a:gd name="T51" fmla="*/ 0 h 7259"/>
              <a:gd name="T52" fmla="*/ 0 w 2171"/>
              <a:gd name="T53" fmla="*/ 2206 h 7259"/>
              <a:gd name="T54" fmla="*/ 0 w 2171"/>
              <a:gd name="T55" fmla="*/ 1360 h 7259"/>
              <a:gd name="T56" fmla="*/ 1455 w 2171"/>
              <a:gd name="T57" fmla="*/ 0 h 7259"/>
              <a:gd name="T58" fmla="*/ 1630 w 2171"/>
              <a:gd name="T59" fmla="*/ 0 h 7259"/>
              <a:gd name="T60" fmla="*/ 1159 w 2171"/>
              <a:gd name="T61" fmla="*/ 0 h 7259"/>
              <a:gd name="T62" fmla="*/ 2171 w 2171"/>
              <a:gd name="T63" fmla="*/ 5777 h 7259"/>
              <a:gd name="T64" fmla="*/ 2171 w 2171"/>
              <a:gd name="T65" fmla="*/ 5810 h 7259"/>
              <a:gd name="T66" fmla="*/ 436 w 2171"/>
              <a:gd name="T67" fmla="*/ 7259 h 7259"/>
              <a:gd name="T68" fmla="*/ 827 w 2171"/>
              <a:gd name="T69" fmla="*/ 7259 h 7259"/>
              <a:gd name="T70" fmla="*/ 403 w 2171"/>
              <a:gd name="T71" fmla="*/ 7259 h 7259"/>
              <a:gd name="T72" fmla="*/ 2171 w 2171"/>
              <a:gd name="T73" fmla="*/ 5025 h 7259"/>
              <a:gd name="T74" fmla="*/ 2171 w 2171"/>
              <a:gd name="T75" fmla="*/ 5434 h 7259"/>
              <a:gd name="T76" fmla="*/ 247 w 2171"/>
              <a:gd name="T77" fmla="*/ 7259 h 7259"/>
              <a:gd name="T78" fmla="*/ 1863 w 2171"/>
              <a:gd name="T79" fmla="*/ 7259 h 7259"/>
              <a:gd name="T80" fmla="*/ 1720 w 2171"/>
              <a:gd name="T81" fmla="*/ 7259 h 7259"/>
              <a:gd name="T82" fmla="*/ 2171 w 2171"/>
              <a:gd name="T83" fmla="*/ 7188 h 7259"/>
              <a:gd name="T84" fmla="*/ 2171 w 2171"/>
              <a:gd name="T85" fmla="*/ 7032 h 7259"/>
              <a:gd name="T86" fmla="*/ 1190 w 2171"/>
              <a:gd name="T87" fmla="*/ 7259 h 7259"/>
              <a:gd name="T88" fmla="*/ 1109 w 2171"/>
              <a:gd name="T89" fmla="*/ 7259 h 7259"/>
              <a:gd name="T90" fmla="*/ 1391 w 2171"/>
              <a:gd name="T91" fmla="*/ 7259 h 7259"/>
              <a:gd name="T92" fmla="*/ 2171 w 2171"/>
              <a:gd name="T93" fmla="*/ 5401 h 7259"/>
              <a:gd name="T94" fmla="*/ 2171 w 2171"/>
              <a:gd name="T95" fmla="*/ 3412 h 7259"/>
              <a:gd name="T96" fmla="*/ 0 w 2171"/>
              <a:gd name="T97" fmla="*/ 5389 h 7259"/>
              <a:gd name="T98" fmla="*/ 0 w 2171"/>
              <a:gd name="T99" fmla="*/ 5637 h 7259"/>
              <a:gd name="T100" fmla="*/ 0 w 2171"/>
              <a:gd name="T101" fmla="*/ 5732 h 7259"/>
              <a:gd name="T102" fmla="*/ 2171 w 2171"/>
              <a:gd name="T103" fmla="*/ 2625 h 7259"/>
              <a:gd name="T104" fmla="*/ 2171 w 2171"/>
              <a:gd name="T105" fmla="*/ 2660 h 7259"/>
              <a:gd name="T106" fmla="*/ 0 w 2171"/>
              <a:gd name="T107" fmla="*/ 5013 h 7259"/>
              <a:gd name="T108" fmla="*/ 0 w 2171"/>
              <a:gd name="T109" fmla="*/ 6436 h 7259"/>
              <a:gd name="T110" fmla="*/ 0 w 2171"/>
              <a:gd name="T111" fmla="*/ 6531 h 7259"/>
              <a:gd name="T112" fmla="*/ 2171 w 2171"/>
              <a:gd name="T113" fmla="*/ 4741 h 7259"/>
              <a:gd name="T114" fmla="*/ 2171 w 2171"/>
              <a:gd name="T115" fmla="*/ 4777 h 7259"/>
              <a:gd name="T116" fmla="*/ 0 w 2171"/>
              <a:gd name="T117" fmla="*/ 6377 h 7259"/>
              <a:gd name="T118" fmla="*/ 0 w 2171"/>
              <a:gd name="T119" fmla="*/ 6155 h 7259"/>
              <a:gd name="T120" fmla="*/ 0 w 2171"/>
              <a:gd name="T121" fmla="*/ 5921 h 7259"/>
              <a:gd name="T122" fmla="*/ 2171 w 2171"/>
              <a:gd name="T123" fmla="*/ 4036 h 7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71" h="7259">
                <a:moveTo>
                  <a:pt x="0" y="3192"/>
                </a:moveTo>
                <a:lnTo>
                  <a:pt x="2171" y="1026"/>
                </a:lnTo>
                <a:lnTo>
                  <a:pt x="2171" y="1014"/>
                </a:lnTo>
                <a:lnTo>
                  <a:pt x="0" y="3180"/>
                </a:lnTo>
                <a:lnTo>
                  <a:pt x="0" y="3192"/>
                </a:lnTo>
                <a:close/>
                <a:moveTo>
                  <a:pt x="0" y="3240"/>
                </a:moveTo>
                <a:lnTo>
                  <a:pt x="2171" y="1074"/>
                </a:lnTo>
                <a:lnTo>
                  <a:pt x="2171" y="1059"/>
                </a:lnTo>
                <a:lnTo>
                  <a:pt x="0" y="3225"/>
                </a:lnTo>
                <a:lnTo>
                  <a:pt x="0" y="3240"/>
                </a:lnTo>
                <a:close/>
                <a:moveTo>
                  <a:pt x="0" y="3145"/>
                </a:moveTo>
                <a:lnTo>
                  <a:pt x="2171" y="979"/>
                </a:lnTo>
                <a:lnTo>
                  <a:pt x="2171" y="967"/>
                </a:lnTo>
                <a:lnTo>
                  <a:pt x="0" y="3133"/>
                </a:lnTo>
                <a:lnTo>
                  <a:pt x="0" y="3145"/>
                </a:lnTo>
                <a:close/>
                <a:moveTo>
                  <a:pt x="0" y="3098"/>
                </a:moveTo>
                <a:lnTo>
                  <a:pt x="2171" y="932"/>
                </a:lnTo>
                <a:lnTo>
                  <a:pt x="2171" y="920"/>
                </a:lnTo>
                <a:lnTo>
                  <a:pt x="0" y="3086"/>
                </a:lnTo>
                <a:lnTo>
                  <a:pt x="0" y="3098"/>
                </a:lnTo>
                <a:close/>
                <a:moveTo>
                  <a:pt x="0" y="3053"/>
                </a:moveTo>
                <a:lnTo>
                  <a:pt x="2171" y="887"/>
                </a:lnTo>
                <a:lnTo>
                  <a:pt x="2171" y="873"/>
                </a:lnTo>
                <a:lnTo>
                  <a:pt x="0" y="3039"/>
                </a:lnTo>
                <a:lnTo>
                  <a:pt x="0" y="3053"/>
                </a:lnTo>
                <a:close/>
                <a:moveTo>
                  <a:pt x="0" y="3287"/>
                </a:moveTo>
                <a:lnTo>
                  <a:pt x="2171" y="1121"/>
                </a:lnTo>
                <a:lnTo>
                  <a:pt x="2171" y="1107"/>
                </a:lnTo>
                <a:lnTo>
                  <a:pt x="0" y="3273"/>
                </a:lnTo>
                <a:lnTo>
                  <a:pt x="0" y="3287"/>
                </a:lnTo>
                <a:close/>
                <a:moveTo>
                  <a:pt x="0" y="3476"/>
                </a:moveTo>
                <a:lnTo>
                  <a:pt x="2171" y="1310"/>
                </a:lnTo>
                <a:lnTo>
                  <a:pt x="2171" y="1296"/>
                </a:lnTo>
                <a:lnTo>
                  <a:pt x="0" y="3462"/>
                </a:lnTo>
                <a:lnTo>
                  <a:pt x="0" y="3476"/>
                </a:lnTo>
                <a:close/>
                <a:moveTo>
                  <a:pt x="0" y="3334"/>
                </a:moveTo>
                <a:lnTo>
                  <a:pt x="2171" y="1168"/>
                </a:lnTo>
                <a:lnTo>
                  <a:pt x="2171" y="1154"/>
                </a:lnTo>
                <a:lnTo>
                  <a:pt x="0" y="3320"/>
                </a:lnTo>
                <a:lnTo>
                  <a:pt x="0" y="3334"/>
                </a:lnTo>
                <a:close/>
                <a:moveTo>
                  <a:pt x="0" y="3005"/>
                </a:moveTo>
                <a:lnTo>
                  <a:pt x="2171" y="839"/>
                </a:lnTo>
                <a:lnTo>
                  <a:pt x="2171" y="825"/>
                </a:lnTo>
                <a:lnTo>
                  <a:pt x="0" y="2991"/>
                </a:lnTo>
                <a:lnTo>
                  <a:pt x="0" y="3005"/>
                </a:lnTo>
                <a:close/>
                <a:moveTo>
                  <a:pt x="0" y="3521"/>
                </a:moveTo>
                <a:lnTo>
                  <a:pt x="2171" y="1355"/>
                </a:lnTo>
                <a:lnTo>
                  <a:pt x="2171" y="1343"/>
                </a:lnTo>
                <a:lnTo>
                  <a:pt x="0" y="3509"/>
                </a:lnTo>
                <a:lnTo>
                  <a:pt x="0" y="3521"/>
                </a:lnTo>
                <a:close/>
                <a:moveTo>
                  <a:pt x="0" y="3381"/>
                </a:moveTo>
                <a:lnTo>
                  <a:pt x="2171" y="1215"/>
                </a:lnTo>
                <a:lnTo>
                  <a:pt x="2171" y="1201"/>
                </a:lnTo>
                <a:lnTo>
                  <a:pt x="0" y="3367"/>
                </a:lnTo>
                <a:lnTo>
                  <a:pt x="0" y="3381"/>
                </a:lnTo>
                <a:close/>
                <a:moveTo>
                  <a:pt x="0" y="3429"/>
                </a:moveTo>
                <a:lnTo>
                  <a:pt x="2171" y="1263"/>
                </a:lnTo>
                <a:lnTo>
                  <a:pt x="2171" y="1249"/>
                </a:lnTo>
                <a:lnTo>
                  <a:pt x="0" y="3415"/>
                </a:lnTo>
                <a:lnTo>
                  <a:pt x="0" y="3429"/>
                </a:lnTo>
                <a:close/>
                <a:moveTo>
                  <a:pt x="0" y="2488"/>
                </a:moveTo>
                <a:lnTo>
                  <a:pt x="2171" y="322"/>
                </a:lnTo>
                <a:lnTo>
                  <a:pt x="2171" y="307"/>
                </a:lnTo>
                <a:lnTo>
                  <a:pt x="0" y="2473"/>
                </a:lnTo>
                <a:lnTo>
                  <a:pt x="0" y="2488"/>
                </a:lnTo>
                <a:close/>
                <a:moveTo>
                  <a:pt x="0" y="2629"/>
                </a:moveTo>
                <a:lnTo>
                  <a:pt x="2171" y="463"/>
                </a:lnTo>
                <a:lnTo>
                  <a:pt x="2171" y="449"/>
                </a:lnTo>
                <a:lnTo>
                  <a:pt x="0" y="2615"/>
                </a:lnTo>
                <a:lnTo>
                  <a:pt x="0" y="2629"/>
                </a:lnTo>
                <a:close/>
                <a:moveTo>
                  <a:pt x="0" y="2582"/>
                </a:moveTo>
                <a:lnTo>
                  <a:pt x="2171" y="416"/>
                </a:lnTo>
                <a:lnTo>
                  <a:pt x="2171" y="402"/>
                </a:lnTo>
                <a:lnTo>
                  <a:pt x="0" y="2568"/>
                </a:lnTo>
                <a:lnTo>
                  <a:pt x="0" y="2582"/>
                </a:lnTo>
                <a:close/>
                <a:moveTo>
                  <a:pt x="0" y="2674"/>
                </a:moveTo>
                <a:lnTo>
                  <a:pt x="2171" y="508"/>
                </a:lnTo>
                <a:lnTo>
                  <a:pt x="2171" y="497"/>
                </a:lnTo>
                <a:lnTo>
                  <a:pt x="0" y="2663"/>
                </a:lnTo>
                <a:lnTo>
                  <a:pt x="0" y="2674"/>
                </a:lnTo>
                <a:close/>
                <a:moveTo>
                  <a:pt x="0" y="2440"/>
                </a:moveTo>
                <a:lnTo>
                  <a:pt x="2171" y="274"/>
                </a:lnTo>
                <a:lnTo>
                  <a:pt x="2171" y="260"/>
                </a:lnTo>
                <a:lnTo>
                  <a:pt x="0" y="2426"/>
                </a:lnTo>
                <a:lnTo>
                  <a:pt x="0" y="2440"/>
                </a:lnTo>
                <a:close/>
                <a:moveTo>
                  <a:pt x="0" y="2535"/>
                </a:moveTo>
                <a:lnTo>
                  <a:pt x="2171" y="369"/>
                </a:lnTo>
                <a:lnTo>
                  <a:pt x="2171" y="355"/>
                </a:lnTo>
                <a:lnTo>
                  <a:pt x="0" y="2521"/>
                </a:lnTo>
                <a:lnTo>
                  <a:pt x="0" y="2535"/>
                </a:lnTo>
                <a:close/>
                <a:moveTo>
                  <a:pt x="0" y="2864"/>
                </a:moveTo>
                <a:lnTo>
                  <a:pt x="2171" y="698"/>
                </a:lnTo>
                <a:lnTo>
                  <a:pt x="2171" y="683"/>
                </a:lnTo>
                <a:lnTo>
                  <a:pt x="0" y="2849"/>
                </a:lnTo>
                <a:lnTo>
                  <a:pt x="0" y="2864"/>
                </a:lnTo>
                <a:close/>
                <a:moveTo>
                  <a:pt x="0" y="2911"/>
                </a:moveTo>
                <a:lnTo>
                  <a:pt x="2171" y="745"/>
                </a:lnTo>
                <a:lnTo>
                  <a:pt x="2171" y="731"/>
                </a:lnTo>
                <a:lnTo>
                  <a:pt x="0" y="2897"/>
                </a:lnTo>
                <a:lnTo>
                  <a:pt x="0" y="2911"/>
                </a:lnTo>
                <a:close/>
                <a:moveTo>
                  <a:pt x="0" y="2958"/>
                </a:moveTo>
                <a:lnTo>
                  <a:pt x="2171" y="792"/>
                </a:lnTo>
                <a:lnTo>
                  <a:pt x="2171" y="778"/>
                </a:lnTo>
                <a:lnTo>
                  <a:pt x="0" y="2944"/>
                </a:lnTo>
                <a:lnTo>
                  <a:pt x="0" y="2958"/>
                </a:lnTo>
                <a:close/>
                <a:moveTo>
                  <a:pt x="0" y="2722"/>
                </a:moveTo>
                <a:lnTo>
                  <a:pt x="2171" y="556"/>
                </a:lnTo>
                <a:lnTo>
                  <a:pt x="2171" y="544"/>
                </a:lnTo>
                <a:lnTo>
                  <a:pt x="0" y="2710"/>
                </a:lnTo>
                <a:lnTo>
                  <a:pt x="0" y="2722"/>
                </a:lnTo>
                <a:close/>
                <a:moveTo>
                  <a:pt x="0" y="2816"/>
                </a:moveTo>
                <a:lnTo>
                  <a:pt x="2171" y="650"/>
                </a:lnTo>
                <a:lnTo>
                  <a:pt x="2171" y="636"/>
                </a:lnTo>
                <a:lnTo>
                  <a:pt x="0" y="2802"/>
                </a:lnTo>
                <a:lnTo>
                  <a:pt x="0" y="2816"/>
                </a:lnTo>
                <a:close/>
                <a:moveTo>
                  <a:pt x="0" y="2769"/>
                </a:moveTo>
                <a:lnTo>
                  <a:pt x="2171" y="603"/>
                </a:lnTo>
                <a:lnTo>
                  <a:pt x="2171" y="591"/>
                </a:lnTo>
                <a:lnTo>
                  <a:pt x="0" y="2757"/>
                </a:lnTo>
                <a:lnTo>
                  <a:pt x="0" y="2769"/>
                </a:lnTo>
                <a:close/>
                <a:moveTo>
                  <a:pt x="0" y="3710"/>
                </a:moveTo>
                <a:lnTo>
                  <a:pt x="2171" y="1544"/>
                </a:lnTo>
                <a:lnTo>
                  <a:pt x="2171" y="1530"/>
                </a:lnTo>
                <a:lnTo>
                  <a:pt x="0" y="3696"/>
                </a:lnTo>
                <a:lnTo>
                  <a:pt x="0" y="3710"/>
                </a:lnTo>
                <a:close/>
                <a:moveTo>
                  <a:pt x="0" y="4275"/>
                </a:moveTo>
                <a:lnTo>
                  <a:pt x="2171" y="2109"/>
                </a:lnTo>
                <a:lnTo>
                  <a:pt x="2171" y="2095"/>
                </a:lnTo>
                <a:lnTo>
                  <a:pt x="0" y="4261"/>
                </a:lnTo>
                <a:lnTo>
                  <a:pt x="0" y="4275"/>
                </a:lnTo>
                <a:close/>
                <a:moveTo>
                  <a:pt x="0" y="4323"/>
                </a:moveTo>
                <a:lnTo>
                  <a:pt x="2171" y="2157"/>
                </a:lnTo>
                <a:lnTo>
                  <a:pt x="2171" y="2142"/>
                </a:lnTo>
                <a:lnTo>
                  <a:pt x="0" y="4308"/>
                </a:lnTo>
                <a:lnTo>
                  <a:pt x="0" y="4323"/>
                </a:lnTo>
                <a:close/>
                <a:moveTo>
                  <a:pt x="0" y="3568"/>
                </a:moveTo>
                <a:lnTo>
                  <a:pt x="2171" y="1402"/>
                </a:lnTo>
                <a:lnTo>
                  <a:pt x="2171" y="1390"/>
                </a:lnTo>
                <a:lnTo>
                  <a:pt x="0" y="3556"/>
                </a:lnTo>
                <a:lnTo>
                  <a:pt x="0" y="3568"/>
                </a:lnTo>
                <a:close/>
                <a:moveTo>
                  <a:pt x="0" y="4181"/>
                </a:moveTo>
                <a:lnTo>
                  <a:pt x="2171" y="2015"/>
                </a:lnTo>
                <a:lnTo>
                  <a:pt x="2171" y="2000"/>
                </a:lnTo>
                <a:lnTo>
                  <a:pt x="0" y="4166"/>
                </a:lnTo>
                <a:lnTo>
                  <a:pt x="0" y="4181"/>
                </a:lnTo>
                <a:close/>
                <a:moveTo>
                  <a:pt x="0" y="4415"/>
                </a:moveTo>
                <a:lnTo>
                  <a:pt x="2171" y="2249"/>
                </a:lnTo>
                <a:lnTo>
                  <a:pt x="2171" y="2237"/>
                </a:lnTo>
                <a:lnTo>
                  <a:pt x="0" y="4403"/>
                </a:lnTo>
                <a:lnTo>
                  <a:pt x="0" y="4415"/>
                </a:lnTo>
                <a:close/>
                <a:moveTo>
                  <a:pt x="0" y="4228"/>
                </a:moveTo>
                <a:lnTo>
                  <a:pt x="2171" y="2062"/>
                </a:lnTo>
                <a:lnTo>
                  <a:pt x="2171" y="2048"/>
                </a:lnTo>
                <a:lnTo>
                  <a:pt x="0" y="4214"/>
                </a:lnTo>
                <a:lnTo>
                  <a:pt x="0" y="4228"/>
                </a:lnTo>
                <a:close/>
                <a:moveTo>
                  <a:pt x="0" y="4509"/>
                </a:moveTo>
                <a:lnTo>
                  <a:pt x="2171" y="2343"/>
                </a:lnTo>
                <a:lnTo>
                  <a:pt x="2171" y="2329"/>
                </a:lnTo>
                <a:lnTo>
                  <a:pt x="0" y="4495"/>
                </a:lnTo>
                <a:lnTo>
                  <a:pt x="0" y="4509"/>
                </a:lnTo>
                <a:close/>
                <a:moveTo>
                  <a:pt x="0" y="4604"/>
                </a:moveTo>
                <a:lnTo>
                  <a:pt x="2171" y="2438"/>
                </a:lnTo>
                <a:lnTo>
                  <a:pt x="2171" y="2424"/>
                </a:lnTo>
                <a:lnTo>
                  <a:pt x="0" y="4590"/>
                </a:lnTo>
                <a:lnTo>
                  <a:pt x="0" y="4604"/>
                </a:lnTo>
                <a:close/>
                <a:moveTo>
                  <a:pt x="0" y="4651"/>
                </a:moveTo>
                <a:lnTo>
                  <a:pt x="2171" y="2485"/>
                </a:lnTo>
                <a:lnTo>
                  <a:pt x="2171" y="2471"/>
                </a:lnTo>
                <a:lnTo>
                  <a:pt x="0" y="4637"/>
                </a:lnTo>
                <a:lnTo>
                  <a:pt x="0" y="4651"/>
                </a:lnTo>
                <a:close/>
                <a:moveTo>
                  <a:pt x="0" y="4557"/>
                </a:moveTo>
                <a:lnTo>
                  <a:pt x="2171" y="2391"/>
                </a:lnTo>
                <a:lnTo>
                  <a:pt x="2171" y="2376"/>
                </a:lnTo>
                <a:lnTo>
                  <a:pt x="0" y="4542"/>
                </a:lnTo>
                <a:lnTo>
                  <a:pt x="0" y="4557"/>
                </a:lnTo>
                <a:close/>
                <a:moveTo>
                  <a:pt x="0" y="4133"/>
                </a:moveTo>
                <a:lnTo>
                  <a:pt x="2171" y="1967"/>
                </a:lnTo>
                <a:lnTo>
                  <a:pt x="2171" y="1953"/>
                </a:lnTo>
                <a:lnTo>
                  <a:pt x="0" y="4119"/>
                </a:lnTo>
                <a:lnTo>
                  <a:pt x="0" y="4133"/>
                </a:lnTo>
                <a:close/>
                <a:moveTo>
                  <a:pt x="0" y="4462"/>
                </a:moveTo>
                <a:lnTo>
                  <a:pt x="2171" y="2296"/>
                </a:lnTo>
                <a:lnTo>
                  <a:pt x="2171" y="2284"/>
                </a:lnTo>
                <a:lnTo>
                  <a:pt x="0" y="4450"/>
                </a:lnTo>
                <a:lnTo>
                  <a:pt x="0" y="4462"/>
                </a:lnTo>
                <a:close/>
                <a:moveTo>
                  <a:pt x="0" y="4367"/>
                </a:moveTo>
                <a:lnTo>
                  <a:pt x="2171" y="2201"/>
                </a:lnTo>
                <a:lnTo>
                  <a:pt x="2171" y="2190"/>
                </a:lnTo>
                <a:lnTo>
                  <a:pt x="0" y="4356"/>
                </a:lnTo>
                <a:lnTo>
                  <a:pt x="0" y="4367"/>
                </a:lnTo>
                <a:close/>
                <a:moveTo>
                  <a:pt x="0" y="3757"/>
                </a:moveTo>
                <a:lnTo>
                  <a:pt x="2171" y="1591"/>
                </a:lnTo>
                <a:lnTo>
                  <a:pt x="2171" y="1577"/>
                </a:lnTo>
                <a:lnTo>
                  <a:pt x="0" y="3743"/>
                </a:lnTo>
                <a:lnTo>
                  <a:pt x="0" y="3757"/>
                </a:lnTo>
                <a:close/>
                <a:moveTo>
                  <a:pt x="0" y="2393"/>
                </a:moveTo>
                <a:lnTo>
                  <a:pt x="2171" y="227"/>
                </a:lnTo>
                <a:lnTo>
                  <a:pt x="2171" y="213"/>
                </a:lnTo>
                <a:lnTo>
                  <a:pt x="0" y="2379"/>
                </a:lnTo>
                <a:lnTo>
                  <a:pt x="0" y="2393"/>
                </a:lnTo>
                <a:close/>
                <a:moveTo>
                  <a:pt x="0" y="3805"/>
                </a:moveTo>
                <a:lnTo>
                  <a:pt x="2171" y="1639"/>
                </a:lnTo>
                <a:lnTo>
                  <a:pt x="2171" y="1625"/>
                </a:lnTo>
                <a:lnTo>
                  <a:pt x="0" y="3790"/>
                </a:lnTo>
                <a:lnTo>
                  <a:pt x="0" y="3805"/>
                </a:lnTo>
                <a:close/>
                <a:moveTo>
                  <a:pt x="0" y="3615"/>
                </a:moveTo>
                <a:lnTo>
                  <a:pt x="2171" y="1450"/>
                </a:lnTo>
                <a:lnTo>
                  <a:pt x="2171" y="1438"/>
                </a:lnTo>
                <a:lnTo>
                  <a:pt x="0" y="3604"/>
                </a:lnTo>
                <a:lnTo>
                  <a:pt x="0" y="3615"/>
                </a:lnTo>
                <a:close/>
                <a:moveTo>
                  <a:pt x="0" y="3663"/>
                </a:moveTo>
                <a:lnTo>
                  <a:pt x="2171" y="1497"/>
                </a:lnTo>
                <a:lnTo>
                  <a:pt x="2171" y="1483"/>
                </a:lnTo>
                <a:lnTo>
                  <a:pt x="0" y="3649"/>
                </a:lnTo>
                <a:lnTo>
                  <a:pt x="0" y="3663"/>
                </a:lnTo>
                <a:close/>
                <a:moveTo>
                  <a:pt x="0" y="3991"/>
                </a:moveTo>
                <a:lnTo>
                  <a:pt x="2171" y="1825"/>
                </a:lnTo>
                <a:lnTo>
                  <a:pt x="2171" y="1814"/>
                </a:lnTo>
                <a:lnTo>
                  <a:pt x="0" y="3980"/>
                </a:lnTo>
                <a:lnTo>
                  <a:pt x="0" y="3991"/>
                </a:lnTo>
                <a:close/>
                <a:moveTo>
                  <a:pt x="0" y="4086"/>
                </a:moveTo>
                <a:lnTo>
                  <a:pt x="2171" y="1920"/>
                </a:lnTo>
                <a:lnTo>
                  <a:pt x="2171" y="1906"/>
                </a:lnTo>
                <a:lnTo>
                  <a:pt x="0" y="4072"/>
                </a:lnTo>
                <a:lnTo>
                  <a:pt x="0" y="4086"/>
                </a:lnTo>
                <a:close/>
                <a:moveTo>
                  <a:pt x="0" y="4698"/>
                </a:moveTo>
                <a:lnTo>
                  <a:pt x="2171" y="2533"/>
                </a:lnTo>
                <a:lnTo>
                  <a:pt x="2171" y="2518"/>
                </a:lnTo>
                <a:lnTo>
                  <a:pt x="0" y="4684"/>
                </a:lnTo>
                <a:lnTo>
                  <a:pt x="0" y="4698"/>
                </a:lnTo>
                <a:close/>
                <a:moveTo>
                  <a:pt x="0" y="3852"/>
                </a:moveTo>
                <a:lnTo>
                  <a:pt x="2171" y="1686"/>
                </a:lnTo>
                <a:lnTo>
                  <a:pt x="2171" y="1672"/>
                </a:lnTo>
                <a:lnTo>
                  <a:pt x="0" y="3838"/>
                </a:lnTo>
                <a:lnTo>
                  <a:pt x="0" y="3852"/>
                </a:lnTo>
                <a:close/>
                <a:moveTo>
                  <a:pt x="0" y="3899"/>
                </a:moveTo>
                <a:lnTo>
                  <a:pt x="2171" y="1733"/>
                </a:lnTo>
                <a:lnTo>
                  <a:pt x="2171" y="1719"/>
                </a:lnTo>
                <a:lnTo>
                  <a:pt x="0" y="3885"/>
                </a:lnTo>
                <a:lnTo>
                  <a:pt x="0" y="3899"/>
                </a:lnTo>
                <a:close/>
                <a:moveTo>
                  <a:pt x="0" y="3944"/>
                </a:moveTo>
                <a:lnTo>
                  <a:pt x="2171" y="1778"/>
                </a:lnTo>
                <a:lnTo>
                  <a:pt x="2171" y="1766"/>
                </a:lnTo>
                <a:lnTo>
                  <a:pt x="0" y="3932"/>
                </a:lnTo>
                <a:lnTo>
                  <a:pt x="0" y="3944"/>
                </a:lnTo>
                <a:close/>
                <a:moveTo>
                  <a:pt x="0" y="4039"/>
                </a:moveTo>
                <a:lnTo>
                  <a:pt x="2171" y="1873"/>
                </a:lnTo>
                <a:lnTo>
                  <a:pt x="2171" y="1861"/>
                </a:lnTo>
                <a:lnTo>
                  <a:pt x="0" y="4027"/>
                </a:lnTo>
                <a:lnTo>
                  <a:pt x="0" y="4039"/>
                </a:lnTo>
                <a:close/>
                <a:moveTo>
                  <a:pt x="830" y="0"/>
                </a:moveTo>
                <a:lnTo>
                  <a:pt x="0" y="828"/>
                </a:lnTo>
                <a:lnTo>
                  <a:pt x="0" y="842"/>
                </a:lnTo>
                <a:lnTo>
                  <a:pt x="844" y="0"/>
                </a:lnTo>
                <a:lnTo>
                  <a:pt x="830" y="0"/>
                </a:lnTo>
                <a:close/>
                <a:moveTo>
                  <a:pt x="0" y="2346"/>
                </a:moveTo>
                <a:lnTo>
                  <a:pt x="2171" y="180"/>
                </a:lnTo>
                <a:lnTo>
                  <a:pt x="2171" y="168"/>
                </a:lnTo>
                <a:lnTo>
                  <a:pt x="0" y="2334"/>
                </a:lnTo>
                <a:lnTo>
                  <a:pt x="0" y="2346"/>
                </a:lnTo>
                <a:close/>
                <a:moveTo>
                  <a:pt x="782" y="0"/>
                </a:moveTo>
                <a:lnTo>
                  <a:pt x="0" y="780"/>
                </a:lnTo>
                <a:lnTo>
                  <a:pt x="0" y="795"/>
                </a:lnTo>
                <a:lnTo>
                  <a:pt x="796" y="0"/>
                </a:lnTo>
                <a:lnTo>
                  <a:pt x="782" y="0"/>
                </a:lnTo>
                <a:close/>
                <a:moveTo>
                  <a:pt x="735" y="0"/>
                </a:moveTo>
                <a:lnTo>
                  <a:pt x="0" y="733"/>
                </a:lnTo>
                <a:lnTo>
                  <a:pt x="0" y="747"/>
                </a:lnTo>
                <a:lnTo>
                  <a:pt x="749" y="0"/>
                </a:lnTo>
                <a:lnTo>
                  <a:pt x="735" y="0"/>
                </a:lnTo>
                <a:close/>
                <a:moveTo>
                  <a:pt x="642" y="0"/>
                </a:moveTo>
                <a:lnTo>
                  <a:pt x="0" y="641"/>
                </a:lnTo>
                <a:lnTo>
                  <a:pt x="0" y="653"/>
                </a:lnTo>
                <a:lnTo>
                  <a:pt x="654" y="0"/>
                </a:lnTo>
                <a:lnTo>
                  <a:pt x="642" y="0"/>
                </a:lnTo>
                <a:close/>
                <a:moveTo>
                  <a:pt x="1114" y="0"/>
                </a:moveTo>
                <a:lnTo>
                  <a:pt x="0" y="1111"/>
                </a:lnTo>
                <a:lnTo>
                  <a:pt x="0" y="1123"/>
                </a:lnTo>
                <a:lnTo>
                  <a:pt x="1126" y="0"/>
                </a:lnTo>
                <a:lnTo>
                  <a:pt x="1114" y="0"/>
                </a:lnTo>
                <a:close/>
                <a:moveTo>
                  <a:pt x="548" y="0"/>
                </a:moveTo>
                <a:lnTo>
                  <a:pt x="0" y="546"/>
                </a:lnTo>
                <a:lnTo>
                  <a:pt x="0" y="560"/>
                </a:lnTo>
                <a:lnTo>
                  <a:pt x="562" y="0"/>
                </a:lnTo>
                <a:lnTo>
                  <a:pt x="548" y="0"/>
                </a:lnTo>
                <a:close/>
                <a:moveTo>
                  <a:pt x="1019" y="0"/>
                </a:moveTo>
                <a:lnTo>
                  <a:pt x="0" y="1017"/>
                </a:lnTo>
                <a:lnTo>
                  <a:pt x="0" y="1029"/>
                </a:lnTo>
                <a:lnTo>
                  <a:pt x="1031" y="0"/>
                </a:lnTo>
                <a:lnTo>
                  <a:pt x="1019" y="0"/>
                </a:lnTo>
                <a:close/>
                <a:moveTo>
                  <a:pt x="1067" y="0"/>
                </a:moveTo>
                <a:lnTo>
                  <a:pt x="0" y="1064"/>
                </a:lnTo>
                <a:lnTo>
                  <a:pt x="0" y="1076"/>
                </a:lnTo>
                <a:lnTo>
                  <a:pt x="1078" y="0"/>
                </a:lnTo>
                <a:lnTo>
                  <a:pt x="1067" y="0"/>
                </a:lnTo>
                <a:close/>
                <a:moveTo>
                  <a:pt x="924" y="0"/>
                </a:moveTo>
                <a:lnTo>
                  <a:pt x="0" y="922"/>
                </a:lnTo>
                <a:lnTo>
                  <a:pt x="0" y="936"/>
                </a:lnTo>
                <a:lnTo>
                  <a:pt x="939" y="0"/>
                </a:lnTo>
                <a:lnTo>
                  <a:pt x="924" y="0"/>
                </a:lnTo>
                <a:close/>
                <a:moveTo>
                  <a:pt x="877" y="0"/>
                </a:moveTo>
                <a:lnTo>
                  <a:pt x="0" y="875"/>
                </a:lnTo>
                <a:lnTo>
                  <a:pt x="0" y="889"/>
                </a:lnTo>
                <a:lnTo>
                  <a:pt x="891" y="0"/>
                </a:lnTo>
                <a:lnTo>
                  <a:pt x="877" y="0"/>
                </a:lnTo>
                <a:close/>
                <a:moveTo>
                  <a:pt x="972" y="0"/>
                </a:moveTo>
                <a:lnTo>
                  <a:pt x="0" y="970"/>
                </a:lnTo>
                <a:lnTo>
                  <a:pt x="0" y="984"/>
                </a:lnTo>
                <a:lnTo>
                  <a:pt x="986" y="0"/>
                </a:lnTo>
                <a:lnTo>
                  <a:pt x="972" y="0"/>
                </a:lnTo>
                <a:close/>
                <a:moveTo>
                  <a:pt x="595" y="0"/>
                </a:moveTo>
                <a:lnTo>
                  <a:pt x="0" y="594"/>
                </a:lnTo>
                <a:lnTo>
                  <a:pt x="0" y="605"/>
                </a:lnTo>
                <a:lnTo>
                  <a:pt x="607" y="0"/>
                </a:lnTo>
                <a:lnTo>
                  <a:pt x="595" y="0"/>
                </a:lnTo>
                <a:close/>
                <a:moveTo>
                  <a:pt x="171" y="0"/>
                </a:moveTo>
                <a:lnTo>
                  <a:pt x="0" y="170"/>
                </a:lnTo>
                <a:lnTo>
                  <a:pt x="0" y="182"/>
                </a:lnTo>
                <a:lnTo>
                  <a:pt x="183" y="0"/>
                </a:lnTo>
                <a:lnTo>
                  <a:pt x="171" y="0"/>
                </a:lnTo>
                <a:close/>
                <a:moveTo>
                  <a:pt x="500" y="0"/>
                </a:moveTo>
                <a:lnTo>
                  <a:pt x="0" y="499"/>
                </a:lnTo>
                <a:lnTo>
                  <a:pt x="0" y="513"/>
                </a:lnTo>
                <a:lnTo>
                  <a:pt x="515" y="0"/>
                </a:lnTo>
                <a:lnTo>
                  <a:pt x="500" y="0"/>
                </a:lnTo>
                <a:close/>
                <a:moveTo>
                  <a:pt x="124" y="0"/>
                </a:moveTo>
                <a:lnTo>
                  <a:pt x="0" y="123"/>
                </a:lnTo>
                <a:lnTo>
                  <a:pt x="0" y="137"/>
                </a:lnTo>
                <a:lnTo>
                  <a:pt x="138" y="0"/>
                </a:lnTo>
                <a:lnTo>
                  <a:pt x="124" y="0"/>
                </a:lnTo>
                <a:close/>
                <a:moveTo>
                  <a:pt x="76" y="0"/>
                </a:moveTo>
                <a:lnTo>
                  <a:pt x="0" y="76"/>
                </a:lnTo>
                <a:lnTo>
                  <a:pt x="0" y="90"/>
                </a:lnTo>
                <a:lnTo>
                  <a:pt x="90" y="0"/>
                </a:lnTo>
                <a:lnTo>
                  <a:pt x="76" y="0"/>
                </a:lnTo>
                <a:close/>
                <a:moveTo>
                  <a:pt x="29" y="0"/>
                </a:moveTo>
                <a:lnTo>
                  <a:pt x="0" y="28"/>
                </a:lnTo>
                <a:lnTo>
                  <a:pt x="0" y="43"/>
                </a:lnTo>
                <a:lnTo>
                  <a:pt x="43" y="0"/>
                </a:lnTo>
                <a:lnTo>
                  <a:pt x="29" y="0"/>
                </a:lnTo>
                <a:close/>
                <a:moveTo>
                  <a:pt x="218" y="0"/>
                </a:moveTo>
                <a:lnTo>
                  <a:pt x="0" y="218"/>
                </a:lnTo>
                <a:lnTo>
                  <a:pt x="0" y="229"/>
                </a:lnTo>
                <a:lnTo>
                  <a:pt x="230" y="0"/>
                </a:lnTo>
                <a:lnTo>
                  <a:pt x="218" y="0"/>
                </a:lnTo>
                <a:close/>
                <a:moveTo>
                  <a:pt x="266" y="0"/>
                </a:moveTo>
                <a:lnTo>
                  <a:pt x="0" y="265"/>
                </a:lnTo>
                <a:lnTo>
                  <a:pt x="0" y="277"/>
                </a:lnTo>
                <a:lnTo>
                  <a:pt x="278" y="0"/>
                </a:lnTo>
                <a:lnTo>
                  <a:pt x="266" y="0"/>
                </a:lnTo>
                <a:close/>
                <a:moveTo>
                  <a:pt x="453" y="0"/>
                </a:moveTo>
                <a:lnTo>
                  <a:pt x="0" y="452"/>
                </a:lnTo>
                <a:lnTo>
                  <a:pt x="0" y="466"/>
                </a:lnTo>
                <a:lnTo>
                  <a:pt x="467" y="0"/>
                </a:lnTo>
                <a:lnTo>
                  <a:pt x="453" y="0"/>
                </a:lnTo>
                <a:close/>
                <a:moveTo>
                  <a:pt x="406" y="0"/>
                </a:moveTo>
                <a:lnTo>
                  <a:pt x="0" y="404"/>
                </a:lnTo>
                <a:lnTo>
                  <a:pt x="0" y="419"/>
                </a:lnTo>
                <a:lnTo>
                  <a:pt x="420" y="0"/>
                </a:lnTo>
                <a:lnTo>
                  <a:pt x="406" y="0"/>
                </a:lnTo>
                <a:close/>
                <a:moveTo>
                  <a:pt x="358" y="0"/>
                </a:moveTo>
                <a:lnTo>
                  <a:pt x="0" y="357"/>
                </a:lnTo>
                <a:lnTo>
                  <a:pt x="0" y="371"/>
                </a:lnTo>
                <a:lnTo>
                  <a:pt x="372" y="0"/>
                </a:lnTo>
                <a:lnTo>
                  <a:pt x="358" y="0"/>
                </a:lnTo>
                <a:close/>
                <a:moveTo>
                  <a:pt x="311" y="0"/>
                </a:moveTo>
                <a:lnTo>
                  <a:pt x="0" y="310"/>
                </a:lnTo>
                <a:lnTo>
                  <a:pt x="0" y="324"/>
                </a:lnTo>
                <a:lnTo>
                  <a:pt x="325" y="0"/>
                </a:lnTo>
                <a:lnTo>
                  <a:pt x="311" y="0"/>
                </a:lnTo>
                <a:close/>
                <a:moveTo>
                  <a:pt x="690" y="0"/>
                </a:moveTo>
                <a:lnTo>
                  <a:pt x="0" y="688"/>
                </a:lnTo>
                <a:lnTo>
                  <a:pt x="0" y="700"/>
                </a:lnTo>
                <a:lnTo>
                  <a:pt x="702" y="0"/>
                </a:lnTo>
                <a:lnTo>
                  <a:pt x="690" y="0"/>
                </a:lnTo>
                <a:close/>
                <a:moveTo>
                  <a:pt x="1915" y="0"/>
                </a:moveTo>
                <a:lnTo>
                  <a:pt x="0" y="1911"/>
                </a:lnTo>
                <a:lnTo>
                  <a:pt x="0" y="1922"/>
                </a:lnTo>
                <a:lnTo>
                  <a:pt x="1927" y="0"/>
                </a:lnTo>
                <a:lnTo>
                  <a:pt x="1915" y="0"/>
                </a:lnTo>
                <a:close/>
                <a:moveTo>
                  <a:pt x="1960" y="0"/>
                </a:moveTo>
                <a:lnTo>
                  <a:pt x="0" y="1956"/>
                </a:lnTo>
                <a:lnTo>
                  <a:pt x="0" y="1970"/>
                </a:lnTo>
                <a:lnTo>
                  <a:pt x="1974" y="0"/>
                </a:lnTo>
                <a:lnTo>
                  <a:pt x="1960" y="0"/>
                </a:lnTo>
                <a:close/>
                <a:moveTo>
                  <a:pt x="2007" y="0"/>
                </a:moveTo>
                <a:lnTo>
                  <a:pt x="0" y="2003"/>
                </a:lnTo>
                <a:lnTo>
                  <a:pt x="0" y="2017"/>
                </a:lnTo>
                <a:lnTo>
                  <a:pt x="2021" y="0"/>
                </a:lnTo>
                <a:lnTo>
                  <a:pt x="2007" y="0"/>
                </a:lnTo>
                <a:close/>
                <a:moveTo>
                  <a:pt x="2055" y="0"/>
                </a:moveTo>
                <a:lnTo>
                  <a:pt x="0" y="2050"/>
                </a:lnTo>
                <a:lnTo>
                  <a:pt x="0" y="2064"/>
                </a:lnTo>
                <a:lnTo>
                  <a:pt x="2069" y="0"/>
                </a:lnTo>
                <a:lnTo>
                  <a:pt x="2055" y="0"/>
                </a:lnTo>
                <a:close/>
                <a:moveTo>
                  <a:pt x="1820" y="0"/>
                </a:moveTo>
                <a:lnTo>
                  <a:pt x="0" y="1816"/>
                </a:lnTo>
                <a:lnTo>
                  <a:pt x="0" y="1828"/>
                </a:lnTo>
                <a:lnTo>
                  <a:pt x="1832" y="0"/>
                </a:lnTo>
                <a:lnTo>
                  <a:pt x="1820" y="0"/>
                </a:lnTo>
                <a:close/>
                <a:moveTo>
                  <a:pt x="1867" y="0"/>
                </a:moveTo>
                <a:lnTo>
                  <a:pt x="0" y="1863"/>
                </a:lnTo>
                <a:lnTo>
                  <a:pt x="0" y="1875"/>
                </a:lnTo>
                <a:lnTo>
                  <a:pt x="1879" y="0"/>
                </a:lnTo>
                <a:lnTo>
                  <a:pt x="1867" y="0"/>
                </a:lnTo>
                <a:close/>
                <a:moveTo>
                  <a:pt x="2102" y="0"/>
                </a:moveTo>
                <a:lnTo>
                  <a:pt x="0" y="2097"/>
                </a:lnTo>
                <a:lnTo>
                  <a:pt x="0" y="2112"/>
                </a:lnTo>
                <a:lnTo>
                  <a:pt x="2116" y="0"/>
                </a:lnTo>
                <a:lnTo>
                  <a:pt x="2102" y="0"/>
                </a:lnTo>
                <a:close/>
                <a:moveTo>
                  <a:pt x="0" y="2298"/>
                </a:moveTo>
                <a:lnTo>
                  <a:pt x="2171" y="132"/>
                </a:lnTo>
                <a:lnTo>
                  <a:pt x="2171" y="121"/>
                </a:lnTo>
                <a:lnTo>
                  <a:pt x="0" y="2287"/>
                </a:lnTo>
                <a:lnTo>
                  <a:pt x="0" y="2298"/>
                </a:lnTo>
                <a:close/>
                <a:moveTo>
                  <a:pt x="1773" y="0"/>
                </a:moveTo>
                <a:lnTo>
                  <a:pt x="0" y="1769"/>
                </a:lnTo>
                <a:lnTo>
                  <a:pt x="0" y="1783"/>
                </a:lnTo>
                <a:lnTo>
                  <a:pt x="1787" y="0"/>
                </a:lnTo>
                <a:lnTo>
                  <a:pt x="1773" y="0"/>
                </a:lnTo>
                <a:close/>
                <a:moveTo>
                  <a:pt x="0" y="2251"/>
                </a:moveTo>
                <a:lnTo>
                  <a:pt x="2171" y="85"/>
                </a:lnTo>
                <a:lnTo>
                  <a:pt x="2171" y="73"/>
                </a:lnTo>
                <a:lnTo>
                  <a:pt x="0" y="2239"/>
                </a:lnTo>
                <a:lnTo>
                  <a:pt x="0" y="2251"/>
                </a:lnTo>
                <a:close/>
                <a:moveTo>
                  <a:pt x="2149" y="0"/>
                </a:moveTo>
                <a:lnTo>
                  <a:pt x="0" y="2145"/>
                </a:lnTo>
                <a:lnTo>
                  <a:pt x="0" y="2159"/>
                </a:lnTo>
                <a:lnTo>
                  <a:pt x="2163" y="0"/>
                </a:lnTo>
                <a:lnTo>
                  <a:pt x="2149" y="0"/>
                </a:lnTo>
                <a:close/>
                <a:moveTo>
                  <a:pt x="0" y="2192"/>
                </a:moveTo>
                <a:lnTo>
                  <a:pt x="0" y="2206"/>
                </a:lnTo>
                <a:lnTo>
                  <a:pt x="2171" y="40"/>
                </a:lnTo>
                <a:lnTo>
                  <a:pt x="2171" y="26"/>
                </a:lnTo>
                <a:lnTo>
                  <a:pt x="0" y="2192"/>
                </a:lnTo>
                <a:close/>
                <a:moveTo>
                  <a:pt x="1206" y="0"/>
                </a:moveTo>
                <a:lnTo>
                  <a:pt x="0" y="1204"/>
                </a:lnTo>
                <a:lnTo>
                  <a:pt x="0" y="1218"/>
                </a:lnTo>
                <a:lnTo>
                  <a:pt x="1221" y="0"/>
                </a:lnTo>
                <a:lnTo>
                  <a:pt x="1206" y="0"/>
                </a:lnTo>
                <a:close/>
                <a:moveTo>
                  <a:pt x="1396" y="0"/>
                </a:moveTo>
                <a:lnTo>
                  <a:pt x="0" y="1393"/>
                </a:lnTo>
                <a:lnTo>
                  <a:pt x="0" y="1405"/>
                </a:lnTo>
                <a:lnTo>
                  <a:pt x="1408" y="0"/>
                </a:lnTo>
                <a:lnTo>
                  <a:pt x="1396" y="0"/>
                </a:lnTo>
                <a:close/>
                <a:moveTo>
                  <a:pt x="1349" y="0"/>
                </a:moveTo>
                <a:lnTo>
                  <a:pt x="0" y="1345"/>
                </a:lnTo>
                <a:lnTo>
                  <a:pt x="0" y="1360"/>
                </a:lnTo>
                <a:lnTo>
                  <a:pt x="1363" y="0"/>
                </a:lnTo>
                <a:lnTo>
                  <a:pt x="1349" y="0"/>
                </a:lnTo>
                <a:close/>
                <a:moveTo>
                  <a:pt x="1254" y="0"/>
                </a:moveTo>
                <a:lnTo>
                  <a:pt x="0" y="1251"/>
                </a:lnTo>
                <a:lnTo>
                  <a:pt x="0" y="1265"/>
                </a:lnTo>
                <a:lnTo>
                  <a:pt x="1268" y="0"/>
                </a:lnTo>
                <a:lnTo>
                  <a:pt x="1254" y="0"/>
                </a:lnTo>
                <a:close/>
                <a:moveTo>
                  <a:pt x="1301" y="0"/>
                </a:moveTo>
                <a:lnTo>
                  <a:pt x="0" y="1298"/>
                </a:lnTo>
                <a:lnTo>
                  <a:pt x="0" y="1312"/>
                </a:lnTo>
                <a:lnTo>
                  <a:pt x="1315" y="0"/>
                </a:lnTo>
                <a:lnTo>
                  <a:pt x="1301" y="0"/>
                </a:lnTo>
                <a:close/>
                <a:moveTo>
                  <a:pt x="1443" y="0"/>
                </a:moveTo>
                <a:lnTo>
                  <a:pt x="0" y="1440"/>
                </a:lnTo>
                <a:lnTo>
                  <a:pt x="0" y="1452"/>
                </a:lnTo>
                <a:lnTo>
                  <a:pt x="1455" y="0"/>
                </a:lnTo>
                <a:lnTo>
                  <a:pt x="1443" y="0"/>
                </a:lnTo>
                <a:close/>
                <a:moveTo>
                  <a:pt x="1583" y="0"/>
                </a:moveTo>
                <a:lnTo>
                  <a:pt x="0" y="1580"/>
                </a:lnTo>
                <a:lnTo>
                  <a:pt x="0" y="1594"/>
                </a:lnTo>
                <a:lnTo>
                  <a:pt x="1597" y="0"/>
                </a:lnTo>
                <a:lnTo>
                  <a:pt x="1583" y="0"/>
                </a:lnTo>
                <a:close/>
                <a:moveTo>
                  <a:pt x="1678" y="0"/>
                </a:moveTo>
                <a:lnTo>
                  <a:pt x="0" y="1674"/>
                </a:lnTo>
                <a:lnTo>
                  <a:pt x="0" y="1688"/>
                </a:lnTo>
                <a:lnTo>
                  <a:pt x="1692" y="0"/>
                </a:lnTo>
                <a:lnTo>
                  <a:pt x="1678" y="0"/>
                </a:lnTo>
                <a:close/>
                <a:moveTo>
                  <a:pt x="1630" y="0"/>
                </a:moveTo>
                <a:lnTo>
                  <a:pt x="0" y="1627"/>
                </a:lnTo>
                <a:lnTo>
                  <a:pt x="0" y="1641"/>
                </a:lnTo>
                <a:lnTo>
                  <a:pt x="1645" y="0"/>
                </a:lnTo>
                <a:lnTo>
                  <a:pt x="1630" y="0"/>
                </a:lnTo>
                <a:close/>
                <a:moveTo>
                  <a:pt x="1491" y="0"/>
                </a:moveTo>
                <a:lnTo>
                  <a:pt x="0" y="1487"/>
                </a:lnTo>
                <a:lnTo>
                  <a:pt x="0" y="1499"/>
                </a:lnTo>
                <a:lnTo>
                  <a:pt x="1503" y="0"/>
                </a:lnTo>
                <a:lnTo>
                  <a:pt x="1491" y="0"/>
                </a:lnTo>
                <a:close/>
                <a:moveTo>
                  <a:pt x="1538" y="0"/>
                </a:moveTo>
                <a:lnTo>
                  <a:pt x="0" y="1535"/>
                </a:lnTo>
                <a:lnTo>
                  <a:pt x="0" y="1546"/>
                </a:lnTo>
                <a:lnTo>
                  <a:pt x="1550" y="0"/>
                </a:lnTo>
                <a:lnTo>
                  <a:pt x="1538" y="0"/>
                </a:lnTo>
                <a:close/>
                <a:moveTo>
                  <a:pt x="1725" y="0"/>
                </a:moveTo>
                <a:lnTo>
                  <a:pt x="0" y="1721"/>
                </a:lnTo>
                <a:lnTo>
                  <a:pt x="0" y="1736"/>
                </a:lnTo>
                <a:lnTo>
                  <a:pt x="1739" y="0"/>
                </a:lnTo>
                <a:lnTo>
                  <a:pt x="1725" y="0"/>
                </a:lnTo>
                <a:close/>
                <a:moveTo>
                  <a:pt x="1159" y="0"/>
                </a:moveTo>
                <a:lnTo>
                  <a:pt x="0" y="1156"/>
                </a:lnTo>
                <a:lnTo>
                  <a:pt x="0" y="1171"/>
                </a:lnTo>
                <a:lnTo>
                  <a:pt x="1173" y="0"/>
                </a:lnTo>
                <a:lnTo>
                  <a:pt x="1159" y="0"/>
                </a:lnTo>
                <a:close/>
                <a:moveTo>
                  <a:pt x="590" y="7259"/>
                </a:moveTo>
                <a:lnTo>
                  <a:pt x="2171" y="5682"/>
                </a:lnTo>
                <a:lnTo>
                  <a:pt x="2171" y="5668"/>
                </a:lnTo>
                <a:lnTo>
                  <a:pt x="576" y="7259"/>
                </a:lnTo>
                <a:lnTo>
                  <a:pt x="590" y="7259"/>
                </a:lnTo>
                <a:close/>
                <a:moveTo>
                  <a:pt x="1014" y="7259"/>
                </a:moveTo>
                <a:lnTo>
                  <a:pt x="2171" y="6105"/>
                </a:lnTo>
                <a:lnTo>
                  <a:pt x="2171" y="6091"/>
                </a:lnTo>
                <a:lnTo>
                  <a:pt x="1000" y="7259"/>
                </a:lnTo>
                <a:lnTo>
                  <a:pt x="1014" y="7259"/>
                </a:lnTo>
                <a:close/>
                <a:moveTo>
                  <a:pt x="685" y="7259"/>
                </a:moveTo>
                <a:lnTo>
                  <a:pt x="2171" y="5777"/>
                </a:lnTo>
                <a:lnTo>
                  <a:pt x="2171" y="5763"/>
                </a:lnTo>
                <a:lnTo>
                  <a:pt x="671" y="7259"/>
                </a:lnTo>
                <a:lnTo>
                  <a:pt x="685" y="7259"/>
                </a:lnTo>
                <a:close/>
                <a:moveTo>
                  <a:pt x="0" y="7096"/>
                </a:moveTo>
                <a:lnTo>
                  <a:pt x="2171" y="4930"/>
                </a:lnTo>
                <a:lnTo>
                  <a:pt x="2171" y="4916"/>
                </a:lnTo>
                <a:lnTo>
                  <a:pt x="0" y="7082"/>
                </a:lnTo>
                <a:lnTo>
                  <a:pt x="0" y="7096"/>
                </a:lnTo>
                <a:close/>
                <a:moveTo>
                  <a:pt x="496" y="7259"/>
                </a:moveTo>
                <a:lnTo>
                  <a:pt x="2171" y="5588"/>
                </a:lnTo>
                <a:lnTo>
                  <a:pt x="2171" y="5576"/>
                </a:lnTo>
                <a:lnTo>
                  <a:pt x="484" y="7259"/>
                </a:lnTo>
                <a:lnTo>
                  <a:pt x="496" y="7259"/>
                </a:lnTo>
                <a:close/>
                <a:moveTo>
                  <a:pt x="733" y="7259"/>
                </a:moveTo>
                <a:lnTo>
                  <a:pt x="2171" y="5824"/>
                </a:lnTo>
                <a:lnTo>
                  <a:pt x="2171" y="5810"/>
                </a:lnTo>
                <a:lnTo>
                  <a:pt x="718" y="7259"/>
                </a:lnTo>
                <a:lnTo>
                  <a:pt x="733" y="7259"/>
                </a:lnTo>
                <a:close/>
                <a:moveTo>
                  <a:pt x="920" y="7259"/>
                </a:moveTo>
                <a:lnTo>
                  <a:pt x="2171" y="6011"/>
                </a:lnTo>
                <a:lnTo>
                  <a:pt x="2171" y="5999"/>
                </a:lnTo>
                <a:lnTo>
                  <a:pt x="908" y="7259"/>
                </a:lnTo>
                <a:lnTo>
                  <a:pt x="920" y="7259"/>
                </a:lnTo>
                <a:close/>
                <a:moveTo>
                  <a:pt x="967" y="7259"/>
                </a:moveTo>
                <a:lnTo>
                  <a:pt x="2171" y="6058"/>
                </a:lnTo>
                <a:lnTo>
                  <a:pt x="2171" y="6046"/>
                </a:lnTo>
                <a:lnTo>
                  <a:pt x="955" y="7259"/>
                </a:lnTo>
                <a:lnTo>
                  <a:pt x="967" y="7259"/>
                </a:lnTo>
                <a:close/>
                <a:moveTo>
                  <a:pt x="448" y="7259"/>
                </a:moveTo>
                <a:lnTo>
                  <a:pt x="2171" y="5540"/>
                </a:lnTo>
                <a:lnTo>
                  <a:pt x="2171" y="5528"/>
                </a:lnTo>
                <a:lnTo>
                  <a:pt x="436" y="7259"/>
                </a:lnTo>
                <a:lnTo>
                  <a:pt x="448" y="7259"/>
                </a:lnTo>
                <a:close/>
                <a:moveTo>
                  <a:pt x="872" y="7259"/>
                </a:moveTo>
                <a:lnTo>
                  <a:pt x="2171" y="5964"/>
                </a:lnTo>
                <a:lnTo>
                  <a:pt x="2171" y="5952"/>
                </a:lnTo>
                <a:lnTo>
                  <a:pt x="860" y="7259"/>
                </a:lnTo>
                <a:lnTo>
                  <a:pt x="872" y="7259"/>
                </a:lnTo>
                <a:close/>
                <a:moveTo>
                  <a:pt x="780" y="7259"/>
                </a:moveTo>
                <a:lnTo>
                  <a:pt x="2171" y="5871"/>
                </a:lnTo>
                <a:lnTo>
                  <a:pt x="2171" y="5857"/>
                </a:lnTo>
                <a:lnTo>
                  <a:pt x="766" y="7259"/>
                </a:lnTo>
                <a:lnTo>
                  <a:pt x="780" y="7259"/>
                </a:lnTo>
                <a:close/>
                <a:moveTo>
                  <a:pt x="827" y="7259"/>
                </a:moveTo>
                <a:lnTo>
                  <a:pt x="2171" y="5919"/>
                </a:lnTo>
                <a:lnTo>
                  <a:pt x="2171" y="5904"/>
                </a:lnTo>
                <a:lnTo>
                  <a:pt x="813" y="7259"/>
                </a:lnTo>
                <a:lnTo>
                  <a:pt x="827" y="7259"/>
                </a:lnTo>
                <a:close/>
                <a:moveTo>
                  <a:pt x="638" y="7259"/>
                </a:moveTo>
                <a:lnTo>
                  <a:pt x="2171" y="5729"/>
                </a:lnTo>
                <a:lnTo>
                  <a:pt x="2171" y="5715"/>
                </a:lnTo>
                <a:lnTo>
                  <a:pt x="624" y="7259"/>
                </a:lnTo>
                <a:lnTo>
                  <a:pt x="638" y="7259"/>
                </a:lnTo>
                <a:close/>
                <a:moveTo>
                  <a:pt x="24" y="7259"/>
                </a:moveTo>
                <a:lnTo>
                  <a:pt x="2171" y="5117"/>
                </a:lnTo>
                <a:lnTo>
                  <a:pt x="2171" y="5105"/>
                </a:lnTo>
                <a:lnTo>
                  <a:pt x="12" y="7259"/>
                </a:lnTo>
                <a:lnTo>
                  <a:pt x="24" y="7259"/>
                </a:lnTo>
                <a:close/>
                <a:moveTo>
                  <a:pt x="0" y="7238"/>
                </a:moveTo>
                <a:lnTo>
                  <a:pt x="2171" y="5072"/>
                </a:lnTo>
                <a:lnTo>
                  <a:pt x="2171" y="5058"/>
                </a:lnTo>
                <a:lnTo>
                  <a:pt x="0" y="7224"/>
                </a:lnTo>
                <a:lnTo>
                  <a:pt x="0" y="7238"/>
                </a:lnTo>
                <a:close/>
                <a:moveTo>
                  <a:pt x="403" y="7259"/>
                </a:moveTo>
                <a:lnTo>
                  <a:pt x="2171" y="5495"/>
                </a:lnTo>
                <a:lnTo>
                  <a:pt x="2171" y="5481"/>
                </a:lnTo>
                <a:lnTo>
                  <a:pt x="389" y="7259"/>
                </a:lnTo>
                <a:lnTo>
                  <a:pt x="403" y="7259"/>
                </a:lnTo>
                <a:close/>
                <a:moveTo>
                  <a:pt x="0" y="7143"/>
                </a:moveTo>
                <a:lnTo>
                  <a:pt x="2171" y="4978"/>
                </a:lnTo>
                <a:lnTo>
                  <a:pt x="2171" y="4963"/>
                </a:lnTo>
                <a:lnTo>
                  <a:pt x="0" y="7129"/>
                </a:lnTo>
                <a:lnTo>
                  <a:pt x="0" y="7143"/>
                </a:lnTo>
                <a:close/>
                <a:moveTo>
                  <a:pt x="119" y="7259"/>
                </a:moveTo>
                <a:lnTo>
                  <a:pt x="2171" y="5212"/>
                </a:lnTo>
                <a:lnTo>
                  <a:pt x="2171" y="5200"/>
                </a:lnTo>
                <a:lnTo>
                  <a:pt x="107" y="7259"/>
                </a:lnTo>
                <a:lnTo>
                  <a:pt x="119" y="7259"/>
                </a:lnTo>
                <a:close/>
                <a:moveTo>
                  <a:pt x="0" y="7191"/>
                </a:moveTo>
                <a:lnTo>
                  <a:pt x="2171" y="5025"/>
                </a:lnTo>
                <a:lnTo>
                  <a:pt x="2171" y="5011"/>
                </a:lnTo>
                <a:lnTo>
                  <a:pt x="0" y="7177"/>
                </a:lnTo>
                <a:lnTo>
                  <a:pt x="0" y="7191"/>
                </a:lnTo>
                <a:close/>
                <a:moveTo>
                  <a:pt x="72" y="7259"/>
                </a:moveTo>
                <a:lnTo>
                  <a:pt x="2171" y="5164"/>
                </a:lnTo>
                <a:lnTo>
                  <a:pt x="2171" y="5152"/>
                </a:lnTo>
                <a:lnTo>
                  <a:pt x="60" y="7259"/>
                </a:lnTo>
                <a:lnTo>
                  <a:pt x="72" y="7259"/>
                </a:lnTo>
                <a:close/>
                <a:moveTo>
                  <a:pt x="0" y="4746"/>
                </a:moveTo>
                <a:lnTo>
                  <a:pt x="2171" y="2580"/>
                </a:lnTo>
                <a:lnTo>
                  <a:pt x="2171" y="2566"/>
                </a:lnTo>
                <a:lnTo>
                  <a:pt x="0" y="4732"/>
                </a:lnTo>
                <a:lnTo>
                  <a:pt x="0" y="4746"/>
                </a:lnTo>
                <a:close/>
                <a:moveTo>
                  <a:pt x="356" y="7259"/>
                </a:moveTo>
                <a:lnTo>
                  <a:pt x="2171" y="5448"/>
                </a:lnTo>
                <a:lnTo>
                  <a:pt x="2171" y="5434"/>
                </a:lnTo>
                <a:lnTo>
                  <a:pt x="342" y="7259"/>
                </a:lnTo>
                <a:lnTo>
                  <a:pt x="356" y="7259"/>
                </a:lnTo>
                <a:close/>
                <a:moveTo>
                  <a:pt x="166" y="7259"/>
                </a:moveTo>
                <a:lnTo>
                  <a:pt x="2171" y="5259"/>
                </a:lnTo>
                <a:lnTo>
                  <a:pt x="2171" y="5245"/>
                </a:lnTo>
                <a:lnTo>
                  <a:pt x="152" y="7259"/>
                </a:lnTo>
                <a:lnTo>
                  <a:pt x="166" y="7259"/>
                </a:lnTo>
                <a:close/>
                <a:moveTo>
                  <a:pt x="214" y="7259"/>
                </a:moveTo>
                <a:lnTo>
                  <a:pt x="2171" y="5306"/>
                </a:lnTo>
                <a:lnTo>
                  <a:pt x="2171" y="5292"/>
                </a:lnTo>
                <a:lnTo>
                  <a:pt x="199" y="7259"/>
                </a:lnTo>
                <a:lnTo>
                  <a:pt x="214" y="7259"/>
                </a:lnTo>
                <a:close/>
                <a:moveTo>
                  <a:pt x="261" y="7259"/>
                </a:moveTo>
                <a:lnTo>
                  <a:pt x="2171" y="5353"/>
                </a:lnTo>
                <a:lnTo>
                  <a:pt x="2171" y="5339"/>
                </a:lnTo>
                <a:lnTo>
                  <a:pt x="247" y="7259"/>
                </a:lnTo>
                <a:lnTo>
                  <a:pt x="261" y="7259"/>
                </a:lnTo>
                <a:close/>
                <a:moveTo>
                  <a:pt x="543" y="7259"/>
                </a:moveTo>
                <a:lnTo>
                  <a:pt x="2171" y="5635"/>
                </a:lnTo>
                <a:lnTo>
                  <a:pt x="2171" y="5623"/>
                </a:lnTo>
                <a:lnTo>
                  <a:pt x="531" y="7259"/>
                </a:lnTo>
                <a:lnTo>
                  <a:pt x="543" y="7259"/>
                </a:lnTo>
                <a:close/>
                <a:moveTo>
                  <a:pt x="1910" y="7259"/>
                </a:moveTo>
                <a:lnTo>
                  <a:pt x="2171" y="6999"/>
                </a:lnTo>
                <a:lnTo>
                  <a:pt x="2171" y="6985"/>
                </a:lnTo>
                <a:lnTo>
                  <a:pt x="1896" y="7259"/>
                </a:lnTo>
                <a:lnTo>
                  <a:pt x="1910" y="7259"/>
                </a:lnTo>
                <a:close/>
                <a:moveTo>
                  <a:pt x="1863" y="7259"/>
                </a:moveTo>
                <a:lnTo>
                  <a:pt x="2171" y="6952"/>
                </a:lnTo>
                <a:lnTo>
                  <a:pt x="2171" y="6938"/>
                </a:lnTo>
                <a:lnTo>
                  <a:pt x="1848" y="7259"/>
                </a:lnTo>
                <a:lnTo>
                  <a:pt x="1863" y="7259"/>
                </a:lnTo>
                <a:close/>
                <a:moveTo>
                  <a:pt x="1768" y="7259"/>
                </a:moveTo>
                <a:lnTo>
                  <a:pt x="2171" y="6857"/>
                </a:lnTo>
                <a:lnTo>
                  <a:pt x="2171" y="6846"/>
                </a:lnTo>
                <a:lnTo>
                  <a:pt x="1756" y="7259"/>
                </a:lnTo>
                <a:lnTo>
                  <a:pt x="1768" y="7259"/>
                </a:lnTo>
                <a:close/>
                <a:moveTo>
                  <a:pt x="1815" y="7259"/>
                </a:moveTo>
                <a:lnTo>
                  <a:pt x="2171" y="6905"/>
                </a:lnTo>
                <a:lnTo>
                  <a:pt x="2171" y="6893"/>
                </a:lnTo>
                <a:lnTo>
                  <a:pt x="1803" y="7259"/>
                </a:lnTo>
                <a:lnTo>
                  <a:pt x="1815" y="7259"/>
                </a:lnTo>
                <a:close/>
                <a:moveTo>
                  <a:pt x="1675" y="7259"/>
                </a:moveTo>
                <a:lnTo>
                  <a:pt x="2171" y="6765"/>
                </a:lnTo>
                <a:lnTo>
                  <a:pt x="2171" y="6751"/>
                </a:lnTo>
                <a:lnTo>
                  <a:pt x="1661" y="7259"/>
                </a:lnTo>
                <a:lnTo>
                  <a:pt x="1675" y="7259"/>
                </a:lnTo>
                <a:close/>
                <a:moveTo>
                  <a:pt x="1720" y="7259"/>
                </a:moveTo>
                <a:lnTo>
                  <a:pt x="2171" y="6810"/>
                </a:lnTo>
                <a:lnTo>
                  <a:pt x="2171" y="6798"/>
                </a:lnTo>
                <a:lnTo>
                  <a:pt x="1709" y="7259"/>
                </a:lnTo>
                <a:lnTo>
                  <a:pt x="1720" y="7259"/>
                </a:lnTo>
                <a:close/>
                <a:moveTo>
                  <a:pt x="2052" y="7259"/>
                </a:moveTo>
                <a:lnTo>
                  <a:pt x="2171" y="7141"/>
                </a:lnTo>
                <a:lnTo>
                  <a:pt x="2171" y="7127"/>
                </a:lnTo>
                <a:lnTo>
                  <a:pt x="2038" y="7259"/>
                </a:lnTo>
                <a:lnTo>
                  <a:pt x="2052" y="7259"/>
                </a:lnTo>
                <a:close/>
                <a:moveTo>
                  <a:pt x="2145" y="7259"/>
                </a:moveTo>
                <a:lnTo>
                  <a:pt x="2171" y="7233"/>
                </a:lnTo>
                <a:lnTo>
                  <a:pt x="2171" y="7222"/>
                </a:lnTo>
                <a:lnTo>
                  <a:pt x="2133" y="7259"/>
                </a:lnTo>
                <a:lnTo>
                  <a:pt x="2145" y="7259"/>
                </a:lnTo>
                <a:close/>
                <a:moveTo>
                  <a:pt x="2100" y="7259"/>
                </a:moveTo>
                <a:lnTo>
                  <a:pt x="2171" y="7188"/>
                </a:lnTo>
                <a:lnTo>
                  <a:pt x="2171" y="7174"/>
                </a:lnTo>
                <a:lnTo>
                  <a:pt x="2085" y="7259"/>
                </a:lnTo>
                <a:lnTo>
                  <a:pt x="2100" y="7259"/>
                </a:lnTo>
                <a:close/>
                <a:moveTo>
                  <a:pt x="2005" y="7259"/>
                </a:moveTo>
                <a:lnTo>
                  <a:pt x="2171" y="7094"/>
                </a:lnTo>
                <a:lnTo>
                  <a:pt x="2171" y="7080"/>
                </a:lnTo>
                <a:lnTo>
                  <a:pt x="1991" y="7259"/>
                </a:lnTo>
                <a:lnTo>
                  <a:pt x="2005" y="7259"/>
                </a:lnTo>
                <a:close/>
                <a:moveTo>
                  <a:pt x="1628" y="7259"/>
                </a:moveTo>
                <a:lnTo>
                  <a:pt x="2171" y="6718"/>
                </a:lnTo>
                <a:lnTo>
                  <a:pt x="2171" y="6704"/>
                </a:lnTo>
                <a:lnTo>
                  <a:pt x="1614" y="7259"/>
                </a:lnTo>
                <a:lnTo>
                  <a:pt x="1628" y="7259"/>
                </a:lnTo>
                <a:close/>
                <a:moveTo>
                  <a:pt x="1957" y="7259"/>
                </a:moveTo>
                <a:lnTo>
                  <a:pt x="2171" y="7047"/>
                </a:lnTo>
                <a:lnTo>
                  <a:pt x="2171" y="7032"/>
                </a:lnTo>
                <a:lnTo>
                  <a:pt x="1943" y="7259"/>
                </a:lnTo>
                <a:lnTo>
                  <a:pt x="1957" y="7259"/>
                </a:lnTo>
                <a:close/>
                <a:moveTo>
                  <a:pt x="1581" y="7259"/>
                </a:moveTo>
                <a:lnTo>
                  <a:pt x="2171" y="6671"/>
                </a:lnTo>
                <a:lnTo>
                  <a:pt x="2171" y="6656"/>
                </a:lnTo>
                <a:lnTo>
                  <a:pt x="1566" y="7259"/>
                </a:lnTo>
                <a:lnTo>
                  <a:pt x="1581" y="7259"/>
                </a:lnTo>
                <a:close/>
                <a:moveTo>
                  <a:pt x="1062" y="7259"/>
                </a:moveTo>
                <a:lnTo>
                  <a:pt x="2171" y="6153"/>
                </a:lnTo>
                <a:lnTo>
                  <a:pt x="2171" y="6139"/>
                </a:lnTo>
                <a:lnTo>
                  <a:pt x="1048" y="7259"/>
                </a:lnTo>
                <a:lnTo>
                  <a:pt x="1062" y="7259"/>
                </a:lnTo>
                <a:close/>
                <a:moveTo>
                  <a:pt x="1204" y="7259"/>
                </a:moveTo>
                <a:lnTo>
                  <a:pt x="2171" y="6295"/>
                </a:lnTo>
                <a:lnTo>
                  <a:pt x="2171" y="6280"/>
                </a:lnTo>
                <a:lnTo>
                  <a:pt x="1190" y="7259"/>
                </a:lnTo>
                <a:lnTo>
                  <a:pt x="1204" y="7259"/>
                </a:lnTo>
                <a:close/>
                <a:moveTo>
                  <a:pt x="1251" y="7259"/>
                </a:moveTo>
                <a:lnTo>
                  <a:pt x="2171" y="6342"/>
                </a:lnTo>
                <a:lnTo>
                  <a:pt x="2171" y="6328"/>
                </a:lnTo>
                <a:lnTo>
                  <a:pt x="1237" y="7259"/>
                </a:lnTo>
                <a:lnTo>
                  <a:pt x="1251" y="7259"/>
                </a:lnTo>
                <a:close/>
                <a:moveTo>
                  <a:pt x="1157" y="7259"/>
                </a:moveTo>
                <a:lnTo>
                  <a:pt x="2171" y="6247"/>
                </a:lnTo>
                <a:lnTo>
                  <a:pt x="2171" y="6233"/>
                </a:lnTo>
                <a:lnTo>
                  <a:pt x="1142" y="7259"/>
                </a:lnTo>
                <a:lnTo>
                  <a:pt x="1157" y="7259"/>
                </a:lnTo>
                <a:close/>
                <a:moveTo>
                  <a:pt x="1109" y="7259"/>
                </a:moveTo>
                <a:lnTo>
                  <a:pt x="2171" y="6200"/>
                </a:lnTo>
                <a:lnTo>
                  <a:pt x="2171" y="6186"/>
                </a:lnTo>
                <a:lnTo>
                  <a:pt x="1095" y="7259"/>
                </a:lnTo>
                <a:lnTo>
                  <a:pt x="1109" y="7259"/>
                </a:lnTo>
                <a:close/>
                <a:moveTo>
                  <a:pt x="1296" y="7259"/>
                </a:moveTo>
                <a:lnTo>
                  <a:pt x="2171" y="6387"/>
                </a:lnTo>
                <a:lnTo>
                  <a:pt x="2171" y="6375"/>
                </a:lnTo>
                <a:lnTo>
                  <a:pt x="1285" y="7259"/>
                </a:lnTo>
                <a:lnTo>
                  <a:pt x="1296" y="7259"/>
                </a:lnTo>
                <a:close/>
                <a:moveTo>
                  <a:pt x="1486" y="7259"/>
                </a:moveTo>
                <a:lnTo>
                  <a:pt x="2171" y="6576"/>
                </a:lnTo>
                <a:lnTo>
                  <a:pt x="2171" y="6562"/>
                </a:lnTo>
                <a:lnTo>
                  <a:pt x="1472" y="7259"/>
                </a:lnTo>
                <a:lnTo>
                  <a:pt x="1486" y="7259"/>
                </a:lnTo>
                <a:close/>
                <a:moveTo>
                  <a:pt x="1533" y="7259"/>
                </a:moveTo>
                <a:lnTo>
                  <a:pt x="2171" y="6623"/>
                </a:lnTo>
                <a:lnTo>
                  <a:pt x="2171" y="6609"/>
                </a:lnTo>
                <a:lnTo>
                  <a:pt x="1519" y="7259"/>
                </a:lnTo>
                <a:lnTo>
                  <a:pt x="1533" y="7259"/>
                </a:lnTo>
                <a:close/>
                <a:moveTo>
                  <a:pt x="1391" y="7259"/>
                </a:moveTo>
                <a:lnTo>
                  <a:pt x="2171" y="6481"/>
                </a:lnTo>
                <a:lnTo>
                  <a:pt x="2171" y="6470"/>
                </a:lnTo>
                <a:lnTo>
                  <a:pt x="1379" y="7259"/>
                </a:lnTo>
                <a:lnTo>
                  <a:pt x="1391" y="7259"/>
                </a:lnTo>
                <a:close/>
                <a:moveTo>
                  <a:pt x="1344" y="7259"/>
                </a:moveTo>
                <a:lnTo>
                  <a:pt x="2171" y="6434"/>
                </a:lnTo>
                <a:lnTo>
                  <a:pt x="2171" y="6422"/>
                </a:lnTo>
                <a:lnTo>
                  <a:pt x="1332" y="7259"/>
                </a:lnTo>
                <a:lnTo>
                  <a:pt x="1344" y="7259"/>
                </a:lnTo>
                <a:close/>
                <a:moveTo>
                  <a:pt x="1439" y="7259"/>
                </a:moveTo>
                <a:lnTo>
                  <a:pt x="2171" y="6529"/>
                </a:lnTo>
                <a:lnTo>
                  <a:pt x="2171" y="6514"/>
                </a:lnTo>
                <a:lnTo>
                  <a:pt x="1424" y="7259"/>
                </a:lnTo>
                <a:lnTo>
                  <a:pt x="1439" y="7259"/>
                </a:lnTo>
                <a:close/>
                <a:moveTo>
                  <a:pt x="308" y="7259"/>
                </a:moveTo>
                <a:lnTo>
                  <a:pt x="2171" y="5401"/>
                </a:lnTo>
                <a:lnTo>
                  <a:pt x="2171" y="5387"/>
                </a:lnTo>
                <a:lnTo>
                  <a:pt x="294" y="7259"/>
                </a:lnTo>
                <a:lnTo>
                  <a:pt x="308" y="7259"/>
                </a:lnTo>
                <a:close/>
                <a:moveTo>
                  <a:pt x="0" y="5450"/>
                </a:moveTo>
                <a:lnTo>
                  <a:pt x="2171" y="3284"/>
                </a:lnTo>
                <a:lnTo>
                  <a:pt x="2171" y="3270"/>
                </a:lnTo>
                <a:lnTo>
                  <a:pt x="0" y="5436"/>
                </a:lnTo>
                <a:lnTo>
                  <a:pt x="0" y="5450"/>
                </a:lnTo>
                <a:close/>
                <a:moveTo>
                  <a:pt x="0" y="5498"/>
                </a:moveTo>
                <a:lnTo>
                  <a:pt x="2171" y="3332"/>
                </a:lnTo>
                <a:lnTo>
                  <a:pt x="2171" y="3318"/>
                </a:lnTo>
                <a:lnTo>
                  <a:pt x="0" y="5484"/>
                </a:lnTo>
                <a:lnTo>
                  <a:pt x="0" y="5498"/>
                </a:lnTo>
                <a:close/>
                <a:moveTo>
                  <a:pt x="0" y="5592"/>
                </a:moveTo>
                <a:lnTo>
                  <a:pt x="2171" y="3426"/>
                </a:lnTo>
                <a:lnTo>
                  <a:pt x="2171" y="3412"/>
                </a:lnTo>
                <a:lnTo>
                  <a:pt x="0" y="5578"/>
                </a:lnTo>
                <a:lnTo>
                  <a:pt x="0" y="5592"/>
                </a:lnTo>
                <a:close/>
                <a:moveTo>
                  <a:pt x="0" y="5545"/>
                </a:moveTo>
                <a:lnTo>
                  <a:pt x="2171" y="3379"/>
                </a:lnTo>
                <a:lnTo>
                  <a:pt x="2171" y="3365"/>
                </a:lnTo>
                <a:lnTo>
                  <a:pt x="0" y="5531"/>
                </a:lnTo>
                <a:lnTo>
                  <a:pt x="0" y="5545"/>
                </a:lnTo>
                <a:close/>
                <a:moveTo>
                  <a:pt x="0" y="5356"/>
                </a:moveTo>
                <a:lnTo>
                  <a:pt x="2171" y="3190"/>
                </a:lnTo>
                <a:lnTo>
                  <a:pt x="2171" y="3176"/>
                </a:lnTo>
                <a:lnTo>
                  <a:pt x="0" y="5342"/>
                </a:lnTo>
                <a:lnTo>
                  <a:pt x="0" y="5356"/>
                </a:lnTo>
                <a:close/>
                <a:moveTo>
                  <a:pt x="0" y="5403"/>
                </a:moveTo>
                <a:lnTo>
                  <a:pt x="2171" y="3237"/>
                </a:lnTo>
                <a:lnTo>
                  <a:pt x="2171" y="3223"/>
                </a:lnTo>
                <a:lnTo>
                  <a:pt x="0" y="5389"/>
                </a:lnTo>
                <a:lnTo>
                  <a:pt x="0" y="5403"/>
                </a:lnTo>
                <a:close/>
                <a:moveTo>
                  <a:pt x="0" y="5779"/>
                </a:moveTo>
                <a:lnTo>
                  <a:pt x="2171" y="3613"/>
                </a:lnTo>
                <a:lnTo>
                  <a:pt x="2171" y="3599"/>
                </a:lnTo>
                <a:lnTo>
                  <a:pt x="0" y="5765"/>
                </a:lnTo>
                <a:lnTo>
                  <a:pt x="0" y="5779"/>
                </a:lnTo>
                <a:close/>
                <a:moveTo>
                  <a:pt x="0" y="5309"/>
                </a:moveTo>
                <a:lnTo>
                  <a:pt x="2171" y="3143"/>
                </a:lnTo>
                <a:lnTo>
                  <a:pt x="2171" y="3131"/>
                </a:lnTo>
                <a:lnTo>
                  <a:pt x="0" y="5297"/>
                </a:lnTo>
                <a:lnTo>
                  <a:pt x="0" y="5309"/>
                </a:lnTo>
                <a:close/>
                <a:moveTo>
                  <a:pt x="0" y="5637"/>
                </a:moveTo>
                <a:lnTo>
                  <a:pt x="2171" y="3471"/>
                </a:lnTo>
                <a:lnTo>
                  <a:pt x="2171" y="3459"/>
                </a:lnTo>
                <a:lnTo>
                  <a:pt x="0" y="5625"/>
                </a:lnTo>
                <a:lnTo>
                  <a:pt x="0" y="5637"/>
                </a:lnTo>
                <a:close/>
                <a:moveTo>
                  <a:pt x="0" y="5826"/>
                </a:moveTo>
                <a:lnTo>
                  <a:pt x="2171" y="3660"/>
                </a:lnTo>
                <a:lnTo>
                  <a:pt x="2171" y="3646"/>
                </a:lnTo>
                <a:lnTo>
                  <a:pt x="0" y="5812"/>
                </a:lnTo>
                <a:lnTo>
                  <a:pt x="0" y="5826"/>
                </a:lnTo>
                <a:close/>
                <a:moveTo>
                  <a:pt x="0" y="5685"/>
                </a:moveTo>
                <a:lnTo>
                  <a:pt x="2171" y="3519"/>
                </a:lnTo>
                <a:lnTo>
                  <a:pt x="2171" y="3507"/>
                </a:lnTo>
                <a:lnTo>
                  <a:pt x="0" y="5673"/>
                </a:lnTo>
                <a:lnTo>
                  <a:pt x="0" y="5685"/>
                </a:lnTo>
                <a:close/>
                <a:moveTo>
                  <a:pt x="0" y="5874"/>
                </a:moveTo>
                <a:lnTo>
                  <a:pt x="2171" y="3708"/>
                </a:lnTo>
                <a:lnTo>
                  <a:pt x="2171" y="3694"/>
                </a:lnTo>
                <a:lnTo>
                  <a:pt x="0" y="5859"/>
                </a:lnTo>
                <a:lnTo>
                  <a:pt x="0" y="5874"/>
                </a:lnTo>
                <a:close/>
                <a:moveTo>
                  <a:pt x="0" y="5732"/>
                </a:moveTo>
                <a:lnTo>
                  <a:pt x="2171" y="3566"/>
                </a:lnTo>
                <a:lnTo>
                  <a:pt x="2171" y="3554"/>
                </a:lnTo>
                <a:lnTo>
                  <a:pt x="0" y="5720"/>
                </a:lnTo>
                <a:lnTo>
                  <a:pt x="0" y="5732"/>
                </a:lnTo>
                <a:close/>
                <a:moveTo>
                  <a:pt x="0" y="4885"/>
                </a:moveTo>
                <a:lnTo>
                  <a:pt x="2171" y="2719"/>
                </a:lnTo>
                <a:lnTo>
                  <a:pt x="2171" y="2707"/>
                </a:lnTo>
                <a:lnTo>
                  <a:pt x="0" y="4873"/>
                </a:lnTo>
                <a:lnTo>
                  <a:pt x="0" y="4885"/>
                </a:lnTo>
                <a:close/>
                <a:moveTo>
                  <a:pt x="0" y="4933"/>
                </a:moveTo>
                <a:lnTo>
                  <a:pt x="2171" y="2767"/>
                </a:lnTo>
                <a:lnTo>
                  <a:pt x="2171" y="2752"/>
                </a:lnTo>
                <a:lnTo>
                  <a:pt x="0" y="4918"/>
                </a:lnTo>
                <a:lnTo>
                  <a:pt x="0" y="4933"/>
                </a:lnTo>
                <a:close/>
                <a:moveTo>
                  <a:pt x="0" y="4791"/>
                </a:moveTo>
                <a:lnTo>
                  <a:pt x="2171" y="2625"/>
                </a:lnTo>
                <a:lnTo>
                  <a:pt x="2171" y="2613"/>
                </a:lnTo>
                <a:lnTo>
                  <a:pt x="0" y="4779"/>
                </a:lnTo>
                <a:lnTo>
                  <a:pt x="0" y="4791"/>
                </a:lnTo>
                <a:close/>
                <a:moveTo>
                  <a:pt x="0" y="5261"/>
                </a:moveTo>
                <a:lnTo>
                  <a:pt x="2171" y="3095"/>
                </a:lnTo>
                <a:lnTo>
                  <a:pt x="2171" y="3083"/>
                </a:lnTo>
                <a:lnTo>
                  <a:pt x="0" y="5249"/>
                </a:lnTo>
                <a:lnTo>
                  <a:pt x="0" y="5261"/>
                </a:lnTo>
                <a:close/>
                <a:moveTo>
                  <a:pt x="0" y="4980"/>
                </a:moveTo>
                <a:lnTo>
                  <a:pt x="2171" y="2814"/>
                </a:lnTo>
                <a:lnTo>
                  <a:pt x="2171" y="2800"/>
                </a:lnTo>
                <a:lnTo>
                  <a:pt x="0" y="4966"/>
                </a:lnTo>
                <a:lnTo>
                  <a:pt x="0" y="4980"/>
                </a:lnTo>
                <a:close/>
                <a:moveTo>
                  <a:pt x="0" y="4838"/>
                </a:moveTo>
                <a:lnTo>
                  <a:pt x="2171" y="2672"/>
                </a:lnTo>
                <a:lnTo>
                  <a:pt x="2171" y="2660"/>
                </a:lnTo>
                <a:lnTo>
                  <a:pt x="0" y="4826"/>
                </a:lnTo>
                <a:lnTo>
                  <a:pt x="0" y="4838"/>
                </a:lnTo>
                <a:close/>
                <a:moveTo>
                  <a:pt x="0" y="5169"/>
                </a:moveTo>
                <a:lnTo>
                  <a:pt x="2171" y="3003"/>
                </a:lnTo>
                <a:lnTo>
                  <a:pt x="2171" y="2989"/>
                </a:lnTo>
                <a:lnTo>
                  <a:pt x="0" y="5155"/>
                </a:lnTo>
                <a:lnTo>
                  <a:pt x="0" y="5169"/>
                </a:lnTo>
                <a:close/>
                <a:moveTo>
                  <a:pt x="0" y="5214"/>
                </a:moveTo>
                <a:lnTo>
                  <a:pt x="2171" y="3048"/>
                </a:lnTo>
                <a:lnTo>
                  <a:pt x="2171" y="3036"/>
                </a:lnTo>
                <a:lnTo>
                  <a:pt x="0" y="5202"/>
                </a:lnTo>
                <a:lnTo>
                  <a:pt x="0" y="5214"/>
                </a:lnTo>
                <a:close/>
                <a:moveTo>
                  <a:pt x="0" y="5027"/>
                </a:moveTo>
                <a:lnTo>
                  <a:pt x="2171" y="2861"/>
                </a:lnTo>
                <a:lnTo>
                  <a:pt x="2171" y="2847"/>
                </a:lnTo>
                <a:lnTo>
                  <a:pt x="0" y="5013"/>
                </a:lnTo>
                <a:lnTo>
                  <a:pt x="0" y="5027"/>
                </a:lnTo>
                <a:close/>
                <a:moveTo>
                  <a:pt x="0" y="5074"/>
                </a:moveTo>
                <a:lnTo>
                  <a:pt x="2171" y="2908"/>
                </a:lnTo>
                <a:lnTo>
                  <a:pt x="2171" y="2894"/>
                </a:lnTo>
                <a:lnTo>
                  <a:pt x="0" y="5060"/>
                </a:lnTo>
                <a:lnTo>
                  <a:pt x="0" y="5074"/>
                </a:lnTo>
                <a:close/>
                <a:moveTo>
                  <a:pt x="0" y="5122"/>
                </a:moveTo>
                <a:lnTo>
                  <a:pt x="2171" y="2956"/>
                </a:lnTo>
                <a:lnTo>
                  <a:pt x="2171" y="2942"/>
                </a:lnTo>
                <a:lnTo>
                  <a:pt x="0" y="5108"/>
                </a:lnTo>
                <a:lnTo>
                  <a:pt x="0" y="5122"/>
                </a:lnTo>
                <a:close/>
                <a:moveTo>
                  <a:pt x="0" y="6436"/>
                </a:moveTo>
                <a:lnTo>
                  <a:pt x="2171" y="4270"/>
                </a:lnTo>
                <a:lnTo>
                  <a:pt x="2171" y="4259"/>
                </a:lnTo>
                <a:lnTo>
                  <a:pt x="0" y="6425"/>
                </a:lnTo>
                <a:lnTo>
                  <a:pt x="0" y="6436"/>
                </a:lnTo>
                <a:close/>
                <a:moveTo>
                  <a:pt x="0" y="6673"/>
                </a:moveTo>
                <a:lnTo>
                  <a:pt x="2171" y="4507"/>
                </a:lnTo>
                <a:lnTo>
                  <a:pt x="2171" y="4493"/>
                </a:lnTo>
                <a:lnTo>
                  <a:pt x="0" y="6659"/>
                </a:lnTo>
                <a:lnTo>
                  <a:pt x="0" y="6673"/>
                </a:lnTo>
                <a:close/>
                <a:moveTo>
                  <a:pt x="0" y="6720"/>
                </a:moveTo>
                <a:lnTo>
                  <a:pt x="2171" y="4554"/>
                </a:lnTo>
                <a:lnTo>
                  <a:pt x="2171" y="4540"/>
                </a:lnTo>
                <a:lnTo>
                  <a:pt x="0" y="6706"/>
                </a:lnTo>
                <a:lnTo>
                  <a:pt x="0" y="6720"/>
                </a:lnTo>
                <a:close/>
                <a:moveTo>
                  <a:pt x="0" y="6626"/>
                </a:moveTo>
                <a:lnTo>
                  <a:pt x="2171" y="4460"/>
                </a:lnTo>
                <a:lnTo>
                  <a:pt x="2171" y="4445"/>
                </a:lnTo>
                <a:lnTo>
                  <a:pt x="0" y="6611"/>
                </a:lnTo>
                <a:lnTo>
                  <a:pt x="0" y="6626"/>
                </a:lnTo>
                <a:close/>
                <a:moveTo>
                  <a:pt x="0" y="6531"/>
                </a:moveTo>
                <a:lnTo>
                  <a:pt x="2171" y="4365"/>
                </a:lnTo>
                <a:lnTo>
                  <a:pt x="2171" y="4353"/>
                </a:lnTo>
                <a:lnTo>
                  <a:pt x="0" y="6519"/>
                </a:lnTo>
                <a:lnTo>
                  <a:pt x="0" y="6531"/>
                </a:lnTo>
                <a:close/>
                <a:moveTo>
                  <a:pt x="0" y="6768"/>
                </a:moveTo>
                <a:lnTo>
                  <a:pt x="2171" y="4602"/>
                </a:lnTo>
                <a:lnTo>
                  <a:pt x="2171" y="4587"/>
                </a:lnTo>
                <a:lnTo>
                  <a:pt x="0" y="6753"/>
                </a:lnTo>
                <a:lnTo>
                  <a:pt x="0" y="6768"/>
                </a:lnTo>
                <a:close/>
                <a:moveTo>
                  <a:pt x="0" y="6578"/>
                </a:moveTo>
                <a:lnTo>
                  <a:pt x="2171" y="4412"/>
                </a:lnTo>
                <a:lnTo>
                  <a:pt x="2171" y="4398"/>
                </a:lnTo>
                <a:lnTo>
                  <a:pt x="0" y="6564"/>
                </a:lnTo>
                <a:lnTo>
                  <a:pt x="0" y="6578"/>
                </a:lnTo>
                <a:close/>
                <a:moveTo>
                  <a:pt x="0" y="6907"/>
                </a:moveTo>
                <a:lnTo>
                  <a:pt x="2171" y="4741"/>
                </a:lnTo>
                <a:lnTo>
                  <a:pt x="2171" y="4729"/>
                </a:lnTo>
                <a:lnTo>
                  <a:pt x="0" y="6895"/>
                </a:lnTo>
                <a:lnTo>
                  <a:pt x="0" y="6907"/>
                </a:lnTo>
                <a:close/>
                <a:moveTo>
                  <a:pt x="0" y="6815"/>
                </a:moveTo>
                <a:lnTo>
                  <a:pt x="2171" y="4649"/>
                </a:lnTo>
                <a:lnTo>
                  <a:pt x="2171" y="4635"/>
                </a:lnTo>
                <a:lnTo>
                  <a:pt x="0" y="6801"/>
                </a:lnTo>
                <a:lnTo>
                  <a:pt x="0" y="6815"/>
                </a:lnTo>
                <a:close/>
                <a:moveTo>
                  <a:pt x="0" y="7002"/>
                </a:moveTo>
                <a:lnTo>
                  <a:pt x="2171" y="4836"/>
                </a:lnTo>
                <a:lnTo>
                  <a:pt x="2171" y="4821"/>
                </a:lnTo>
                <a:lnTo>
                  <a:pt x="0" y="6987"/>
                </a:lnTo>
                <a:lnTo>
                  <a:pt x="0" y="7002"/>
                </a:lnTo>
                <a:close/>
                <a:moveTo>
                  <a:pt x="0" y="6954"/>
                </a:moveTo>
                <a:lnTo>
                  <a:pt x="2171" y="4788"/>
                </a:lnTo>
                <a:lnTo>
                  <a:pt x="2171" y="4777"/>
                </a:lnTo>
                <a:lnTo>
                  <a:pt x="0" y="6942"/>
                </a:lnTo>
                <a:lnTo>
                  <a:pt x="0" y="6954"/>
                </a:lnTo>
                <a:close/>
                <a:moveTo>
                  <a:pt x="0" y="6484"/>
                </a:moveTo>
                <a:lnTo>
                  <a:pt x="2171" y="4318"/>
                </a:lnTo>
                <a:lnTo>
                  <a:pt x="2171" y="4306"/>
                </a:lnTo>
                <a:lnTo>
                  <a:pt x="0" y="6472"/>
                </a:lnTo>
                <a:lnTo>
                  <a:pt x="0" y="6484"/>
                </a:lnTo>
                <a:close/>
                <a:moveTo>
                  <a:pt x="0" y="6860"/>
                </a:moveTo>
                <a:lnTo>
                  <a:pt x="2171" y="4694"/>
                </a:lnTo>
                <a:lnTo>
                  <a:pt x="2171" y="4682"/>
                </a:lnTo>
                <a:lnTo>
                  <a:pt x="0" y="6848"/>
                </a:lnTo>
                <a:lnTo>
                  <a:pt x="0" y="6860"/>
                </a:lnTo>
                <a:close/>
                <a:moveTo>
                  <a:pt x="0" y="6392"/>
                </a:moveTo>
                <a:lnTo>
                  <a:pt x="2171" y="4226"/>
                </a:lnTo>
                <a:lnTo>
                  <a:pt x="2171" y="4211"/>
                </a:lnTo>
                <a:lnTo>
                  <a:pt x="0" y="6377"/>
                </a:lnTo>
                <a:lnTo>
                  <a:pt x="0" y="6392"/>
                </a:lnTo>
                <a:close/>
                <a:moveTo>
                  <a:pt x="0" y="6108"/>
                </a:moveTo>
                <a:lnTo>
                  <a:pt x="2171" y="3942"/>
                </a:lnTo>
                <a:lnTo>
                  <a:pt x="2171" y="3930"/>
                </a:lnTo>
                <a:lnTo>
                  <a:pt x="0" y="6096"/>
                </a:lnTo>
                <a:lnTo>
                  <a:pt x="0" y="6108"/>
                </a:lnTo>
                <a:close/>
                <a:moveTo>
                  <a:pt x="0" y="6060"/>
                </a:moveTo>
                <a:lnTo>
                  <a:pt x="2171" y="3895"/>
                </a:lnTo>
                <a:lnTo>
                  <a:pt x="2171" y="3883"/>
                </a:lnTo>
                <a:lnTo>
                  <a:pt x="0" y="6049"/>
                </a:lnTo>
                <a:lnTo>
                  <a:pt x="0" y="6060"/>
                </a:lnTo>
                <a:close/>
                <a:moveTo>
                  <a:pt x="0" y="6155"/>
                </a:moveTo>
                <a:lnTo>
                  <a:pt x="2171" y="3989"/>
                </a:lnTo>
                <a:lnTo>
                  <a:pt x="2171" y="3975"/>
                </a:lnTo>
                <a:lnTo>
                  <a:pt x="0" y="6141"/>
                </a:lnTo>
                <a:lnTo>
                  <a:pt x="0" y="6155"/>
                </a:lnTo>
                <a:close/>
                <a:moveTo>
                  <a:pt x="0" y="7049"/>
                </a:moveTo>
                <a:lnTo>
                  <a:pt x="2171" y="4883"/>
                </a:lnTo>
                <a:lnTo>
                  <a:pt x="2171" y="4869"/>
                </a:lnTo>
                <a:lnTo>
                  <a:pt x="0" y="7035"/>
                </a:lnTo>
                <a:lnTo>
                  <a:pt x="0" y="7049"/>
                </a:lnTo>
                <a:close/>
                <a:moveTo>
                  <a:pt x="0" y="6013"/>
                </a:moveTo>
                <a:lnTo>
                  <a:pt x="2171" y="3847"/>
                </a:lnTo>
                <a:lnTo>
                  <a:pt x="2171" y="3835"/>
                </a:lnTo>
                <a:lnTo>
                  <a:pt x="0" y="6001"/>
                </a:lnTo>
                <a:lnTo>
                  <a:pt x="0" y="6013"/>
                </a:lnTo>
                <a:close/>
                <a:moveTo>
                  <a:pt x="0" y="5968"/>
                </a:moveTo>
                <a:lnTo>
                  <a:pt x="2171" y="3802"/>
                </a:lnTo>
                <a:lnTo>
                  <a:pt x="2171" y="3788"/>
                </a:lnTo>
                <a:lnTo>
                  <a:pt x="0" y="5954"/>
                </a:lnTo>
                <a:lnTo>
                  <a:pt x="0" y="5968"/>
                </a:lnTo>
                <a:close/>
                <a:moveTo>
                  <a:pt x="0" y="5921"/>
                </a:moveTo>
                <a:lnTo>
                  <a:pt x="2171" y="3755"/>
                </a:lnTo>
                <a:lnTo>
                  <a:pt x="2171" y="3741"/>
                </a:lnTo>
                <a:lnTo>
                  <a:pt x="0" y="5907"/>
                </a:lnTo>
                <a:lnTo>
                  <a:pt x="0" y="5921"/>
                </a:lnTo>
                <a:close/>
                <a:moveTo>
                  <a:pt x="0" y="6344"/>
                </a:moveTo>
                <a:lnTo>
                  <a:pt x="2171" y="4178"/>
                </a:lnTo>
                <a:lnTo>
                  <a:pt x="2171" y="4164"/>
                </a:lnTo>
                <a:lnTo>
                  <a:pt x="0" y="6330"/>
                </a:lnTo>
                <a:lnTo>
                  <a:pt x="0" y="6344"/>
                </a:lnTo>
                <a:close/>
                <a:moveTo>
                  <a:pt x="0" y="6250"/>
                </a:moveTo>
                <a:lnTo>
                  <a:pt x="2171" y="4084"/>
                </a:lnTo>
                <a:lnTo>
                  <a:pt x="2171" y="4070"/>
                </a:lnTo>
                <a:lnTo>
                  <a:pt x="0" y="6235"/>
                </a:lnTo>
                <a:lnTo>
                  <a:pt x="0" y="6250"/>
                </a:lnTo>
                <a:close/>
                <a:moveTo>
                  <a:pt x="0" y="6202"/>
                </a:moveTo>
                <a:lnTo>
                  <a:pt x="2171" y="4036"/>
                </a:lnTo>
                <a:lnTo>
                  <a:pt x="2171" y="4022"/>
                </a:lnTo>
                <a:lnTo>
                  <a:pt x="0" y="6188"/>
                </a:lnTo>
                <a:lnTo>
                  <a:pt x="0" y="6202"/>
                </a:lnTo>
                <a:close/>
                <a:moveTo>
                  <a:pt x="0" y="6297"/>
                </a:moveTo>
                <a:lnTo>
                  <a:pt x="2171" y="4131"/>
                </a:lnTo>
                <a:lnTo>
                  <a:pt x="2171" y="4117"/>
                </a:lnTo>
                <a:lnTo>
                  <a:pt x="0" y="6283"/>
                </a:lnTo>
                <a:lnTo>
                  <a:pt x="0" y="6297"/>
                </a:lnTo>
                <a:close/>
              </a:path>
            </a:pathLst>
          </a:custGeom>
          <a:solidFill>
            <a:srgbClr val="FFFFFF">
              <a:alpha val="4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16"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2376555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73">
          <p15:clr>
            <a:srgbClr val="FBAE40"/>
          </p15:clr>
        </p15:guide>
        <p15:guide id="10" pos="2112">
          <p15:clr>
            <a:srgbClr val="FBAE40"/>
          </p15:clr>
        </p15:guide>
        <p15:guide id="11" pos="2366">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434">
          <p15:clr>
            <a:srgbClr val="FBAE40"/>
          </p15:clr>
        </p15:guide>
        <p15:guide id="22" orient="horz" pos="2251">
          <p15:clr>
            <a:srgbClr val="FBAE40"/>
          </p15:clr>
        </p15:guide>
        <p15:guide id="23" orient="horz" pos="331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Blank">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104474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z="1100"/>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179415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349568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mparision - 2 Column">
    <p:spTree>
      <p:nvGrpSpPr>
        <p:cNvPr id="1" name=""/>
        <p:cNvGrpSpPr/>
        <p:nvPr/>
      </p:nvGrpSpPr>
      <p:grpSpPr>
        <a:xfrm>
          <a:off x="0" y="0"/>
          <a:ext cx="0" cy="0"/>
          <a:chOff x="0" y="0"/>
          <a:chExt cx="0" cy="0"/>
        </a:xfrm>
      </p:grpSpPr>
      <p:sp>
        <p:nvSpPr>
          <p:cNvPr id="11" name="Text Placeholder 2"/>
          <p:cNvSpPr>
            <a:spLocks noGrp="1"/>
          </p:cNvSpPr>
          <p:nvPr>
            <p:ph type="body" idx="1"/>
          </p:nvPr>
        </p:nvSpPr>
        <p:spPr>
          <a:xfrm>
            <a:off x="379413" y="1219200"/>
            <a:ext cx="5615542"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half" idx="2"/>
          </p:nvPr>
        </p:nvSpPr>
        <p:spPr>
          <a:xfrm>
            <a:off x="379413" y="1905000"/>
            <a:ext cx="5615542"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3"/>
          </p:nvPr>
        </p:nvSpPr>
        <p:spPr>
          <a:xfrm>
            <a:off x="6191753" y="1219200"/>
            <a:ext cx="5617659"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p:cNvSpPr>
            <a:spLocks noGrp="1"/>
          </p:cNvSpPr>
          <p:nvPr>
            <p:ph sz="quarter" idx="4"/>
          </p:nvPr>
        </p:nvSpPr>
        <p:spPr>
          <a:xfrm>
            <a:off x="6191753" y="1905000"/>
            <a:ext cx="5617659"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p:cNvSpPr>
            <a:spLocks noGrp="1"/>
          </p:cNvSpPr>
          <p:nvPr>
            <p:ph type="title"/>
          </p:nvPr>
        </p:nvSpPr>
        <p:spPr>
          <a:xfrm>
            <a:off x="318052" y="117475"/>
            <a:ext cx="9816548" cy="872182"/>
          </a:xfrm>
          <a:prstGeom prst="rect">
            <a:avLst/>
          </a:prstGeom>
        </p:spPr>
        <p:txBody>
          <a:bodyPr vert="horz" lIns="91440" tIns="45720" rIns="91440" bIns="45720" rtlCol="0" anchor="ctr">
            <a:normAutofit/>
          </a:bodyPr>
          <a:lstStyle/>
          <a:p>
            <a:r>
              <a:rPr lang="en-US"/>
              <a:t>Click to edit Master title style</a:t>
            </a:r>
          </a:p>
        </p:txBody>
      </p:sp>
      <p:sp>
        <p:nvSpPr>
          <p:cNvPr id="7" name="Slide Number Placeholder 168"/>
          <p:cNvSpPr>
            <a:spLocks noGrp="1"/>
          </p:cNvSpPr>
          <p:nvPr>
            <p:ph type="sldNum" sz="quarter" idx="10"/>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253013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End Slide">
    <p:spTree>
      <p:nvGrpSpPr>
        <p:cNvPr id="1" name=""/>
        <p:cNvGrpSpPr/>
        <p:nvPr/>
      </p:nvGrpSpPr>
      <p:grpSpPr>
        <a:xfrm>
          <a:off x="0" y="0"/>
          <a:ext cx="0" cy="0"/>
          <a:chOff x="0" y="0"/>
          <a:chExt cx="0" cy="0"/>
        </a:xfrm>
      </p:grpSpPr>
      <p:sp>
        <p:nvSpPr>
          <p:cNvPr id="4" name="Text Placeholder 3"/>
          <p:cNvSpPr>
            <a:spLocks noGrp="1"/>
          </p:cNvSpPr>
          <p:nvPr>
            <p:ph type="body" sz="quarter" idx="11" hasCustomPrompt="1"/>
          </p:nvPr>
        </p:nvSpPr>
        <p:spPr>
          <a:xfrm>
            <a:off x="294825" y="4226042"/>
            <a:ext cx="4140200" cy="443945"/>
          </a:xfrm>
          <a:prstGeom prst="rect">
            <a:avLst/>
          </a:prstGeom>
        </p:spPr>
        <p:txBody>
          <a:bodyPr anchor="b"/>
          <a:lstStyle>
            <a:lvl1pPr marL="0" indent="0">
              <a:buNone/>
              <a:defRPr sz="1600" baseline="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presenter’s email address</a:t>
            </a:r>
          </a:p>
        </p:txBody>
      </p:sp>
      <p:sp>
        <p:nvSpPr>
          <p:cNvPr id="17" name="Text Placeholder 3"/>
          <p:cNvSpPr>
            <a:spLocks noGrp="1"/>
          </p:cNvSpPr>
          <p:nvPr>
            <p:ph type="body" sz="quarter" idx="12" hasCustomPrompt="1"/>
          </p:nvPr>
        </p:nvSpPr>
        <p:spPr>
          <a:xfrm>
            <a:off x="294825" y="4691010"/>
            <a:ext cx="4140200" cy="443945"/>
          </a:xfrm>
          <a:prstGeom prst="rect">
            <a:avLst/>
          </a:prstGeom>
        </p:spPr>
        <p:txBody>
          <a:bodyPr anchor="t"/>
          <a:lstStyle>
            <a:lvl1pPr marL="0" indent="0">
              <a:buNone/>
              <a:defRPr sz="1200"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presenter’s Phone / Twitter ID</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0347" y="998269"/>
            <a:ext cx="2288696" cy="831585"/>
          </a:xfrm>
          <a:prstGeom prst="rect">
            <a:avLst/>
          </a:prstGeom>
        </p:spPr>
      </p:pic>
    </p:spTree>
    <p:extLst>
      <p:ext uri="{BB962C8B-B14F-4D97-AF65-F5344CB8AC3E}">
        <p14:creationId xmlns:p14="http://schemas.microsoft.com/office/powerpoint/2010/main" val="165476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181" name="TextBox 180"/>
          <p:cNvSpPr txBox="1"/>
          <p:nvPr/>
        </p:nvSpPr>
        <p:spPr>
          <a:xfrm>
            <a:off x="294825" y="3198168"/>
            <a:ext cx="5317307" cy="400110"/>
          </a:xfrm>
          <a:prstGeom prst="rect">
            <a:avLst/>
          </a:prstGeom>
          <a:noFill/>
        </p:spPr>
        <p:txBody>
          <a:bodyPr wrap="square" rtlCol="0">
            <a:spAutoFit/>
          </a:bodyPr>
          <a:lstStyle/>
          <a:p>
            <a:r>
              <a:rPr lang="en-US" sz="2000" i="1">
                <a:gradFill flip="none" rotWithShape="1">
                  <a:gsLst>
                    <a:gs pos="0">
                      <a:srgbClr val="3DB44A"/>
                    </a:gs>
                    <a:gs pos="33000">
                      <a:srgbClr val="3DB44A"/>
                    </a:gs>
                    <a:gs pos="100000">
                      <a:srgbClr val="29B9CD"/>
                    </a:gs>
                  </a:gsLst>
                  <a:lin ang="2700000" scaled="1"/>
                  <a:tileRect/>
                </a:gradFill>
                <a:latin typeface="+mn-lt"/>
                <a:cs typeface="Segoe UI" panose="020B0502040204020203" pitchFamily="34" charset="0"/>
              </a:rPr>
              <a:t>Happiest People · Happiest Customers</a:t>
            </a:r>
          </a:p>
        </p:txBody>
      </p:sp>
      <p:sp>
        <p:nvSpPr>
          <p:cNvPr id="182" name="TextBox 181"/>
          <p:cNvSpPr txBox="1"/>
          <p:nvPr/>
        </p:nvSpPr>
        <p:spPr>
          <a:xfrm>
            <a:off x="294825" y="5531019"/>
            <a:ext cx="6457951" cy="230832"/>
          </a:xfrm>
          <a:prstGeom prst="rect">
            <a:avLst/>
          </a:prstGeom>
          <a:noFill/>
        </p:spPr>
        <p:txBody>
          <a:bodyPr wrap="square" rtlCol="0">
            <a:spAutoFit/>
          </a:bodyPr>
          <a:lstStyle/>
          <a:p>
            <a:r>
              <a:rPr lang="en-US" sz="900">
                <a:solidFill>
                  <a:schemeClr val="bg1">
                    <a:lumMod val="75000"/>
                  </a:schemeClr>
                </a:solidFill>
                <a:latin typeface="+mn-lt"/>
                <a:cs typeface="Segoe UI" panose="020B0502040204020203" pitchFamily="34" charset="0"/>
              </a:rPr>
              <a:t>India   |   United States   |   United Kingdom   |  Canada  |  Australia   |   Dubai</a:t>
            </a:r>
          </a:p>
        </p:txBody>
      </p:sp>
      <p:sp>
        <p:nvSpPr>
          <p:cNvPr id="185" name="Rectangle 184"/>
          <p:cNvSpPr/>
          <p:nvPr/>
        </p:nvSpPr>
        <p:spPr>
          <a:xfrm>
            <a:off x="10713791" y="152954"/>
            <a:ext cx="1480457" cy="101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rotWithShape="1">
          <a:blip r:embed="rId2" cstate="print">
            <a:extLst>
              <a:ext uri="{28A0092B-C50C-407E-A947-70E740481C1C}">
                <a14:useLocalDpi xmlns:a14="http://schemas.microsoft.com/office/drawing/2010/main" val="0"/>
              </a:ext>
            </a:extLst>
          </a:blip>
          <a:srcRect t="52220"/>
          <a:stretch/>
        </p:blipFill>
        <p:spPr>
          <a:xfrm flipH="1">
            <a:off x="0" y="-3752"/>
            <a:ext cx="5892461" cy="1583662"/>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8421" y="-295275"/>
            <a:ext cx="7448550" cy="7448550"/>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41822" t="58874" r="50591" b="39954"/>
          <a:stretch/>
        </p:blipFill>
        <p:spPr>
          <a:xfrm>
            <a:off x="8376443" y="4256046"/>
            <a:ext cx="565149" cy="87354"/>
          </a:xfrm>
          <a:prstGeom prst="rect">
            <a:avLst/>
          </a:prstGeom>
        </p:spPr>
      </p:pic>
      <p:sp>
        <p:nvSpPr>
          <p:cNvPr id="4" name="Text Placeholder 3"/>
          <p:cNvSpPr>
            <a:spLocks noGrp="1"/>
          </p:cNvSpPr>
          <p:nvPr>
            <p:ph type="body" sz="quarter" idx="11" hasCustomPrompt="1"/>
          </p:nvPr>
        </p:nvSpPr>
        <p:spPr>
          <a:xfrm>
            <a:off x="294825" y="4226042"/>
            <a:ext cx="4140200" cy="443945"/>
          </a:xfrm>
          <a:prstGeom prst="rect">
            <a:avLst/>
          </a:prstGeom>
        </p:spPr>
        <p:txBody>
          <a:bodyPr anchor="b"/>
          <a:lstStyle>
            <a:lvl1pPr marL="0" indent="0">
              <a:buNone/>
              <a:defRPr sz="1600" baseline="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presenter’s email address</a:t>
            </a:r>
          </a:p>
        </p:txBody>
      </p:sp>
      <p:sp>
        <p:nvSpPr>
          <p:cNvPr id="17" name="Text Placeholder 3"/>
          <p:cNvSpPr>
            <a:spLocks noGrp="1"/>
          </p:cNvSpPr>
          <p:nvPr>
            <p:ph type="body" sz="quarter" idx="12" hasCustomPrompt="1"/>
          </p:nvPr>
        </p:nvSpPr>
        <p:spPr>
          <a:xfrm>
            <a:off x="294825" y="4691010"/>
            <a:ext cx="4140200" cy="443945"/>
          </a:xfrm>
          <a:prstGeom prst="rect">
            <a:avLst/>
          </a:prstGeom>
        </p:spPr>
        <p:txBody>
          <a:bodyPr anchor="t"/>
          <a:lstStyle>
            <a:lvl1pPr marL="0" indent="0">
              <a:buNone/>
              <a:defRPr sz="1200"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presenter’s Phone / Twitter ID</a:t>
            </a:r>
          </a:p>
        </p:txBody>
      </p:sp>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0347" y="998269"/>
            <a:ext cx="2288696" cy="831585"/>
          </a:xfrm>
          <a:prstGeom prst="rect">
            <a:avLst/>
          </a:prstGeom>
        </p:spPr>
      </p:pic>
    </p:spTree>
    <p:extLst>
      <p:ext uri="{BB962C8B-B14F-4D97-AF65-F5344CB8AC3E}">
        <p14:creationId xmlns:p14="http://schemas.microsoft.com/office/powerpoint/2010/main" val="315504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52">
          <p15:clr>
            <a:srgbClr val="FBAE40"/>
          </p15:clr>
        </p15:guide>
        <p15:guide id="7" orient="horz" pos="2523">
          <p15:clr>
            <a:srgbClr val="FBAE40"/>
          </p15:clr>
        </p15:guide>
        <p15:guide id="8" orient="horz" pos="3045">
          <p15:clr>
            <a:srgbClr val="FBAE40"/>
          </p15:clr>
        </p15:guide>
        <p15:guide id="9" pos="1050">
          <p15:clr>
            <a:srgbClr val="FBAE40"/>
          </p15:clr>
        </p15:guide>
        <p15:guide id="10" pos="2112">
          <p15:clr>
            <a:srgbClr val="FBAE40"/>
          </p15:clr>
        </p15:guide>
        <p15:guide id="11" pos="2366">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Blank">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26644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10"/>
          </p:nvPr>
        </p:nvSpPr>
        <p:spPr/>
        <p:txBody>
          <a:bodyPr/>
          <a:lstStyle>
            <a:lvl1pPr>
              <a:defRPr sz="1100"/>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179506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3408">
          <p15:clr>
            <a:srgbClr val="FBAE40"/>
          </p15:clr>
        </p15:guide>
        <p15:guide id="12" pos="4224">
          <p15:clr>
            <a:srgbClr val="FBAE40"/>
          </p15:clr>
        </p15:guide>
        <p15:guide id="13" pos="5280">
          <p15:clr>
            <a:srgbClr val="FBAE40"/>
          </p15:clr>
        </p15:guide>
        <p15:guide id="14" pos="6384">
          <p15:clr>
            <a:srgbClr val="FBAE40"/>
          </p15:clr>
        </p15:guide>
        <p15:guide id="15" pos="6624">
          <p15:clr>
            <a:srgbClr val="FBAE40"/>
          </p15:clr>
        </p15:guide>
        <p15:guide id="16" pos="1296">
          <p15:clr>
            <a:srgbClr val="FBAE40"/>
          </p15:clr>
        </p15:guide>
        <p15:guide id="17" pos="3168">
          <p15:clr>
            <a:srgbClr val="FBAE40"/>
          </p15:clr>
        </p15:guide>
        <p15:guide id="18" pos="4464">
          <p15:clr>
            <a:srgbClr val="FBAE40"/>
          </p15:clr>
        </p15:guide>
        <p15:guide id="19" pos="5520">
          <p15:clr>
            <a:srgbClr val="FBAE40"/>
          </p15:clr>
        </p15:guide>
        <p15:guide id="20" orient="horz" pos="1392">
          <p15:clr>
            <a:srgbClr val="FBAE40"/>
          </p15:clr>
        </p15:guide>
        <p15:guide id="21" orient="horz" pos="2256">
          <p15:clr>
            <a:srgbClr val="FBAE40"/>
          </p15:clr>
        </p15:guide>
        <p15:guide id="22" orient="horz" pos="3312">
          <p15:clr>
            <a:srgbClr val="FBAE40"/>
          </p15:clr>
        </p15:guide>
        <p15:guide id="23" pos="236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260602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40603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Blank">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73452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with subtitle and Content">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190046"/>
            <a:ext cx="9753599" cy="559646"/>
          </a:xfrm>
        </p:spPr>
        <p:txBody>
          <a:bodyPr anchor="b">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71" name="Text Placeholder 71"/>
          <p:cNvSpPr>
            <a:spLocks noGrp="1"/>
          </p:cNvSpPr>
          <p:nvPr>
            <p:ph type="body" sz="quarter" idx="17" hasCustomPrompt="1"/>
          </p:nvPr>
        </p:nvSpPr>
        <p:spPr>
          <a:xfrm>
            <a:off x="381000" y="657426"/>
            <a:ext cx="9753599" cy="457200"/>
          </a:xfrm>
        </p:spPr>
        <p:txBody>
          <a:bodyPr>
            <a:normAutofit/>
          </a:bodyPr>
          <a:lstStyle>
            <a:lvl1pPr marL="0" indent="0">
              <a:buNone/>
              <a:defRPr sz="1600">
                <a:solidFill>
                  <a:schemeClr val="bg1">
                    <a:lumMod val="65000"/>
                  </a:schemeClr>
                </a:solidFill>
              </a:defRPr>
            </a:lvl1pPr>
          </a:lstStyle>
          <a:p>
            <a:pPr lvl="0"/>
            <a:r>
              <a:rPr lang="en-US"/>
              <a:t>Click here to add subtitle if any</a:t>
            </a:r>
          </a:p>
        </p:txBody>
      </p:sp>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solidFill>
                  <a:schemeClr val="tx1">
                    <a:lumMod val="90000"/>
                    <a:lumOff val="10000"/>
                  </a:schemeClr>
                </a:solidFill>
              </a:defRPr>
            </a:lvl1pPr>
            <a:lvl2pPr>
              <a:lnSpc>
                <a:spcPct val="150000"/>
              </a:lnSpc>
              <a:defRPr sz="2000">
                <a:solidFill>
                  <a:schemeClr val="tx1">
                    <a:lumMod val="90000"/>
                    <a:lumOff val="10000"/>
                  </a:schemeClr>
                </a:solidFill>
              </a:defRPr>
            </a:lvl2pPr>
            <a:lvl3pPr>
              <a:lnSpc>
                <a:spcPct val="150000"/>
              </a:lnSpc>
              <a:defRPr sz="1800">
                <a:solidFill>
                  <a:schemeClr val="tx1">
                    <a:lumMod val="90000"/>
                    <a:lumOff val="10000"/>
                  </a:schemeClr>
                </a:solidFill>
              </a:defRPr>
            </a:lvl3pPr>
            <a:lvl4pPr>
              <a:lnSpc>
                <a:spcPct val="150000"/>
              </a:lnSpc>
              <a:defRPr sz="1600">
                <a:solidFill>
                  <a:schemeClr val="tx1">
                    <a:lumMod val="90000"/>
                    <a:lumOff val="10000"/>
                  </a:schemeClr>
                </a:solidFill>
              </a:defRPr>
            </a:lvl4pPr>
            <a:lvl5pPr>
              <a:lnSpc>
                <a:spcPct val="150000"/>
              </a:lnSpc>
              <a:defRPr sz="1600">
                <a:solidFill>
                  <a:schemeClr val="tx1">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379222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68" name="Picture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10"/>
          </p:nvPr>
        </p:nvSpPr>
        <p:spPr/>
        <p:txBody>
          <a:bodyPr/>
          <a:lstStyle>
            <a:lvl1pPr>
              <a:defRPr sz="1100"/>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48770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3408">
          <p15:clr>
            <a:srgbClr val="FBAE40"/>
          </p15:clr>
        </p15:guide>
        <p15:guide id="12" pos="4224">
          <p15:clr>
            <a:srgbClr val="FBAE40"/>
          </p15:clr>
        </p15:guide>
        <p15:guide id="13" pos="5280">
          <p15:clr>
            <a:srgbClr val="FBAE40"/>
          </p15:clr>
        </p15:guide>
        <p15:guide id="14" pos="6384">
          <p15:clr>
            <a:srgbClr val="FBAE40"/>
          </p15:clr>
        </p15:guide>
        <p15:guide id="15" pos="6624">
          <p15:clr>
            <a:srgbClr val="FBAE40"/>
          </p15:clr>
        </p15:guide>
        <p15:guide id="16" pos="1296">
          <p15:clr>
            <a:srgbClr val="FBAE40"/>
          </p15:clr>
        </p15:guide>
        <p15:guide id="17" pos="3168">
          <p15:clr>
            <a:srgbClr val="FBAE40"/>
          </p15:clr>
        </p15:guide>
        <p15:guide id="18" pos="4464">
          <p15:clr>
            <a:srgbClr val="FBAE40"/>
          </p15:clr>
        </p15:guide>
        <p15:guide id="19" pos="5520">
          <p15:clr>
            <a:srgbClr val="FBAE40"/>
          </p15:clr>
        </p15:guide>
        <p15:guide id="20" orient="horz" pos="1392">
          <p15:clr>
            <a:srgbClr val="FBAE40"/>
          </p15:clr>
        </p15:guide>
        <p15:guide id="21" orient="horz" pos="2256">
          <p15:clr>
            <a:srgbClr val="FBAE40"/>
          </p15:clr>
        </p15:guide>
        <p15:guide id="22" orient="horz" pos="3312">
          <p15:clr>
            <a:srgbClr val="FBAE40"/>
          </p15:clr>
        </p15:guide>
        <p15:guide id="23" pos="236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mparision - 2 Column">
    <p:spTree>
      <p:nvGrpSpPr>
        <p:cNvPr id="1" name=""/>
        <p:cNvGrpSpPr/>
        <p:nvPr/>
      </p:nvGrpSpPr>
      <p:grpSpPr>
        <a:xfrm>
          <a:off x="0" y="0"/>
          <a:ext cx="0" cy="0"/>
          <a:chOff x="0" y="0"/>
          <a:chExt cx="0" cy="0"/>
        </a:xfrm>
      </p:grpSpPr>
      <p:sp>
        <p:nvSpPr>
          <p:cNvPr id="11" name="Text Placeholder 2"/>
          <p:cNvSpPr>
            <a:spLocks noGrp="1"/>
          </p:cNvSpPr>
          <p:nvPr>
            <p:ph type="body" idx="1"/>
          </p:nvPr>
        </p:nvSpPr>
        <p:spPr>
          <a:xfrm>
            <a:off x="379413" y="1219200"/>
            <a:ext cx="5615542"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half" idx="2"/>
          </p:nvPr>
        </p:nvSpPr>
        <p:spPr>
          <a:xfrm>
            <a:off x="379413" y="1905000"/>
            <a:ext cx="5615542"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3"/>
          </p:nvPr>
        </p:nvSpPr>
        <p:spPr>
          <a:xfrm>
            <a:off x="6191753" y="1219200"/>
            <a:ext cx="5617659"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p:cNvSpPr>
            <a:spLocks noGrp="1"/>
          </p:cNvSpPr>
          <p:nvPr>
            <p:ph sz="quarter" idx="4"/>
          </p:nvPr>
        </p:nvSpPr>
        <p:spPr>
          <a:xfrm>
            <a:off x="6191753" y="1905000"/>
            <a:ext cx="5617659"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p:cNvSpPr>
            <a:spLocks noGrp="1"/>
          </p:cNvSpPr>
          <p:nvPr>
            <p:ph type="title"/>
          </p:nvPr>
        </p:nvSpPr>
        <p:spPr>
          <a:xfrm>
            <a:off x="318052" y="117475"/>
            <a:ext cx="9816548" cy="872182"/>
          </a:xfrm>
          <a:prstGeom prst="rect">
            <a:avLst/>
          </a:prstGeom>
        </p:spPr>
        <p:txBody>
          <a:bodyPr vert="horz" lIns="91440" tIns="45720" rIns="91440" bIns="45720" rtlCol="0" anchor="ctr">
            <a:normAutofit/>
          </a:bodyPr>
          <a:lstStyle/>
          <a:p>
            <a:r>
              <a:rPr lang="en-US"/>
              <a:t>Click to edit Master title style</a:t>
            </a:r>
          </a:p>
        </p:txBody>
      </p:sp>
      <p:sp>
        <p:nvSpPr>
          <p:cNvPr id="7" name="Slide Number Placeholder 168"/>
          <p:cNvSpPr>
            <a:spLocks noGrp="1"/>
          </p:cNvSpPr>
          <p:nvPr>
            <p:ph type="sldNum" sz="quarter" idx="10"/>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168783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mage Layout ">
    <p:spTree>
      <p:nvGrpSpPr>
        <p:cNvPr id="1" name=""/>
        <p:cNvGrpSpPr/>
        <p:nvPr/>
      </p:nvGrpSpPr>
      <p:grpSpPr>
        <a:xfrm>
          <a:off x="0" y="0"/>
          <a:ext cx="0" cy="0"/>
          <a:chOff x="0" y="0"/>
          <a:chExt cx="0" cy="0"/>
        </a:xfrm>
      </p:grpSpPr>
      <p:sp>
        <p:nvSpPr>
          <p:cNvPr id="15" name="Title Placeholder 1"/>
          <p:cNvSpPr>
            <a:spLocks noGrp="1"/>
          </p:cNvSpPr>
          <p:nvPr>
            <p:ph type="title"/>
          </p:nvPr>
        </p:nvSpPr>
        <p:spPr>
          <a:xfrm>
            <a:off x="379512" y="4690418"/>
            <a:ext cx="11432977" cy="872182"/>
          </a:xfrm>
          <a:prstGeom prst="rect">
            <a:avLst/>
          </a:prstGeom>
        </p:spPr>
        <p:txBody>
          <a:bodyPr vert="horz" lIns="91440" tIns="45720" rIns="91440" bIns="45720" rtlCol="0" anchor="b">
            <a:normAutofit/>
          </a:bodyPr>
          <a:lstStyle>
            <a:lvl1pPr algn="ctr">
              <a:defRPr sz="2400"/>
            </a:lvl1pPr>
          </a:lstStyle>
          <a:p>
            <a:r>
              <a:rPr lang="en-US"/>
              <a:t>Click to edit Master title style</a:t>
            </a:r>
          </a:p>
        </p:txBody>
      </p:sp>
      <p:sp>
        <p:nvSpPr>
          <p:cNvPr id="8" name="Picture Placeholder 2"/>
          <p:cNvSpPr>
            <a:spLocks noGrp="1"/>
          </p:cNvSpPr>
          <p:nvPr>
            <p:ph type="pic" idx="1"/>
          </p:nvPr>
        </p:nvSpPr>
        <p:spPr>
          <a:xfrm>
            <a:off x="1675250" y="1066801"/>
            <a:ext cx="8841501" cy="3660774"/>
          </a:xfrm>
        </p:spPr>
        <p:txBody>
          <a:bodyPr anchor="ctr">
            <a:normAutofit/>
          </a:bodyPr>
          <a:lstStyle>
            <a:lvl1pPr marL="0" indent="0" algn="ctr">
              <a:buNone/>
              <a:defRPr sz="16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p:cNvSpPr>
            <a:spLocks noGrp="1"/>
          </p:cNvSpPr>
          <p:nvPr>
            <p:ph type="body" sz="half" idx="2"/>
          </p:nvPr>
        </p:nvSpPr>
        <p:spPr>
          <a:xfrm>
            <a:off x="379512" y="5562600"/>
            <a:ext cx="11432977" cy="6858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422464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Caption 2">
    <p:spTree>
      <p:nvGrpSpPr>
        <p:cNvPr id="1" name=""/>
        <p:cNvGrpSpPr/>
        <p:nvPr/>
      </p:nvGrpSpPr>
      <p:grpSpPr>
        <a:xfrm>
          <a:off x="0" y="0"/>
          <a:ext cx="0" cy="0"/>
          <a:chOff x="0" y="0"/>
          <a:chExt cx="0" cy="0"/>
        </a:xfrm>
      </p:grpSpPr>
      <p:sp>
        <p:nvSpPr>
          <p:cNvPr id="61" name="Content Placeholder 2"/>
          <p:cNvSpPr>
            <a:spLocks noGrp="1"/>
          </p:cNvSpPr>
          <p:nvPr>
            <p:ph idx="1"/>
          </p:nvPr>
        </p:nvSpPr>
        <p:spPr>
          <a:xfrm>
            <a:off x="5183188" y="987425"/>
            <a:ext cx="6627812" cy="4873625"/>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Text Placeholder 3"/>
          <p:cNvSpPr>
            <a:spLocks noGrp="1"/>
          </p:cNvSpPr>
          <p:nvPr>
            <p:ph type="body" sz="half" idx="2"/>
          </p:nvPr>
        </p:nvSpPr>
        <p:spPr>
          <a:xfrm>
            <a:off x="371475" y="3038928"/>
            <a:ext cx="4400550" cy="2830059"/>
          </a:xfrm>
        </p:spPr>
        <p:txBody>
          <a:bodyPr/>
          <a:lstStyle>
            <a:lvl1pPr marL="0" indent="0">
              <a:buNone/>
              <a:defRPr sz="16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3" name="Rectangle 62"/>
          <p:cNvSpPr/>
          <p:nvPr/>
        </p:nvSpPr>
        <p:spPr>
          <a:xfrm>
            <a:off x="0" y="2842986"/>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0" y="638629"/>
            <a:ext cx="1480457" cy="101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p:cNvSpPr>
            <a:spLocks noGrp="1"/>
          </p:cNvSpPr>
          <p:nvPr>
            <p:ph type="title"/>
          </p:nvPr>
        </p:nvSpPr>
        <p:spPr>
          <a:xfrm>
            <a:off x="371475" y="457200"/>
            <a:ext cx="4400550" cy="2215044"/>
          </a:xfrm>
        </p:spPr>
        <p:txBody>
          <a:bodyPr anchor="b">
            <a:noAutofit/>
          </a:bodyPr>
          <a:lstStyle>
            <a:lvl1pPr>
              <a:defRPr sz="4000"/>
            </a:lvl1pPr>
          </a:lstStyle>
          <a:p>
            <a:r>
              <a:rPr lang="en-US"/>
              <a:t>Click to edit Master title style</a:t>
            </a:r>
          </a:p>
        </p:txBody>
      </p:sp>
      <p:sp>
        <p:nvSpPr>
          <p:cNvPr id="2" name="Slide Number Placeholder 1"/>
          <p:cNvSpPr>
            <a:spLocks noGrp="1"/>
          </p:cNvSpPr>
          <p:nvPr>
            <p:ph type="sldNum" sz="quarter" idx="10"/>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20891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5" name="Rectangle 4"/>
          <p:cNvSpPr/>
          <p:nvPr/>
        </p:nvSpPr>
        <p:spPr>
          <a:xfrm>
            <a:off x="-1" y="4476750"/>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5400000">
            <a:off x="9416832" y="452981"/>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827314"/>
            <a:ext cx="1117600" cy="899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 y="-96134"/>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Vertical Title 1"/>
          <p:cNvSpPr>
            <a:spLocks noGrp="1"/>
          </p:cNvSpPr>
          <p:nvPr>
            <p:ph type="title" orient="vert" hasCustomPrompt="1"/>
          </p:nvPr>
        </p:nvSpPr>
        <p:spPr>
          <a:xfrm>
            <a:off x="10515600" y="365124"/>
            <a:ext cx="1295399" cy="4388177"/>
          </a:xfrm>
        </p:spPr>
        <p:txBody>
          <a:bodyPr vert="eaVert" anchor="b"/>
          <a:lstStyle>
            <a:lvl1pPr>
              <a:lnSpc>
                <a:spcPct val="100000"/>
              </a:lnSpc>
              <a:defRPr/>
            </a:lvl1pPr>
          </a:lstStyle>
          <a:p>
            <a:r>
              <a:rPr lang="en-US"/>
              <a:t>Click to edit Master title style </a:t>
            </a:r>
          </a:p>
        </p:txBody>
      </p:sp>
      <p:sp>
        <p:nvSpPr>
          <p:cNvPr id="72" name="Rectangle 71"/>
          <p:cNvSpPr/>
          <p:nvPr/>
        </p:nvSpPr>
        <p:spPr>
          <a:xfrm rot="5400000">
            <a:off x="10015002" y="356847"/>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3189686" y="3189685"/>
            <a:ext cx="6858002" cy="478631"/>
          </a:xfrm>
          <a:prstGeom prst="rect">
            <a:avLst/>
          </a:prstGeom>
        </p:spPr>
      </p:pic>
      <p:sp>
        <p:nvSpPr>
          <p:cNvPr id="16" name="TextBox 15"/>
          <p:cNvSpPr txBox="1"/>
          <p:nvPr/>
        </p:nvSpPr>
        <p:spPr>
          <a:xfrm rot="5400000">
            <a:off x="-1081166" y="4802912"/>
            <a:ext cx="2844800" cy="246221"/>
          </a:xfrm>
          <a:prstGeom prst="rect">
            <a:avLst/>
          </a:prstGeom>
          <a:noFill/>
        </p:spPr>
        <p:txBody>
          <a:bodyPr wrap="square" rtlCol="0">
            <a:spAutoFit/>
          </a:bodyPr>
          <a:lstStyle/>
          <a:p>
            <a:pPr algn="r"/>
            <a:r>
              <a:rPr lang="en-IN" sz="1000">
                <a:solidFill>
                  <a:schemeClr val="bg1">
                    <a:lumMod val="50000"/>
                  </a:schemeClr>
                </a:solidFill>
                <a:latin typeface="Segoe UI" panose="020B0502040204020203" pitchFamily="34" charset="0"/>
                <a:cs typeface="Segoe UI" panose="020B0502040204020203" pitchFamily="34" charset="0"/>
              </a:rPr>
              <a:t>Confidential – www.happiestminds.com</a:t>
            </a:r>
            <a:endParaRPr lang="en-US" sz="1000">
              <a:solidFill>
                <a:schemeClr val="bg1">
                  <a:lumMod val="50000"/>
                </a:schemeClr>
              </a:solidFill>
              <a:latin typeface="Segoe UI" panose="020B0502040204020203" pitchFamily="34" charset="0"/>
              <a:cs typeface="Segoe UI" panose="020B0502040204020203" pitchFamily="34" charset="0"/>
            </a:endParaRPr>
          </a:p>
        </p:txBody>
      </p:sp>
      <p:sp>
        <p:nvSpPr>
          <p:cNvPr id="74" name="Content Placeholder 2"/>
          <p:cNvSpPr>
            <a:spLocks noGrp="1"/>
          </p:cNvSpPr>
          <p:nvPr>
            <p:ph idx="10"/>
          </p:nvPr>
        </p:nvSpPr>
        <p:spPr>
          <a:xfrm rot="5400000">
            <a:off x="2612619" y="-1565024"/>
            <a:ext cx="5890325" cy="9750628"/>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11"/>
          </p:nvPr>
        </p:nvSpPr>
        <p:spPr>
          <a:xfrm rot="5400000">
            <a:off x="-1023740" y="2274674"/>
            <a:ext cx="2743200" cy="365125"/>
          </a:xfrm>
        </p:spPr>
        <p:txBody>
          <a:bodyPr/>
          <a:lstStyle/>
          <a:p>
            <a:fld id="{2ADF02F0-7A45-4BFB-A264-947079AA91A4}" type="slidenum">
              <a:rPr lang="en-US" smtClean="0"/>
              <a:t>‹#›</a:t>
            </a:fld>
            <a:endParaRPr lang="en-US"/>
          </a:p>
        </p:txBody>
      </p:sp>
      <p:grpSp>
        <p:nvGrpSpPr>
          <p:cNvPr id="73" name="Group 4"/>
          <p:cNvGrpSpPr>
            <a:grpSpLocks noChangeAspect="1"/>
          </p:cNvGrpSpPr>
          <p:nvPr/>
        </p:nvGrpSpPr>
        <p:grpSpPr bwMode="auto">
          <a:xfrm rot="5400000">
            <a:off x="10898149" y="5339075"/>
            <a:ext cx="1367170" cy="458530"/>
            <a:chOff x="-1682" y="309"/>
            <a:chExt cx="11044" cy="3704"/>
          </a:xfrm>
        </p:grpSpPr>
        <p:sp>
          <p:nvSpPr>
            <p:cNvPr id="75" name="Freeform 5"/>
            <p:cNvSpPr>
              <a:spLocks noEditPoints="1"/>
            </p:cNvSpPr>
            <p:nvPr/>
          </p:nvSpPr>
          <p:spPr bwMode="auto">
            <a:xfrm>
              <a:off x="2152" y="3360"/>
              <a:ext cx="7210" cy="653"/>
            </a:xfrm>
            <a:custGeom>
              <a:avLst/>
              <a:gdLst>
                <a:gd name="T0" fmla="*/ 80 w 3050"/>
                <a:gd name="T1" fmla="*/ 217 h 276"/>
                <a:gd name="T2" fmla="*/ 0 w 3050"/>
                <a:gd name="T3" fmla="*/ 24 h 276"/>
                <a:gd name="T4" fmla="*/ 190 w 3050"/>
                <a:gd name="T5" fmla="*/ 8 h 276"/>
                <a:gd name="T6" fmla="*/ 190 w 3050"/>
                <a:gd name="T7" fmla="*/ 112 h 276"/>
                <a:gd name="T8" fmla="*/ 277 w 3050"/>
                <a:gd name="T9" fmla="*/ 217 h 276"/>
                <a:gd name="T10" fmla="*/ 319 w 3050"/>
                <a:gd name="T11" fmla="*/ 145 h 276"/>
                <a:gd name="T12" fmla="*/ 385 w 3050"/>
                <a:gd name="T13" fmla="*/ 201 h 276"/>
                <a:gd name="T14" fmla="*/ 380 w 3050"/>
                <a:gd name="T15" fmla="*/ 66 h 276"/>
                <a:gd name="T16" fmla="*/ 416 w 3050"/>
                <a:gd name="T17" fmla="*/ 132 h 276"/>
                <a:gd name="T18" fmla="*/ 598 w 3050"/>
                <a:gd name="T19" fmla="*/ 24 h 276"/>
                <a:gd name="T20" fmla="*/ 578 w 3050"/>
                <a:gd name="T21" fmla="*/ 130 h 276"/>
                <a:gd name="T22" fmla="*/ 694 w 3050"/>
                <a:gd name="T23" fmla="*/ 49 h 276"/>
                <a:gd name="T24" fmla="*/ 714 w 3050"/>
                <a:gd name="T25" fmla="*/ 24 h 276"/>
                <a:gd name="T26" fmla="*/ 803 w 3050"/>
                <a:gd name="T27" fmla="*/ 70 h 276"/>
                <a:gd name="T28" fmla="*/ 775 w 3050"/>
                <a:gd name="T29" fmla="*/ 17 h 276"/>
                <a:gd name="T30" fmla="*/ 926 w 3050"/>
                <a:gd name="T31" fmla="*/ 66 h 276"/>
                <a:gd name="T32" fmla="*/ 858 w 3050"/>
                <a:gd name="T33" fmla="*/ 217 h 276"/>
                <a:gd name="T34" fmla="*/ 945 w 3050"/>
                <a:gd name="T35" fmla="*/ 115 h 276"/>
                <a:gd name="T36" fmla="*/ 926 w 3050"/>
                <a:gd name="T37" fmla="*/ 66 h 276"/>
                <a:gd name="T38" fmla="*/ 1068 w 3050"/>
                <a:gd name="T39" fmla="*/ 220 h 276"/>
                <a:gd name="T40" fmla="*/ 1133 w 3050"/>
                <a:gd name="T41" fmla="*/ 10 h 276"/>
                <a:gd name="T42" fmla="*/ 1072 w 3050"/>
                <a:gd name="T43" fmla="*/ 202 h 276"/>
                <a:gd name="T44" fmla="*/ 1110 w 3050"/>
                <a:gd name="T45" fmla="*/ 178 h 276"/>
                <a:gd name="T46" fmla="*/ 1170 w 3050"/>
                <a:gd name="T47" fmla="*/ 88 h 276"/>
                <a:gd name="T48" fmla="*/ 1220 w 3050"/>
                <a:gd name="T49" fmla="*/ 88 h 276"/>
                <a:gd name="T50" fmla="*/ 1220 w 3050"/>
                <a:gd name="T51" fmla="*/ 48 h 276"/>
                <a:gd name="T52" fmla="*/ 1241 w 3050"/>
                <a:gd name="T53" fmla="*/ 8 h 276"/>
                <a:gd name="T54" fmla="*/ 1314 w 3050"/>
                <a:gd name="T55" fmla="*/ 173 h 276"/>
                <a:gd name="T56" fmla="*/ 1332 w 3050"/>
                <a:gd name="T57" fmla="*/ 220 h 276"/>
                <a:gd name="T58" fmla="*/ 1400 w 3050"/>
                <a:gd name="T59" fmla="*/ 70 h 276"/>
                <a:gd name="T60" fmla="*/ 1477 w 3050"/>
                <a:gd name="T61" fmla="*/ 188 h 276"/>
                <a:gd name="T62" fmla="*/ 1483 w 3050"/>
                <a:gd name="T63" fmla="*/ 220 h 276"/>
                <a:gd name="T64" fmla="*/ 1613 w 3050"/>
                <a:gd name="T65" fmla="*/ 217 h 276"/>
                <a:gd name="T66" fmla="*/ 1613 w 3050"/>
                <a:gd name="T67" fmla="*/ 217 h 276"/>
                <a:gd name="T68" fmla="*/ 1749 w 3050"/>
                <a:gd name="T69" fmla="*/ 217 h 276"/>
                <a:gd name="T70" fmla="*/ 1670 w 3050"/>
                <a:gd name="T71" fmla="*/ 24 h 276"/>
                <a:gd name="T72" fmla="*/ 1981 w 3050"/>
                <a:gd name="T73" fmla="*/ 41 h 276"/>
                <a:gd name="T74" fmla="*/ 1900 w 3050"/>
                <a:gd name="T75" fmla="*/ 121 h 276"/>
                <a:gd name="T76" fmla="*/ 1981 w 3050"/>
                <a:gd name="T77" fmla="*/ 200 h 276"/>
                <a:gd name="T78" fmla="*/ 2183 w 3050"/>
                <a:gd name="T79" fmla="*/ 143 h 276"/>
                <a:gd name="T80" fmla="*/ 2119 w 3050"/>
                <a:gd name="T81" fmla="*/ 85 h 276"/>
                <a:gd name="T82" fmla="*/ 2329 w 3050"/>
                <a:gd name="T83" fmla="*/ 94 h 276"/>
                <a:gd name="T84" fmla="*/ 2227 w 3050"/>
                <a:gd name="T85" fmla="*/ 70 h 276"/>
                <a:gd name="T86" fmla="*/ 2287 w 3050"/>
                <a:gd name="T87" fmla="*/ 85 h 276"/>
                <a:gd name="T88" fmla="*/ 2332 w 3050"/>
                <a:gd name="T89" fmla="*/ 112 h 276"/>
                <a:gd name="T90" fmla="*/ 2413 w 3050"/>
                <a:gd name="T91" fmla="*/ 217 h 276"/>
                <a:gd name="T92" fmla="*/ 2489 w 3050"/>
                <a:gd name="T93" fmla="*/ 90 h 276"/>
                <a:gd name="T94" fmla="*/ 2490 w 3050"/>
                <a:gd name="T95" fmla="*/ 273 h 276"/>
                <a:gd name="T96" fmla="*/ 2532 w 3050"/>
                <a:gd name="T97" fmla="*/ 66 h 276"/>
                <a:gd name="T98" fmla="*/ 2527 w 3050"/>
                <a:gd name="T99" fmla="*/ 85 h 276"/>
                <a:gd name="T100" fmla="*/ 2729 w 3050"/>
                <a:gd name="T101" fmla="*/ 115 h 276"/>
                <a:gd name="T102" fmla="*/ 2674 w 3050"/>
                <a:gd name="T103" fmla="*/ 86 h 276"/>
                <a:gd name="T104" fmla="*/ 2618 w 3050"/>
                <a:gd name="T105" fmla="*/ 176 h 276"/>
                <a:gd name="T106" fmla="*/ 2742 w 3050"/>
                <a:gd name="T107" fmla="*/ 204 h 276"/>
                <a:gd name="T108" fmla="*/ 2643 w 3050"/>
                <a:gd name="T109" fmla="*/ 175 h 276"/>
                <a:gd name="T110" fmla="*/ 2852 w 3050"/>
                <a:gd name="T111" fmla="*/ 66 h 276"/>
                <a:gd name="T112" fmla="*/ 2784 w 3050"/>
                <a:gd name="T113" fmla="*/ 217 h 276"/>
                <a:gd name="T114" fmla="*/ 2871 w 3050"/>
                <a:gd name="T115" fmla="*/ 115 h 276"/>
                <a:gd name="T116" fmla="*/ 2852 w 3050"/>
                <a:gd name="T117" fmla="*/ 66 h 276"/>
                <a:gd name="T118" fmla="*/ 2920 w 3050"/>
                <a:gd name="T119" fmla="*/ 70 h 276"/>
                <a:gd name="T120" fmla="*/ 2934 w 3050"/>
                <a:gd name="T1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50" h="276">
                  <a:moveTo>
                    <a:pt x="0" y="45"/>
                  </a:moveTo>
                  <a:cubicBezTo>
                    <a:pt x="55" y="45"/>
                    <a:pt x="55" y="45"/>
                    <a:pt x="55" y="45"/>
                  </a:cubicBezTo>
                  <a:cubicBezTo>
                    <a:pt x="55" y="217"/>
                    <a:pt x="55" y="217"/>
                    <a:pt x="55" y="217"/>
                  </a:cubicBezTo>
                  <a:cubicBezTo>
                    <a:pt x="80" y="217"/>
                    <a:pt x="80" y="217"/>
                    <a:pt x="80" y="217"/>
                  </a:cubicBezTo>
                  <a:cubicBezTo>
                    <a:pt x="80" y="45"/>
                    <a:pt x="80" y="45"/>
                    <a:pt x="80" y="45"/>
                  </a:cubicBezTo>
                  <a:cubicBezTo>
                    <a:pt x="134" y="45"/>
                    <a:pt x="134" y="45"/>
                    <a:pt x="134" y="45"/>
                  </a:cubicBezTo>
                  <a:cubicBezTo>
                    <a:pt x="136" y="24"/>
                    <a:pt x="136" y="24"/>
                    <a:pt x="136" y="24"/>
                  </a:cubicBezTo>
                  <a:cubicBezTo>
                    <a:pt x="0" y="24"/>
                    <a:pt x="0" y="24"/>
                    <a:pt x="0" y="24"/>
                  </a:cubicBezTo>
                  <a:lnTo>
                    <a:pt x="0" y="45"/>
                  </a:lnTo>
                  <a:close/>
                  <a:moveTo>
                    <a:pt x="235" y="66"/>
                  </a:moveTo>
                  <a:cubicBezTo>
                    <a:pt x="216" y="66"/>
                    <a:pt x="201" y="76"/>
                    <a:pt x="190" y="91"/>
                  </a:cubicBezTo>
                  <a:cubicBezTo>
                    <a:pt x="190" y="8"/>
                    <a:pt x="190" y="8"/>
                    <a:pt x="190" y="8"/>
                  </a:cubicBezTo>
                  <a:cubicBezTo>
                    <a:pt x="167" y="11"/>
                    <a:pt x="167" y="11"/>
                    <a:pt x="167" y="11"/>
                  </a:cubicBezTo>
                  <a:cubicBezTo>
                    <a:pt x="167" y="217"/>
                    <a:pt x="167" y="217"/>
                    <a:pt x="167" y="217"/>
                  </a:cubicBezTo>
                  <a:cubicBezTo>
                    <a:pt x="190" y="217"/>
                    <a:pt x="190" y="217"/>
                    <a:pt x="190" y="217"/>
                  </a:cubicBezTo>
                  <a:cubicBezTo>
                    <a:pt x="190" y="112"/>
                    <a:pt x="190" y="112"/>
                    <a:pt x="190" y="112"/>
                  </a:cubicBezTo>
                  <a:cubicBezTo>
                    <a:pt x="200" y="96"/>
                    <a:pt x="212" y="85"/>
                    <a:pt x="229" y="85"/>
                  </a:cubicBezTo>
                  <a:cubicBezTo>
                    <a:pt x="244" y="85"/>
                    <a:pt x="254" y="92"/>
                    <a:pt x="254" y="115"/>
                  </a:cubicBezTo>
                  <a:cubicBezTo>
                    <a:pt x="254" y="217"/>
                    <a:pt x="254" y="217"/>
                    <a:pt x="254" y="217"/>
                  </a:cubicBezTo>
                  <a:cubicBezTo>
                    <a:pt x="277" y="217"/>
                    <a:pt x="277" y="217"/>
                    <a:pt x="277" y="217"/>
                  </a:cubicBezTo>
                  <a:cubicBezTo>
                    <a:pt x="277" y="111"/>
                    <a:pt x="277" y="111"/>
                    <a:pt x="277" y="111"/>
                  </a:cubicBezTo>
                  <a:cubicBezTo>
                    <a:pt x="277" y="84"/>
                    <a:pt x="261" y="66"/>
                    <a:pt x="235" y="66"/>
                  </a:cubicBezTo>
                  <a:close/>
                  <a:moveTo>
                    <a:pt x="380" y="66"/>
                  </a:moveTo>
                  <a:cubicBezTo>
                    <a:pt x="342" y="66"/>
                    <a:pt x="319" y="99"/>
                    <a:pt x="319" y="145"/>
                  </a:cubicBezTo>
                  <a:cubicBezTo>
                    <a:pt x="319" y="191"/>
                    <a:pt x="343" y="220"/>
                    <a:pt x="384" y="220"/>
                  </a:cubicBezTo>
                  <a:cubicBezTo>
                    <a:pt x="404" y="220"/>
                    <a:pt x="420" y="213"/>
                    <a:pt x="434" y="202"/>
                  </a:cubicBezTo>
                  <a:cubicBezTo>
                    <a:pt x="424" y="188"/>
                    <a:pt x="424" y="188"/>
                    <a:pt x="424" y="188"/>
                  </a:cubicBezTo>
                  <a:cubicBezTo>
                    <a:pt x="411" y="197"/>
                    <a:pt x="400" y="201"/>
                    <a:pt x="385" y="201"/>
                  </a:cubicBezTo>
                  <a:cubicBezTo>
                    <a:pt x="363" y="201"/>
                    <a:pt x="346" y="187"/>
                    <a:pt x="344" y="151"/>
                  </a:cubicBezTo>
                  <a:cubicBezTo>
                    <a:pt x="439" y="151"/>
                    <a:pt x="439" y="151"/>
                    <a:pt x="439" y="151"/>
                  </a:cubicBezTo>
                  <a:cubicBezTo>
                    <a:pt x="439" y="148"/>
                    <a:pt x="440" y="144"/>
                    <a:pt x="440" y="139"/>
                  </a:cubicBezTo>
                  <a:cubicBezTo>
                    <a:pt x="440" y="94"/>
                    <a:pt x="419" y="66"/>
                    <a:pt x="380" y="66"/>
                  </a:cubicBezTo>
                  <a:close/>
                  <a:moveTo>
                    <a:pt x="416" y="134"/>
                  </a:moveTo>
                  <a:cubicBezTo>
                    <a:pt x="344" y="134"/>
                    <a:pt x="344" y="134"/>
                    <a:pt x="344" y="134"/>
                  </a:cubicBezTo>
                  <a:cubicBezTo>
                    <a:pt x="346" y="100"/>
                    <a:pt x="360" y="85"/>
                    <a:pt x="380" y="85"/>
                  </a:cubicBezTo>
                  <a:cubicBezTo>
                    <a:pt x="405" y="85"/>
                    <a:pt x="416" y="102"/>
                    <a:pt x="416" y="132"/>
                  </a:cubicBezTo>
                  <a:lnTo>
                    <a:pt x="416" y="134"/>
                  </a:lnTo>
                  <a:close/>
                  <a:moveTo>
                    <a:pt x="681" y="24"/>
                  </a:moveTo>
                  <a:cubicBezTo>
                    <a:pt x="640" y="167"/>
                    <a:pt x="640" y="167"/>
                    <a:pt x="640" y="167"/>
                  </a:cubicBezTo>
                  <a:cubicBezTo>
                    <a:pt x="598" y="24"/>
                    <a:pt x="598" y="24"/>
                    <a:pt x="598" y="24"/>
                  </a:cubicBezTo>
                  <a:cubicBezTo>
                    <a:pt x="565" y="24"/>
                    <a:pt x="565" y="24"/>
                    <a:pt x="565" y="24"/>
                  </a:cubicBezTo>
                  <a:cubicBezTo>
                    <a:pt x="549" y="217"/>
                    <a:pt x="549" y="217"/>
                    <a:pt x="549" y="217"/>
                  </a:cubicBezTo>
                  <a:cubicBezTo>
                    <a:pt x="572" y="217"/>
                    <a:pt x="572" y="217"/>
                    <a:pt x="572" y="217"/>
                  </a:cubicBezTo>
                  <a:cubicBezTo>
                    <a:pt x="578" y="130"/>
                    <a:pt x="578" y="130"/>
                    <a:pt x="578" y="130"/>
                  </a:cubicBezTo>
                  <a:cubicBezTo>
                    <a:pt x="581" y="102"/>
                    <a:pt x="583" y="71"/>
                    <a:pt x="583" y="49"/>
                  </a:cubicBezTo>
                  <a:cubicBezTo>
                    <a:pt x="628" y="195"/>
                    <a:pt x="628" y="195"/>
                    <a:pt x="628" y="195"/>
                  </a:cubicBezTo>
                  <a:cubicBezTo>
                    <a:pt x="651" y="195"/>
                    <a:pt x="651" y="195"/>
                    <a:pt x="651" y="195"/>
                  </a:cubicBezTo>
                  <a:cubicBezTo>
                    <a:pt x="694" y="49"/>
                    <a:pt x="694" y="49"/>
                    <a:pt x="694" y="49"/>
                  </a:cubicBezTo>
                  <a:cubicBezTo>
                    <a:pt x="695" y="65"/>
                    <a:pt x="697" y="98"/>
                    <a:pt x="700" y="129"/>
                  </a:cubicBezTo>
                  <a:cubicBezTo>
                    <a:pt x="707" y="217"/>
                    <a:pt x="707" y="217"/>
                    <a:pt x="707" y="217"/>
                  </a:cubicBezTo>
                  <a:cubicBezTo>
                    <a:pt x="730" y="217"/>
                    <a:pt x="730" y="217"/>
                    <a:pt x="730" y="217"/>
                  </a:cubicBezTo>
                  <a:cubicBezTo>
                    <a:pt x="714" y="24"/>
                    <a:pt x="714" y="24"/>
                    <a:pt x="714" y="24"/>
                  </a:cubicBezTo>
                  <a:lnTo>
                    <a:pt x="681" y="24"/>
                  </a:lnTo>
                  <a:close/>
                  <a:moveTo>
                    <a:pt x="780" y="217"/>
                  </a:moveTo>
                  <a:cubicBezTo>
                    <a:pt x="803" y="217"/>
                    <a:pt x="803" y="217"/>
                    <a:pt x="803" y="217"/>
                  </a:cubicBezTo>
                  <a:cubicBezTo>
                    <a:pt x="803" y="70"/>
                    <a:pt x="803" y="70"/>
                    <a:pt x="803" y="70"/>
                  </a:cubicBezTo>
                  <a:cubicBezTo>
                    <a:pt x="780" y="70"/>
                    <a:pt x="780" y="70"/>
                    <a:pt x="780" y="70"/>
                  </a:cubicBezTo>
                  <a:lnTo>
                    <a:pt x="780" y="217"/>
                  </a:lnTo>
                  <a:close/>
                  <a:moveTo>
                    <a:pt x="791" y="0"/>
                  </a:moveTo>
                  <a:cubicBezTo>
                    <a:pt x="782" y="0"/>
                    <a:pt x="775" y="7"/>
                    <a:pt x="775" y="17"/>
                  </a:cubicBezTo>
                  <a:cubicBezTo>
                    <a:pt x="775" y="26"/>
                    <a:pt x="782" y="33"/>
                    <a:pt x="791" y="33"/>
                  </a:cubicBezTo>
                  <a:cubicBezTo>
                    <a:pt x="801" y="33"/>
                    <a:pt x="808" y="26"/>
                    <a:pt x="808" y="17"/>
                  </a:cubicBezTo>
                  <a:cubicBezTo>
                    <a:pt x="808" y="7"/>
                    <a:pt x="801" y="0"/>
                    <a:pt x="791" y="0"/>
                  </a:cubicBezTo>
                  <a:close/>
                  <a:moveTo>
                    <a:pt x="926" y="66"/>
                  </a:moveTo>
                  <a:cubicBezTo>
                    <a:pt x="906" y="66"/>
                    <a:pt x="891" y="77"/>
                    <a:pt x="880" y="92"/>
                  </a:cubicBezTo>
                  <a:cubicBezTo>
                    <a:pt x="878" y="70"/>
                    <a:pt x="878" y="70"/>
                    <a:pt x="878" y="70"/>
                  </a:cubicBezTo>
                  <a:cubicBezTo>
                    <a:pt x="858" y="70"/>
                    <a:pt x="858" y="70"/>
                    <a:pt x="858" y="70"/>
                  </a:cubicBezTo>
                  <a:cubicBezTo>
                    <a:pt x="858" y="217"/>
                    <a:pt x="858" y="217"/>
                    <a:pt x="858" y="217"/>
                  </a:cubicBezTo>
                  <a:cubicBezTo>
                    <a:pt x="881" y="217"/>
                    <a:pt x="881" y="217"/>
                    <a:pt x="881" y="217"/>
                  </a:cubicBezTo>
                  <a:cubicBezTo>
                    <a:pt x="881" y="112"/>
                    <a:pt x="881" y="112"/>
                    <a:pt x="881" y="112"/>
                  </a:cubicBezTo>
                  <a:cubicBezTo>
                    <a:pt x="892" y="96"/>
                    <a:pt x="903" y="85"/>
                    <a:pt x="921" y="85"/>
                  </a:cubicBezTo>
                  <a:cubicBezTo>
                    <a:pt x="936" y="85"/>
                    <a:pt x="945" y="92"/>
                    <a:pt x="945" y="115"/>
                  </a:cubicBezTo>
                  <a:cubicBezTo>
                    <a:pt x="945" y="217"/>
                    <a:pt x="945" y="217"/>
                    <a:pt x="945" y="217"/>
                  </a:cubicBezTo>
                  <a:cubicBezTo>
                    <a:pt x="969" y="217"/>
                    <a:pt x="969" y="217"/>
                    <a:pt x="969" y="217"/>
                  </a:cubicBezTo>
                  <a:cubicBezTo>
                    <a:pt x="969" y="111"/>
                    <a:pt x="969" y="111"/>
                    <a:pt x="969" y="111"/>
                  </a:cubicBezTo>
                  <a:cubicBezTo>
                    <a:pt x="969" y="83"/>
                    <a:pt x="953" y="66"/>
                    <a:pt x="926" y="66"/>
                  </a:cubicBezTo>
                  <a:close/>
                  <a:moveTo>
                    <a:pt x="1110" y="85"/>
                  </a:moveTo>
                  <a:cubicBezTo>
                    <a:pt x="1101" y="75"/>
                    <a:pt x="1088" y="66"/>
                    <a:pt x="1070" y="66"/>
                  </a:cubicBezTo>
                  <a:cubicBezTo>
                    <a:pt x="1034" y="66"/>
                    <a:pt x="1012" y="99"/>
                    <a:pt x="1012" y="144"/>
                  </a:cubicBezTo>
                  <a:cubicBezTo>
                    <a:pt x="1012" y="190"/>
                    <a:pt x="1032" y="220"/>
                    <a:pt x="1068" y="220"/>
                  </a:cubicBezTo>
                  <a:cubicBezTo>
                    <a:pt x="1086" y="220"/>
                    <a:pt x="1101" y="211"/>
                    <a:pt x="1110" y="196"/>
                  </a:cubicBezTo>
                  <a:cubicBezTo>
                    <a:pt x="1113" y="217"/>
                    <a:pt x="1113" y="217"/>
                    <a:pt x="1113" y="217"/>
                  </a:cubicBezTo>
                  <a:cubicBezTo>
                    <a:pt x="1133" y="217"/>
                    <a:pt x="1133" y="217"/>
                    <a:pt x="1133" y="217"/>
                  </a:cubicBezTo>
                  <a:cubicBezTo>
                    <a:pt x="1133" y="10"/>
                    <a:pt x="1133" y="10"/>
                    <a:pt x="1133" y="10"/>
                  </a:cubicBezTo>
                  <a:cubicBezTo>
                    <a:pt x="1110" y="8"/>
                    <a:pt x="1110" y="8"/>
                    <a:pt x="1110" y="8"/>
                  </a:cubicBezTo>
                  <a:lnTo>
                    <a:pt x="1110" y="85"/>
                  </a:lnTo>
                  <a:close/>
                  <a:moveTo>
                    <a:pt x="1110" y="178"/>
                  </a:moveTo>
                  <a:cubicBezTo>
                    <a:pt x="1100" y="193"/>
                    <a:pt x="1090" y="202"/>
                    <a:pt x="1072" y="202"/>
                  </a:cubicBezTo>
                  <a:cubicBezTo>
                    <a:pt x="1050" y="202"/>
                    <a:pt x="1037" y="183"/>
                    <a:pt x="1037" y="144"/>
                  </a:cubicBezTo>
                  <a:cubicBezTo>
                    <a:pt x="1037" y="104"/>
                    <a:pt x="1052" y="85"/>
                    <a:pt x="1075" y="85"/>
                  </a:cubicBezTo>
                  <a:cubicBezTo>
                    <a:pt x="1090" y="85"/>
                    <a:pt x="1101" y="93"/>
                    <a:pt x="1110" y="105"/>
                  </a:cubicBezTo>
                  <a:lnTo>
                    <a:pt x="1110" y="178"/>
                  </a:lnTo>
                  <a:close/>
                  <a:moveTo>
                    <a:pt x="1196" y="49"/>
                  </a:moveTo>
                  <a:cubicBezTo>
                    <a:pt x="1196" y="70"/>
                    <a:pt x="1196" y="70"/>
                    <a:pt x="1196" y="70"/>
                  </a:cubicBezTo>
                  <a:cubicBezTo>
                    <a:pt x="1170" y="70"/>
                    <a:pt x="1170" y="70"/>
                    <a:pt x="1170" y="70"/>
                  </a:cubicBezTo>
                  <a:cubicBezTo>
                    <a:pt x="1170" y="88"/>
                    <a:pt x="1170" y="88"/>
                    <a:pt x="1170" y="88"/>
                  </a:cubicBezTo>
                  <a:cubicBezTo>
                    <a:pt x="1196" y="88"/>
                    <a:pt x="1196" y="88"/>
                    <a:pt x="1196" y="88"/>
                  </a:cubicBezTo>
                  <a:cubicBezTo>
                    <a:pt x="1196" y="217"/>
                    <a:pt x="1196" y="217"/>
                    <a:pt x="1196" y="217"/>
                  </a:cubicBezTo>
                  <a:cubicBezTo>
                    <a:pt x="1220" y="217"/>
                    <a:pt x="1220" y="217"/>
                    <a:pt x="1220" y="217"/>
                  </a:cubicBezTo>
                  <a:cubicBezTo>
                    <a:pt x="1220" y="88"/>
                    <a:pt x="1220" y="88"/>
                    <a:pt x="1220" y="88"/>
                  </a:cubicBezTo>
                  <a:cubicBezTo>
                    <a:pt x="1253" y="88"/>
                    <a:pt x="1253" y="88"/>
                    <a:pt x="1253" y="88"/>
                  </a:cubicBezTo>
                  <a:cubicBezTo>
                    <a:pt x="1256" y="70"/>
                    <a:pt x="1256" y="70"/>
                    <a:pt x="1256" y="70"/>
                  </a:cubicBezTo>
                  <a:cubicBezTo>
                    <a:pt x="1220" y="70"/>
                    <a:pt x="1220" y="70"/>
                    <a:pt x="1220" y="70"/>
                  </a:cubicBezTo>
                  <a:cubicBezTo>
                    <a:pt x="1220" y="48"/>
                    <a:pt x="1220" y="48"/>
                    <a:pt x="1220" y="48"/>
                  </a:cubicBezTo>
                  <a:cubicBezTo>
                    <a:pt x="1220" y="34"/>
                    <a:pt x="1226" y="27"/>
                    <a:pt x="1242" y="27"/>
                  </a:cubicBezTo>
                  <a:cubicBezTo>
                    <a:pt x="1250" y="27"/>
                    <a:pt x="1259" y="28"/>
                    <a:pt x="1268" y="32"/>
                  </a:cubicBezTo>
                  <a:cubicBezTo>
                    <a:pt x="1276" y="15"/>
                    <a:pt x="1276" y="15"/>
                    <a:pt x="1276" y="15"/>
                  </a:cubicBezTo>
                  <a:cubicBezTo>
                    <a:pt x="1264" y="10"/>
                    <a:pt x="1254" y="8"/>
                    <a:pt x="1241" y="8"/>
                  </a:cubicBezTo>
                  <a:cubicBezTo>
                    <a:pt x="1212" y="8"/>
                    <a:pt x="1196" y="24"/>
                    <a:pt x="1196" y="49"/>
                  </a:cubicBezTo>
                  <a:close/>
                  <a:moveTo>
                    <a:pt x="1377" y="175"/>
                  </a:moveTo>
                  <a:cubicBezTo>
                    <a:pt x="1368" y="191"/>
                    <a:pt x="1355" y="202"/>
                    <a:pt x="1338" y="202"/>
                  </a:cubicBezTo>
                  <a:cubicBezTo>
                    <a:pt x="1322" y="202"/>
                    <a:pt x="1314" y="194"/>
                    <a:pt x="1314" y="173"/>
                  </a:cubicBezTo>
                  <a:cubicBezTo>
                    <a:pt x="1314" y="70"/>
                    <a:pt x="1314" y="70"/>
                    <a:pt x="1314" y="70"/>
                  </a:cubicBezTo>
                  <a:cubicBezTo>
                    <a:pt x="1291" y="70"/>
                    <a:pt x="1291" y="70"/>
                    <a:pt x="1291" y="70"/>
                  </a:cubicBezTo>
                  <a:cubicBezTo>
                    <a:pt x="1291" y="175"/>
                    <a:pt x="1291" y="175"/>
                    <a:pt x="1291" y="175"/>
                  </a:cubicBezTo>
                  <a:cubicBezTo>
                    <a:pt x="1291" y="204"/>
                    <a:pt x="1306" y="220"/>
                    <a:pt x="1332" y="220"/>
                  </a:cubicBezTo>
                  <a:cubicBezTo>
                    <a:pt x="1353" y="220"/>
                    <a:pt x="1367" y="211"/>
                    <a:pt x="1378" y="193"/>
                  </a:cubicBezTo>
                  <a:cubicBezTo>
                    <a:pt x="1380" y="217"/>
                    <a:pt x="1380" y="217"/>
                    <a:pt x="1380" y="217"/>
                  </a:cubicBezTo>
                  <a:cubicBezTo>
                    <a:pt x="1400" y="217"/>
                    <a:pt x="1400" y="217"/>
                    <a:pt x="1400" y="217"/>
                  </a:cubicBezTo>
                  <a:cubicBezTo>
                    <a:pt x="1400" y="70"/>
                    <a:pt x="1400" y="70"/>
                    <a:pt x="1400" y="70"/>
                  </a:cubicBezTo>
                  <a:cubicBezTo>
                    <a:pt x="1377" y="70"/>
                    <a:pt x="1377" y="70"/>
                    <a:pt x="1377" y="70"/>
                  </a:cubicBezTo>
                  <a:lnTo>
                    <a:pt x="1377" y="175"/>
                  </a:lnTo>
                  <a:close/>
                  <a:moveTo>
                    <a:pt x="1487" y="201"/>
                  </a:moveTo>
                  <a:cubicBezTo>
                    <a:pt x="1480" y="201"/>
                    <a:pt x="1477" y="197"/>
                    <a:pt x="1477" y="188"/>
                  </a:cubicBezTo>
                  <a:cubicBezTo>
                    <a:pt x="1477" y="8"/>
                    <a:pt x="1477" y="8"/>
                    <a:pt x="1477" y="8"/>
                  </a:cubicBezTo>
                  <a:cubicBezTo>
                    <a:pt x="1453" y="10"/>
                    <a:pt x="1453" y="10"/>
                    <a:pt x="1453" y="10"/>
                  </a:cubicBezTo>
                  <a:cubicBezTo>
                    <a:pt x="1453" y="189"/>
                    <a:pt x="1453" y="189"/>
                    <a:pt x="1453" y="189"/>
                  </a:cubicBezTo>
                  <a:cubicBezTo>
                    <a:pt x="1453" y="209"/>
                    <a:pt x="1465" y="220"/>
                    <a:pt x="1483" y="220"/>
                  </a:cubicBezTo>
                  <a:cubicBezTo>
                    <a:pt x="1490" y="220"/>
                    <a:pt x="1497" y="218"/>
                    <a:pt x="1502" y="216"/>
                  </a:cubicBezTo>
                  <a:cubicBezTo>
                    <a:pt x="1496" y="199"/>
                    <a:pt x="1496" y="199"/>
                    <a:pt x="1496" y="199"/>
                  </a:cubicBezTo>
                  <a:cubicBezTo>
                    <a:pt x="1493" y="200"/>
                    <a:pt x="1490" y="201"/>
                    <a:pt x="1487" y="201"/>
                  </a:cubicBezTo>
                  <a:close/>
                  <a:moveTo>
                    <a:pt x="1613" y="217"/>
                  </a:moveTo>
                  <a:cubicBezTo>
                    <a:pt x="1637" y="217"/>
                    <a:pt x="1637" y="217"/>
                    <a:pt x="1637" y="217"/>
                  </a:cubicBezTo>
                  <a:cubicBezTo>
                    <a:pt x="1637" y="24"/>
                    <a:pt x="1637" y="24"/>
                    <a:pt x="1637" y="24"/>
                  </a:cubicBezTo>
                  <a:cubicBezTo>
                    <a:pt x="1613" y="24"/>
                    <a:pt x="1613" y="24"/>
                    <a:pt x="1613" y="24"/>
                  </a:cubicBezTo>
                  <a:lnTo>
                    <a:pt x="1613" y="217"/>
                  </a:lnTo>
                  <a:close/>
                  <a:moveTo>
                    <a:pt x="1670" y="45"/>
                  </a:moveTo>
                  <a:cubicBezTo>
                    <a:pt x="1725" y="45"/>
                    <a:pt x="1725" y="45"/>
                    <a:pt x="1725" y="45"/>
                  </a:cubicBezTo>
                  <a:cubicBezTo>
                    <a:pt x="1725" y="217"/>
                    <a:pt x="1725" y="217"/>
                    <a:pt x="1725" y="217"/>
                  </a:cubicBezTo>
                  <a:cubicBezTo>
                    <a:pt x="1749" y="217"/>
                    <a:pt x="1749" y="217"/>
                    <a:pt x="1749" y="217"/>
                  </a:cubicBezTo>
                  <a:cubicBezTo>
                    <a:pt x="1749" y="45"/>
                    <a:pt x="1749" y="45"/>
                    <a:pt x="1749" y="45"/>
                  </a:cubicBezTo>
                  <a:cubicBezTo>
                    <a:pt x="1803" y="45"/>
                    <a:pt x="1803" y="45"/>
                    <a:pt x="1803" y="45"/>
                  </a:cubicBezTo>
                  <a:cubicBezTo>
                    <a:pt x="1806" y="24"/>
                    <a:pt x="1806" y="24"/>
                    <a:pt x="1806" y="24"/>
                  </a:cubicBezTo>
                  <a:cubicBezTo>
                    <a:pt x="1670" y="24"/>
                    <a:pt x="1670" y="24"/>
                    <a:pt x="1670" y="24"/>
                  </a:cubicBezTo>
                  <a:lnTo>
                    <a:pt x="1670" y="45"/>
                  </a:lnTo>
                  <a:close/>
                  <a:moveTo>
                    <a:pt x="1981" y="200"/>
                  </a:moveTo>
                  <a:cubicBezTo>
                    <a:pt x="1950" y="200"/>
                    <a:pt x="1926" y="177"/>
                    <a:pt x="1926" y="121"/>
                  </a:cubicBezTo>
                  <a:cubicBezTo>
                    <a:pt x="1926" y="62"/>
                    <a:pt x="1951" y="41"/>
                    <a:pt x="1981" y="41"/>
                  </a:cubicBezTo>
                  <a:cubicBezTo>
                    <a:pt x="1995" y="41"/>
                    <a:pt x="2006" y="46"/>
                    <a:pt x="2019" y="55"/>
                  </a:cubicBezTo>
                  <a:cubicBezTo>
                    <a:pt x="2032" y="40"/>
                    <a:pt x="2032" y="40"/>
                    <a:pt x="2032" y="40"/>
                  </a:cubicBezTo>
                  <a:cubicBezTo>
                    <a:pt x="2017" y="28"/>
                    <a:pt x="2003" y="21"/>
                    <a:pt x="1980" y="21"/>
                  </a:cubicBezTo>
                  <a:cubicBezTo>
                    <a:pt x="1936" y="21"/>
                    <a:pt x="1900" y="55"/>
                    <a:pt x="1900" y="121"/>
                  </a:cubicBezTo>
                  <a:cubicBezTo>
                    <a:pt x="1900" y="185"/>
                    <a:pt x="1934" y="220"/>
                    <a:pt x="1980" y="220"/>
                  </a:cubicBezTo>
                  <a:cubicBezTo>
                    <a:pt x="2005" y="220"/>
                    <a:pt x="2023" y="210"/>
                    <a:pt x="2034" y="199"/>
                  </a:cubicBezTo>
                  <a:cubicBezTo>
                    <a:pt x="2022" y="183"/>
                    <a:pt x="2022" y="183"/>
                    <a:pt x="2022" y="183"/>
                  </a:cubicBezTo>
                  <a:cubicBezTo>
                    <a:pt x="2011" y="192"/>
                    <a:pt x="1999" y="200"/>
                    <a:pt x="1981" y="200"/>
                  </a:cubicBezTo>
                  <a:close/>
                  <a:moveTo>
                    <a:pt x="2119" y="66"/>
                  </a:moveTo>
                  <a:cubicBezTo>
                    <a:pt x="2077" y="66"/>
                    <a:pt x="2054" y="97"/>
                    <a:pt x="2054" y="144"/>
                  </a:cubicBezTo>
                  <a:cubicBezTo>
                    <a:pt x="2054" y="190"/>
                    <a:pt x="2077" y="220"/>
                    <a:pt x="2118" y="220"/>
                  </a:cubicBezTo>
                  <a:cubicBezTo>
                    <a:pt x="2159" y="220"/>
                    <a:pt x="2183" y="189"/>
                    <a:pt x="2183" y="143"/>
                  </a:cubicBezTo>
                  <a:cubicBezTo>
                    <a:pt x="2183" y="96"/>
                    <a:pt x="2160" y="66"/>
                    <a:pt x="2119" y="66"/>
                  </a:cubicBezTo>
                  <a:close/>
                  <a:moveTo>
                    <a:pt x="2118" y="201"/>
                  </a:moveTo>
                  <a:cubicBezTo>
                    <a:pt x="2093" y="201"/>
                    <a:pt x="2079" y="183"/>
                    <a:pt x="2079" y="144"/>
                  </a:cubicBezTo>
                  <a:cubicBezTo>
                    <a:pt x="2079" y="104"/>
                    <a:pt x="2093" y="85"/>
                    <a:pt x="2119" y="85"/>
                  </a:cubicBezTo>
                  <a:cubicBezTo>
                    <a:pt x="2144" y="85"/>
                    <a:pt x="2158" y="104"/>
                    <a:pt x="2158" y="143"/>
                  </a:cubicBezTo>
                  <a:cubicBezTo>
                    <a:pt x="2158" y="183"/>
                    <a:pt x="2144" y="201"/>
                    <a:pt x="2118" y="201"/>
                  </a:cubicBezTo>
                  <a:close/>
                  <a:moveTo>
                    <a:pt x="2374" y="66"/>
                  </a:moveTo>
                  <a:cubicBezTo>
                    <a:pt x="2354" y="66"/>
                    <a:pt x="2340" y="77"/>
                    <a:pt x="2329" y="94"/>
                  </a:cubicBezTo>
                  <a:cubicBezTo>
                    <a:pt x="2324" y="76"/>
                    <a:pt x="2311" y="66"/>
                    <a:pt x="2292" y="66"/>
                  </a:cubicBezTo>
                  <a:cubicBezTo>
                    <a:pt x="2273" y="66"/>
                    <a:pt x="2259" y="77"/>
                    <a:pt x="2249" y="92"/>
                  </a:cubicBezTo>
                  <a:cubicBezTo>
                    <a:pt x="2247" y="70"/>
                    <a:pt x="2247" y="70"/>
                    <a:pt x="2247" y="70"/>
                  </a:cubicBezTo>
                  <a:cubicBezTo>
                    <a:pt x="2227" y="70"/>
                    <a:pt x="2227" y="70"/>
                    <a:pt x="2227" y="70"/>
                  </a:cubicBezTo>
                  <a:cubicBezTo>
                    <a:pt x="2227" y="217"/>
                    <a:pt x="2227" y="217"/>
                    <a:pt x="2227" y="217"/>
                  </a:cubicBezTo>
                  <a:cubicBezTo>
                    <a:pt x="2251" y="217"/>
                    <a:pt x="2251" y="217"/>
                    <a:pt x="2251" y="217"/>
                  </a:cubicBezTo>
                  <a:cubicBezTo>
                    <a:pt x="2251" y="112"/>
                    <a:pt x="2251" y="112"/>
                    <a:pt x="2251" y="112"/>
                  </a:cubicBezTo>
                  <a:cubicBezTo>
                    <a:pt x="2261" y="96"/>
                    <a:pt x="2271" y="85"/>
                    <a:pt x="2287" y="85"/>
                  </a:cubicBezTo>
                  <a:cubicBezTo>
                    <a:pt x="2299" y="85"/>
                    <a:pt x="2308" y="92"/>
                    <a:pt x="2308" y="115"/>
                  </a:cubicBezTo>
                  <a:cubicBezTo>
                    <a:pt x="2308" y="217"/>
                    <a:pt x="2308" y="217"/>
                    <a:pt x="2308" y="217"/>
                  </a:cubicBezTo>
                  <a:cubicBezTo>
                    <a:pt x="2332" y="217"/>
                    <a:pt x="2332" y="217"/>
                    <a:pt x="2332" y="217"/>
                  </a:cubicBezTo>
                  <a:cubicBezTo>
                    <a:pt x="2332" y="112"/>
                    <a:pt x="2332" y="112"/>
                    <a:pt x="2332" y="112"/>
                  </a:cubicBezTo>
                  <a:cubicBezTo>
                    <a:pt x="2342" y="96"/>
                    <a:pt x="2352" y="85"/>
                    <a:pt x="2368" y="85"/>
                  </a:cubicBezTo>
                  <a:cubicBezTo>
                    <a:pt x="2380" y="85"/>
                    <a:pt x="2390" y="92"/>
                    <a:pt x="2390" y="115"/>
                  </a:cubicBezTo>
                  <a:cubicBezTo>
                    <a:pt x="2390" y="217"/>
                    <a:pt x="2390" y="217"/>
                    <a:pt x="2390" y="217"/>
                  </a:cubicBezTo>
                  <a:cubicBezTo>
                    <a:pt x="2413" y="217"/>
                    <a:pt x="2413" y="217"/>
                    <a:pt x="2413" y="217"/>
                  </a:cubicBezTo>
                  <a:cubicBezTo>
                    <a:pt x="2413" y="111"/>
                    <a:pt x="2413" y="111"/>
                    <a:pt x="2413" y="111"/>
                  </a:cubicBezTo>
                  <a:cubicBezTo>
                    <a:pt x="2413" y="84"/>
                    <a:pt x="2398" y="66"/>
                    <a:pt x="2374" y="66"/>
                  </a:cubicBezTo>
                  <a:close/>
                  <a:moveTo>
                    <a:pt x="2532" y="66"/>
                  </a:moveTo>
                  <a:cubicBezTo>
                    <a:pt x="2515" y="66"/>
                    <a:pt x="2499" y="75"/>
                    <a:pt x="2489" y="90"/>
                  </a:cubicBezTo>
                  <a:cubicBezTo>
                    <a:pt x="2487" y="70"/>
                    <a:pt x="2487" y="70"/>
                    <a:pt x="2487" y="70"/>
                  </a:cubicBezTo>
                  <a:cubicBezTo>
                    <a:pt x="2467" y="70"/>
                    <a:pt x="2467" y="70"/>
                    <a:pt x="2467" y="70"/>
                  </a:cubicBezTo>
                  <a:cubicBezTo>
                    <a:pt x="2467" y="276"/>
                    <a:pt x="2467" y="276"/>
                    <a:pt x="2467" y="276"/>
                  </a:cubicBezTo>
                  <a:cubicBezTo>
                    <a:pt x="2490" y="273"/>
                    <a:pt x="2490" y="273"/>
                    <a:pt x="2490" y="273"/>
                  </a:cubicBezTo>
                  <a:cubicBezTo>
                    <a:pt x="2490" y="203"/>
                    <a:pt x="2490" y="203"/>
                    <a:pt x="2490" y="203"/>
                  </a:cubicBezTo>
                  <a:cubicBezTo>
                    <a:pt x="2499" y="214"/>
                    <a:pt x="2513" y="220"/>
                    <a:pt x="2529" y="220"/>
                  </a:cubicBezTo>
                  <a:cubicBezTo>
                    <a:pt x="2567" y="220"/>
                    <a:pt x="2587" y="188"/>
                    <a:pt x="2587" y="143"/>
                  </a:cubicBezTo>
                  <a:cubicBezTo>
                    <a:pt x="2587" y="96"/>
                    <a:pt x="2571" y="66"/>
                    <a:pt x="2532" y="66"/>
                  </a:cubicBezTo>
                  <a:close/>
                  <a:moveTo>
                    <a:pt x="2524" y="201"/>
                  </a:moveTo>
                  <a:cubicBezTo>
                    <a:pt x="2510" y="201"/>
                    <a:pt x="2498" y="194"/>
                    <a:pt x="2490" y="182"/>
                  </a:cubicBezTo>
                  <a:cubicBezTo>
                    <a:pt x="2490" y="109"/>
                    <a:pt x="2490" y="109"/>
                    <a:pt x="2490" y="109"/>
                  </a:cubicBezTo>
                  <a:cubicBezTo>
                    <a:pt x="2498" y="97"/>
                    <a:pt x="2511" y="85"/>
                    <a:pt x="2527" y="85"/>
                  </a:cubicBezTo>
                  <a:cubicBezTo>
                    <a:pt x="2550" y="85"/>
                    <a:pt x="2562" y="104"/>
                    <a:pt x="2562" y="143"/>
                  </a:cubicBezTo>
                  <a:cubicBezTo>
                    <a:pt x="2562" y="183"/>
                    <a:pt x="2548" y="201"/>
                    <a:pt x="2524" y="201"/>
                  </a:cubicBezTo>
                  <a:close/>
                  <a:moveTo>
                    <a:pt x="2729" y="183"/>
                  </a:moveTo>
                  <a:cubicBezTo>
                    <a:pt x="2729" y="115"/>
                    <a:pt x="2729" y="115"/>
                    <a:pt x="2729" y="115"/>
                  </a:cubicBezTo>
                  <a:cubicBezTo>
                    <a:pt x="2729" y="84"/>
                    <a:pt x="2713" y="66"/>
                    <a:pt x="2679" y="66"/>
                  </a:cubicBezTo>
                  <a:cubicBezTo>
                    <a:pt x="2662" y="66"/>
                    <a:pt x="2646" y="70"/>
                    <a:pt x="2629" y="76"/>
                  </a:cubicBezTo>
                  <a:cubicBezTo>
                    <a:pt x="2635" y="94"/>
                    <a:pt x="2635" y="94"/>
                    <a:pt x="2635" y="94"/>
                  </a:cubicBezTo>
                  <a:cubicBezTo>
                    <a:pt x="2650" y="88"/>
                    <a:pt x="2663" y="86"/>
                    <a:pt x="2674" y="86"/>
                  </a:cubicBezTo>
                  <a:cubicBezTo>
                    <a:pt x="2696" y="86"/>
                    <a:pt x="2706" y="94"/>
                    <a:pt x="2706" y="116"/>
                  </a:cubicBezTo>
                  <a:cubicBezTo>
                    <a:pt x="2706" y="127"/>
                    <a:pt x="2706" y="127"/>
                    <a:pt x="2706" y="127"/>
                  </a:cubicBezTo>
                  <a:cubicBezTo>
                    <a:pt x="2682" y="127"/>
                    <a:pt x="2682" y="127"/>
                    <a:pt x="2682" y="127"/>
                  </a:cubicBezTo>
                  <a:cubicBezTo>
                    <a:pt x="2642" y="127"/>
                    <a:pt x="2618" y="144"/>
                    <a:pt x="2618" y="176"/>
                  </a:cubicBezTo>
                  <a:cubicBezTo>
                    <a:pt x="2618" y="202"/>
                    <a:pt x="2635" y="220"/>
                    <a:pt x="2665" y="220"/>
                  </a:cubicBezTo>
                  <a:cubicBezTo>
                    <a:pt x="2683" y="220"/>
                    <a:pt x="2699" y="213"/>
                    <a:pt x="2709" y="198"/>
                  </a:cubicBezTo>
                  <a:cubicBezTo>
                    <a:pt x="2713" y="212"/>
                    <a:pt x="2722" y="218"/>
                    <a:pt x="2736" y="220"/>
                  </a:cubicBezTo>
                  <a:cubicBezTo>
                    <a:pt x="2742" y="204"/>
                    <a:pt x="2742" y="204"/>
                    <a:pt x="2742" y="204"/>
                  </a:cubicBezTo>
                  <a:cubicBezTo>
                    <a:pt x="2734" y="201"/>
                    <a:pt x="2729" y="197"/>
                    <a:pt x="2729" y="183"/>
                  </a:cubicBezTo>
                  <a:close/>
                  <a:moveTo>
                    <a:pt x="2706" y="179"/>
                  </a:moveTo>
                  <a:cubicBezTo>
                    <a:pt x="2697" y="194"/>
                    <a:pt x="2686" y="202"/>
                    <a:pt x="2670" y="202"/>
                  </a:cubicBezTo>
                  <a:cubicBezTo>
                    <a:pt x="2652" y="202"/>
                    <a:pt x="2643" y="193"/>
                    <a:pt x="2643" y="175"/>
                  </a:cubicBezTo>
                  <a:cubicBezTo>
                    <a:pt x="2643" y="154"/>
                    <a:pt x="2658" y="143"/>
                    <a:pt x="2685" y="143"/>
                  </a:cubicBezTo>
                  <a:cubicBezTo>
                    <a:pt x="2706" y="143"/>
                    <a:pt x="2706" y="143"/>
                    <a:pt x="2706" y="143"/>
                  </a:cubicBezTo>
                  <a:lnTo>
                    <a:pt x="2706" y="179"/>
                  </a:lnTo>
                  <a:close/>
                  <a:moveTo>
                    <a:pt x="2852" y="66"/>
                  </a:moveTo>
                  <a:cubicBezTo>
                    <a:pt x="2832" y="66"/>
                    <a:pt x="2816" y="77"/>
                    <a:pt x="2806" y="92"/>
                  </a:cubicBezTo>
                  <a:cubicBezTo>
                    <a:pt x="2804" y="70"/>
                    <a:pt x="2804" y="70"/>
                    <a:pt x="2804" y="70"/>
                  </a:cubicBezTo>
                  <a:cubicBezTo>
                    <a:pt x="2784" y="70"/>
                    <a:pt x="2784" y="70"/>
                    <a:pt x="2784" y="70"/>
                  </a:cubicBezTo>
                  <a:cubicBezTo>
                    <a:pt x="2784" y="217"/>
                    <a:pt x="2784" y="217"/>
                    <a:pt x="2784" y="217"/>
                  </a:cubicBezTo>
                  <a:cubicBezTo>
                    <a:pt x="2807" y="217"/>
                    <a:pt x="2807" y="217"/>
                    <a:pt x="2807" y="217"/>
                  </a:cubicBezTo>
                  <a:cubicBezTo>
                    <a:pt x="2807" y="112"/>
                    <a:pt x="2807" y="112"/>
                    <a:pt x="2807" y="112"/>
                  </a:cubicBezTo>
                  <a:cubicBezTo>
                    <a:pt x="2817" y="96"/>
                    <a:pt x="2829" y="85"/>
                    <a:pt x="2846" y="85"/>
                  </a:cubicBezTo>
                  <a:cubicBezTo>
                    <a:pt x="2862" y="85"/>
                    <a:pt x="2871" y="92"/>
                    <a:pt x="2871" y="115"/>
                  </a:cubicBezTo>
                  <a:cubicBezTo>
                    <a:pt x="2871" y="217"/>
                    <a:pt x="2871" y="217"/>
                    <a:pt x="2871" y="217"/>
                  </a:cubicBezTo>
                  <a:cubicBezTo>
                    <a:pt x="2894" y="217"/>
                    <a:pt x="2894" y="217"/>
                    <a:pt x="2894" y="217"/>
                  </a:cubicBezTo>
                  <a:cubicBezTo>
                    <a:pt x="2894" y="111"/>
                    <a:pt x="2894" y="111"/>
                    <a:pt x="2894" y="111"/>
                  </a:cubicBezTo>
                  <a:cubicBezTo>
                    <a:pt x="2894" y="83"/>
                    <a:pt x="2879" y="66"/>
                    <a:pt x="2852" y="66"/>
                  </a:cubicBezTo>
                  <a:close/>
                  <a:moveTo>
                    <a:pt x="3026" y="70"/>
                  </a:moveTo>
                  <a:cubicBezTo>
                    <a:pt x="2986" y="200"/>
                    <a:pt x="2986" y="200"/>
                    <a:pt x="2986" y="200"/>
                  </a:cubicBezTo>
                  <a:cubicBezTo>
                    <a:pt x="2945" y="70"/>
                    <a:pt x="2945" y="70"/>
                    <a:pt x="2945" y="70"/>
                  </a:cubicBezTo>
                  <a:cubicBezTo>
                    <a:pt x="2920" y="70"/>
                    <a:pt x="2920" y="70"/>
                    <a:pt x="2920" y="70"/>
                  </a:cubicBezTo>
                  <a:cubicBezTo>
                    <a:pt x="2970" y="217"/>
                    <a:pt x="2970" y="217"/>
                    <a:pt x="2970" y="217"/>
                  </a:cubicBezTo>
                  <a:cubicBezTo>
                    <a:pt x="2978" y="217"/>
                    <a:pt x="2978" y="217"/>
                    <a:pt x="2978" y="217"/>
                  </a:cubicBezTo>
                  <a:cubicBezTo>
                    <a:pt x="2970" y="240"/>
                    <a:pt x="2961" y="252"/>
                    <a:pt x="2931" y="258"/>
                  </a:cubicBezTo>
                  <a:cubicBezTo>
                    <a:pt x="2934" y="276"/>
                    <a:pt x="2934" y="276"/>
                    <a:pt x="2934" y="276"/>
                  </a:cubicBezTo>
                  <a:cubicBezTo>
                    <a:pt x="2974" y="271"/>
                    <a:pt x="2990" y="249"/>
                    <a:pt x="3001" y="218"/>
                  </a:cubicBezTo>
                  <a:cubicBezTo>
                    <a:pt x="3050" y="70"/>
                    <a:pt x="3050" y="70"/>
                    <a:pt x="3050" y="70"/>
                  </a:cubicBezTo>
                  <a:lnTo>
                    <a:pt x="3026" y="70"/>
                  </a:lnTo>
                  <a:close/>
                </a:path>
              </a:pathLst>
            </a:custGeom>
            <a:solidFill>
              <a:srgbClr val="36A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
            <p:cNvSpPr>
              <a:spLocks noChangeArrowheads="1"/>
            </p:cNvSpPr>
            <p:nvPr/>
          </p:nvSpPr>
          <p:spPr bwMode="auto">
            <a:xfrm>
              <a:off x="-1360" y="894"/>
              <a:ext cx="2976" cy="2979"/>
            </a:xfrm>
            <a:prstGeom prst="rect">
              <a:avLst/>
            </a:prstGeom>
            <a:solidFill>
              <a:srgbClr val="FE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
            <p:cNvSpPr>
              <a:spLocks noEditPoints="1"/>
            </p:cNvSpPr>
            <p:nvPr/>
          </p:nvSpPr>
          <p:spPr bwMode="auto">
            <a:xfrm>
              <a:off x="-1682" y="309"/>
              <a:ext cx="3617" cy="3564"/>
            </a:xfrm>
            <a:custGeom>
              <a:avLst/>
              <a:gdLst>
                <a:gd name="T0" fmla="*/ 1510 w 1530"/>
                <a:gd name="T1" fmla="*/ 620 h 1506"/>
                <a:gd name="T2" fmla="*/ 1255 w 1530"/>
                <a:gd name="T3" fmla="*/ 688 h 1506"/>
                <a:gd name="T4" fmla="*/ 765 w 1530"/>
                <a:gd name="T5" fmla="*/ 1056 h 1506"/>
                <a:gd name="T6" fmla="*/ 275 w 1530"/>
                <a:gd name="T7" fmla="*/ 688 h 1506"/>
                <a:gd name="T8" fmla="*/ 20 w 1530"/>
                <a:gd name="T9" fmla="*/ 620 h 1506"/>
                <a:gd name="T10" fmla="*/ 0 w 1530"/>
                <a:gd name="T11" fmla="*/ 755 h 1506"/>
                <a:gd name="T12" fmla="*/ 136 w 1530"/>
                <a:gd name="T13" fmla="*/ 791 h 1506"/>
                <a:gd name="T14" fmla="*/ 561 w 1530"/>
                <a:gd name="T15" fmla="*/ 1207 h 1506"/>
                <a:gd name="T16" fmla="*/ 465 w 1530"/>
                <a:gd name="T17" fmla="*/ 1506 h 1506"/>
                <a:gd name="T18" fmla="*/ 1065 w 1530"/>
                <a:gd name="T19" fmla="*/ 1506 h 1506"/>
                <a:gd name="T20" fmla="*/ 969 w 1530"/>
                <a:gd name="T21" fmla="*/ 1207 h 1506"/>
                <a:gd name="T22" fmla="*/ 1394 w 1530"/>
                <a:gd name="T23" fmla="*/ 791 h 1506"/>
                <a:gd name="T24" fmla="*/ 1530 w 1530"/>
                <a:gd name="T25" fmla="*/ 755 h 1506"/>
                <a:gd name="T26" fmla="*/ 1510 w 1530"/>
                <a:gd name="T27" fmla="*/ 620 h 1506"/>
                <a:gd name="T28" fmla="*/ 765 w 1530"/>
                <a:gd name="T29" fmla="*/ 943 h 1506"/>
                <a:gd name="T30" fmla="*/ 1009 w 1530"/>
                <a:gd name="T31" fmla="*/ 699 h 1506"/>
                <a:gd name="T32" fmla="*/ 765 w 1530"/>
                <a:gd name="T33" fmla="*/ 455 h 1506"/>
                <a:gd name="T34" fmla="*/ 521 w 1530"/>
                <a:gd name="T35" fmla="*/ 699 h 1506"/>
                <a:gd name="T36" fmla="*/ 765 w 1530"/>
                <a:gd name="T37" fmla="*/ 943 h 1506"/>
                <a:gd name="T38" fmla="*/ 1295 w 1530"/>
                <a:gd name="T39" fmla="*/ 246 h 1506"/>
                <a:gd name="T40" fmla="*/ 1249 w 1530"/>
                <a:gd name="T41" fmla="*/ 197 h 1506"/>
                <a:gd name="T42" fmla="*/ 1198 w 1530"/>
                <a:gd name="T43" fmla="*/ 152 h 1506"/>
                <a:gd name="T44" fmla="*/ 975 w 1530"/>
                <a:gd name="T45" fmla="*/ 381 h 1506"/>
                <a:gd name="T46" fmla="*/ 1072 w 1530"/>
                <a:gd name="T47" fmla="*/ 475 h 1506"/>
                <a:gd name="T48" fmla="*/ 1295 w 1530"/>
                <a:gd name="T49" fmla="*/ 246 h 1506"/>
                <a:gd name="T50" fmla="*/ 551 w 1530"/>
                <a:gd name="T51" fmla="*/ 381 h 1506"/>
                <a:gd name="T52" fmla="*/ 329 w 1530"/>
                <a:gd name="T53" fmla="*/ 152 h 1506"/>
                <a:gd name="T54" fmla="*/ 278 w 1530"/>
                <a:gd name="T55" fmla="*/ 197 h 1506"/>
                <a:gd name="T56" fmla="*/ 232 w 1530"/>
                <a:gd name="T57" fmla="*/ 246 h 1506"/>
                <a:gd name="T58" fmla="*/ 454 w 1530"/>
                <a:gd name="T59" fmla="*/ 475 h 1506"/>
                <a:gd name="T60" fmla="*/ 551 w 1530"/>
                <a:gd name="T61" fmla="*/ 381 h 1506"/>
                <a:gd name="T62" fmla="*/ 831 w 1530"/>
                <a:gd name="T63" fmla="*/ 4 h 1506"/>
                <a:gd name="T64" fmla="*/ 764 w 1530"/>
                <a:gd name="T65" fmla="*/ 0 h 1506"/>
                <a:gd name="T66" fmla="*/ 696 w 1530"/>
                <a:gd name="T67" fmla="*/ 4 h 1506"/>
                <a:gd name="T68" fmla="*/ 696 w 1530"/>
                <a:gd name="T69" fmla="*/ 323 h 1506"/>
                <a:gd name="T70" fmla="*/ 831 w 1530"/>
                <a:gd name="T71" fmla="*/ 323 h 1506"/>
                <a:gd name="T72" fmla="*/ 831 w 1530"/>
                <a:gd name="T73" fmla="*/ 4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0" h="1506">
                  <a:moveTo>
                    <a:pt x="1510" y="620"/>
                  </a:moveTo>
                  <a:cubicBezTo>
                    <a:pt x="1255" y="688"/>
                    <a:pt x="1255" y="688"/>
                    <a:pt x="1255" y="688"/>
                  </a:cubicBezTo>
                  <a:cubicBezTo>
                    <a:pt x="1193" y="900"/>
                    <a:pt x="997" y="1055"/>
                    <a:pt x="765" y="1056"/>
                  </a:cubicBezTo>
                  <a:cubicBezTo>
                    <a:pt x="533" y="1055"/>
                    <a:pt x="337" y="900"/>
                    <a:pt x="275" y="688"/>
                  </a:cubicBezTo>
                  <a:cubicBezTo>
                    <a:pt x="20" y="620"/>
                    <a:pt x="20" y="620"/>
                    <a:pt x="20" y="620"/>
                  </a:cubicBezTo>
                  <a:cubicBezTo>
                    <a:pt x="9" y="664"/>
                    <a:pt x="2" y="709"/>
                    <a:pt x="0" y="755"/>
                  </a:cubicBezTo>
                  <a:cubicBezTo>
                    <a:pt x="136" y="791"/>
                    <a:pt x="136" y="791"/>
                    <a:pt x="136" y="791"/>
                  </a:cubicBezTo>
                  <a:cubicBezTo>
                    <a:pt x="204" y="988"/>
                    <a:pt x="362" y="1144"/>
                    <a:pt x="561" y="1207"/>
                  </a:cubicBezTo>
                  <a:cubicBezTo>
                    <a:pt x="465" y="1506"/>
                    <a:pt x="465" y="1506"/>
                    <a:pt x="465" y="1506"/>
                  </a:cubicBezTo>
                  <a:cubicBezTo>
                    <a:pt x="1065" y="1506"/>
                    <a:pt x="1065" y="1506"/>
                    <a:pt x="1065" y="1506"/>
                  </a:cubicBezTo>
                  <a:cubicBezTo>
                    <a:pt x="969" y="1207"/>
                    <a:pt x="969" y="1207"/>
                    <a:pt x="969" y="1207"/>
                  </a:cubicBezTo>
                  <a:cubicBezTo>
                    <a:pt x="1168" y="1144"/>
                    <a:pt x="1326" y="988"/>
                    <a:pt x="1394" y="791"/>
                  </a:cubicBezTo>
                  <a:cubicBezTo>
                    <a:pt x="1530" y="755"/>
                    <a:pt x="1530" y="755"/>
                    <a:pt x="1530" y="755"/>
                  </a:cubicBezTo>
                  <a:cubicBezTo>
                    <a:pt x="1528" y="709"/>
                    <a:pt x="1521" y="664"/>
                    <a:pt x="1510" y="620"/>
                  </a:cubicBezTo>
                  <a:close/>
                  <a:moveTo>
                    <a:pt x="765" y="943"/>
                  </a:moveTo>
                  <a:cubicBezTo>
                    <a:pt x="900" y="943"/>
                    <a:pt x="1009" y="834"/>
                    <a:pt x="1009" y="699"/>
                  </a:cubicBezTo>
                  <a:cubicBezTo>
                    <a:pt x="1009" y="564"/>
                    <a:pt x="900" y="455"/>
                    <a:pt x="765" y="455"/>
                  </a:cubicBezTo>
                  <a:cubicBezTo>
                    <a:pt x="630" y="455"/>
                    <a:pt x="521" y="564"/>
                    <a:pt x="521" y="699"/>
                  </a:cubicBezTo>
                  <a:cubicBezTo>
                    <a:pt x="521" y="834"/>
                    <a:pt x="630" y="943"/>
                    <a:pt x="765" y="943"/>
                  </a:cubicBezTo>
                  <a:close/>
                  <a:moveTo>
                    <a:pt x="1295" y="246"/>
                  </a:moveTo>
                  <a:cubicBezTo>
                    <a:pt x="1280" y="229"/>
                    <a:pt x="1265" y="212"/>
                    <a:pt x="1249" y="197"/>
                  </a:cubicBezTo>
                  <a:cubicBezTo>
                    <a:pt x="1232" y="181"/>
                    <a:pt x="1215" y="166"/>
                    <a:pt x="1198" y="152"/>
                  </a:cubicBezTo>
                  <a:cubicBezTo>
                    <a:pt x="975" y="381"/>
                    <a:pt x="975" y="381"/>
                    <a:pt x="975" y="381"/>
                  </a:cubicBezTo>
                  <a:cubicBezTo>
                    <a:pt x="1072" y="475"/>
                    <a:pt x="1072" y="475"/>
                    <a:pt x="1072" y="475"/>
                  </a:cubicBezTo>
                  <a:lnTo>
                    <a:pt x="1295" y="246"/>
                  </a:lnTo>
                  <a:close/>
                  <a:moveTo>
                    <a:pt x="551" y="381"/>
                  </a:moveTo>
                  <a:cubicBezTo>
                    <a:pt x="329" y="152"/>
                    <a:pt x="329" y="152"/>
                    <a:pt x="329" y="152"/>
                  </a:cubicBezTo>
                  <a:cubicBezTo>
                    <a:pt x="311" y="166"/>
                    <a:pt x="294" y="181"/>
                    <a:pt x="278" y="197"/>
                  </a:cubicBezTo>
                  <a:cubicBezTo>
                    <a:pt x="261" y="212"/>
                    <a:pt x="246" y="229"/>
                    <a:pt x="232" y="246"/>
                  </a:cubicBezTo>
                  <a:cubicBezTo>
                    <a:pt x="454" y="475"/>
                    <a:pt x="454" y="475"/>
                    <a:pt x="454" y="475"/>
                  </a:cubicBezTo>
                  <a:lnTo>
                    <a:pt x="551" y="381"/>
                  </a:lnTo>
                  <a:close/>
                  <a:moveTo>
                    <a:pt x="831" y="4"/>
                  </a:moveTo>
                  <a:cubicBezTo>
                    <a:pt x="809" y="1"/>
                    <a:pt x="786" y="0"/>
                    <a:pt x="764" y="0"/>
                  </a:cubicBezTo>
                  <a:cubicBezTo>
                    <a:pt x="741" y="0"/>
                    <a:pt x="718" y="1"/>
                    <a:pt x="696" y="4"/>
                  </a:cubicBezTo>
                  <a:cubicBezTo>
                    <a:pt x="696" y="323"/>
                    <a:pt x="696" y="323"/>
                    <a:pt x="696" y="323"/>
                  </a:cubicBezTo>
                  <a:cubicBezTo>
                    <a:pt x="831" y="323"/>
                    <a:pt x="831" y="323"/>
                    <a:pt x="831" y="323"/>
                  </a:cubicBezTo>
                  <a:lnTo>
                    <a:pt x="831" y="4"/>
                  </a:lnTo>
                  <a:close/>
                </a:path>
              </a:pathLst>
            </a:custGeom>
            <a:solidFill>
              <a:srgbClr val="3A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
            <p:cNvSpPr>
              <a:spLocks noEditPoints="1"/>
            </p:cNvSpPr>
            <p:nvPr/>
          </p:nvSpPr>
          <p:spPr bwMode="auto">
            <a:xfrm>
              <a:off x="2152" y="875"/>
              <a:ext cx="4822" cy="2118"/>
            </a:xfrm>
            <a:custGeom>
              <a:avLst/>
              <a:gdLst>
                <a:gd name="T0" fmla="*/ 115 w 2040"/>
                <a:gd name="T1" fmla="*/ 141 h 895"/>
                <a:gd name="T2" fmla="*/ 227 w 2040"/>
                <a:gd name="T3" fmla="*/ 377 h 895"/>
                <a:gd name="T4" fmla="*/ 47 w 2040"/>
                <a:gd name="T5" fmla="*/ 42 h 895"/>
                <a:gd name="T6" fmla="*/ 33 w 2040"/>
                <a:gd name="T7" fmla="*/ 377 h 895"/>
                <a:gd name="T8" fmla="*/ 303 w 2040"/>
                <a:gd name="T9" fmla="*/ 155 h 895"/>
                <a:gd name="T10" fmla="*/ 458 w 2040"/>
                <a:gd name="T11" fmla="*/ 197 h 895"/>
                <a:gd name="T12" fmla="*/ 398 w 2040"/>
                <a:gd name="T13" fmla="*/ 382 h 895"/>
                <a:gd name="T14" fmla="*/ 341 w 2040"/>
                <a:gd name="T15" fmla="*/ 296 h 895"/>
                <a:gd name="T16" fmla="*/ 702 w 2040"/>
                <a:gd name="T17" fmla="*/ 382 h 895"/>
                <a:gd name="T18" fmla="*/ 576 w 2040"/>
                <a:gd name="T19" fmla="*/ 429 h 895"/>
                <a:gd name="T20" fmla="*/ 702 w 2040"/>
                <a:gd name="T21" fmla="*/ 382 h 895"/>
                <a:gd name="T22" fmla="*/ 707 w 2040"/>
                <a:gd name="T23" fmla="*/ 338 h 895"/>
                <a:gd name="T24" fmla="*/ 1138 w 2040"/>
                <a:gd name="T25" fmla="*/ 233 h 895"/>
                <a:gd name="T26" fmla="*/ 918 w 2040"/>
                <a:gd name="T27" fmla="*/ 464 h 895"/>
                <a:gd name="T28" fmla="*/ 1090 w 2040"/>
                <a:gd name="T29" fmla="*/ 246 h 895"/>
                <a:gd name="T30" fmla="*/ 1285 w 2040"/>
                <a:gd name="T31" fmla="*/ 379 h 895"/>
                <a:gd name="T32" fmla="*/ 1250 w 2040"/>
                <a:gd name="T33" fmla="*/ 291 h 895"/>
                <a:gd name="T34" fmla="*/ 1203 w 2040"/>
                <a:gd name="T35" fmla="*/ 298 h 895"/>
                <a:gd name="T36" fmla="*/ 1228 w 2040"/>
                <a:gd name="T37" fmla="*/ 0 h 895"/>
                <a:gd name="T38" fmla="*/ 1471 w 2040"/>
                <a:gd name="T39" fmla="*/ 97 h 895"/>
                <a:gd name="T40" fmla="*/ 1564 w 2040"/>
                <a:gd name="T41" fmla="*/ 311 h 895"/>
                <a:gd name="T42" fmla="*/ 1458 w 2040"/>
                <a:gd name="T43" fmla="*/ 261 h 895"/>
                <a:gd name="T44" fmla="*/ 1466 w 2040"/>
                <a:gd name="T45" fmla="*/ 139 h 895"/>
                <a:gd name="T46" fmla="*/ 1749 w 2040"/>
                <a:gd name="T47" fmla="*/ 219 h 895"/>
                <a:gd name="T48" fmla="*/ 1824 w 2040"/>
                <a:gd name="T49" fmla="*/ 170 h 895"/>
                <a:gd name="T50" fmla="*/ 1710 w 2040"/>
                <a:gd name="T51" fmla="*/ 253 h 895"/>
                <a:gd name="T52" fmla="*/ 1640 w 2040"/>
                <a:gd name="T53" fmla="*/ 308 h 895"/>
                <a:gd name="T54" fmla="*/ 1749 w 2040"/>
                <a:gd name="T55" fmla="*/ 219 h 895"/>
                <a:gd name="T56" fmla="*/ 1945 w 2040"/>
                <a:gd name="T57" fmla="*/ 103 h 895"/>
                <a:gd name="T58" fmla="*/ 1899 w 2040"/>
                <a:gd name="T59" fmla="*/ 108 h 895"/>
                <a:gd name="T60" fmla="*/ 2037 w 2040"/>
                <a:gd name="T61" fmla="*/ 330 h 895"/>
                <a:gd name="T62" fmla="*/ 1946 w 2040"/>
                <a:gd name="T63" fmla="*/ 146 h 895"/>
                <a:gd name="T64" fmla="*/ 112 w 2040"/>
                <a:gd name="T65" fmla="*/ 610 h 895"/>
                <a:gd name="T66" fmla="*/ 48 w 2040"/>
                <a:gd name="T67" fmla="*/ 889 h 895"/>
                <a:gd name="T68" fmla="*/ 171 w 2040"/>
                <a:gd name="T69" fmla="*/ 855 h 895"/>
                <a:gd name="T70" fmla="*/ 282 w 2040"/>
                <a:gd name="T71" fmla="*/ 654 h 895"/>
                <a:gd name="T72" fmla="*/ 388 w 2040"/>
                <a:gd name="T73" fmla="*/ 889 h 895"/>
                <a:gd name="T74" fmla="*/ 516 w 2040"/>
                <a:gd name="T75" fmla="*/ 545 h 895"/>
                <a:gd name="T76" fmla="*/ 507 w 2040"/>
                <a:gd name="T77" fmla="*/ 804 h 895"/>
                <a:gd name="T78" fmla="*/ 460 w 2040"/>
                <a:gd name="T79" fmla="*/ 810 h 895"/>
                <a:gd name="T80" fmla="*/ 549 w 2040"/>
                <a:gd name="T81" fmla="*/ 849 h 895"/>
                <a:gd name="T82" fmla="*/ 626 w 2040"/>
                <a:gd name="T83" fmla="*/ 858 h 895"/>
                <a:gd name="T84" fmla="*/ 737 w 2040"/>
                <a:gd name="T85" fmla="*/ 654 h 895"/>
                <a:gd name="T86" fmla="*/ 853 w 2040"/>
                <a:gd name="T87" fmla="*/ 889 h 895"/>
                <a:gd name="T88" fmla="*/ 1122 w 2040"/>
                <a:gd name="T89" fmla="*/ 520 h 895"/>
                <a:gd name="T90" fmla="*/ 1045 w 2040"/>
                <a:gd name="T91" fmla="*/ 895 h 895"/>
                <a:gd name="T92" fmla="*/ 1049 w 2040"/>
                <a:gd name="T93" fmla="*/ 851 h 895"/>
                <a:gd name="T94" fmla="*/ 1049 w 2040"/>
                <a:gd name="T95" fmla="*/ 851 h 895"/>
                <a:gd name="T96" fmla="*/ 1410 w 2040"/>
                <a:gd name="T97" fmla="*/ 682 h 895"/>
                <a:gd name="T98" fmla="*/ 1223 w 2040"/>
                <a:gd name="T99" fmla="*/ 696 h 895"/>
                <a:gd name="T100" fmla="*/ 1231 w 2040"/>
                <a:gd name="T101" fmla="*/ 820 h 895"/>
                <a:gd name="T102" fmla="*/ 1419 w 2040"/>
                <a:gd name="T103" fmla="*/ 806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0" h="895">
                  <a:moveTo>
                    <a:pt x="33" y="377"/>
                  </a:moveTo>
                  <a:cubicBezTo>
                    <a:pt x="46" y="377"/>
                    <a:pt x="46" y="377"/>
                    <a:pt x="46" y="377"/>
                  </a:cubicBezTo>
                  <a:cubicBezTo>
                    <a:pt x="46" y="219"/>
                    <a:pt x="46" y="219"/>
                    <a:pt x="46" y="219"/>
                  </a:cubicBezTo>
                  <a:cubicBezTo>
                    <a:pt x="46" y="167"/>
                    <a:pt x="83" y="141"/>
                    <a:pt x="115" y="141"/>
                  </a:cubicBezTo>
                  <a:cubicBezTo>
                    <a:pt x="157" y="141"/>
                    <a:pt x="180" y="162"/>
                    <a:pt x="180" y="217"/>
                  </a:cubicBezTo>
                  <a:cubicBezTo>
                    <a:pt x="180" y="347"/>
                    <a:pt x="180" y="347"/>
                    <a:pt x="180" y="347"/>
                  </a:cubicBezTo>
                  <a:cubicBezTo>
                    <a:pt x="180" y="367"/>
                    <a:pt x="190" y="377"/>
                    <a:pt x="215" y="377"/>
                  </a:cubicBezTo>
                  <a:cubicBezTo>
                    <a:pt x="227" y="377"/>
                    <a:pt x="227" y="377"/>
                    <a:pt x="227" y="377"/>
                  </a:cubicBezTo>
                  <a:cubicBezTo>
                    <a:pt x="227" y="215"/>
                    <a:pt x="227" y="215"/>
                    <a:pt x="227" y="215"/>
                  </a:cubicBezTo>
                  <a:cubicBezTo>
                    <a:pt x="227" y="133"/>
                    <a:pt x="187" y="97"/>
                    <a:pt x="121" y="97"/>
                  </a:cubicBezTo>
                  <a:cubicBezTo>
                    <a:pt x="96" y="97"/>
                    <a:pt x="67" y="108"/>
                    <a:pt x="47" y="145"/>
                  </a:cubicBezTo>
                  <a:cubicBezTo>
                    <a:pt x="47" y="42"/>
                    <a:pt x="47" y="42"/>
                    <a:pt x="47" y="42"/>
                  </a:cubicBezTo>
                  <a:cubicBezTo>
                    <a:pt x="47" y="17"/>
                    <a:pt x="35" y="7"/>
                    <a:pt x="14" y="7"/>
                  </a:cubicBezTo>
                  <a:cubicBezTo>
                    <a:pt x="0" y="7"/>
                    <a:pt x="0" y="7"/>
                    <a:pt x="0" y="7"/>
                  </a:cubicBezTo>
                  <a:cubicBezTo>
                    <a:pt x="0" y="347"/>
                    <a:pt x="0" y="347"/>
                    <a:pt x="0" y="347"/>
                  </a:cubicBezTo>
                  <a:cubicBezTo>
                    <a:pt x="0" y="367"/>
                    <a:pt x="10" y="377"/>
                    <a:pt x="33" y="377"/>
                  </a:cubicBezTo>
                  <a:close/>
                  <a:moveTo>
                    <a:pt x="504" y="287"/>
                  </a:moveTo>
                  <a:cubicBezTo>
                    <a:pt x="504" y="200"/>
                    <a:pt x="504" y="200"/>
                    <a:pt x="504" y="200"/>
                  </a:cubicBezTo>
                  <a:cubicBezTo>
                    <a:pt x="504" y="134"/>
                    <a:pt x="467" y="97"/>
                    <a:pt x="398" y="97"/>
                  </a:cubicBezTo>
                  <a:cubicBezTo>
                    <a:pt x="336" y="97"/>
                    <a:pt x="303" y="130"/>
                    <a:pt x="303" y="155"/>
                  </a:cubicBezTo>
                  <a:cubicBezTo>
                    <a:pt x="303" y="178"/>
                    <a:pt x="303" y="178"/>
                    <a:pt x="303" y="178"/>
                  </a:cubicBezTo>
                  <a:cubicBezTo>
                    <a:pt x="306" y="178"/>
                    <a:pt x="306" y="178"/>
                    <a:pt x="306" y="178"/>
                  </a:cubicBezTo>
                  <a:cubicBezTo>
                    <a:pt x="322" y="156"/>
                    <a:pt x="352" y="140"/>
                    <a:pt x="393" y="140"/>
                  </a:cubicBezTo>
                  <a:cubicBezTo>
                    <a:pt x="438" y="140"/>
                    <a:pt x="458" y="157"/>
                    <a:pt x="458" y="197"/>
                  </a:cubicBezTo>
                  <a:cubicBezTo>
                    <a:pt x="458" y="210"/>
                    <a:pt x="458" y="210"/>
                    <a:pt x="458" y="210"/>
                  </a:cubicBezTo>
                  <a:cubicBezTo>
                    <a:pt x="421" y="210"/>
                    <a:pt x="421" y="210"/>
                    <a:pt x="421" y="210"/>
                  </a:cubicBezTo>
                  <a:cubicBezTo>
                    <a:pt x="339" y="210"/>
                    <a:pt x="293" y="242"/>
                    <a:pt x="293" y="301"/>
                  </a:cubicBezTo>
                  <a:cubicBezTo>
                    <a:pt x="293" y="350"/>
                    <a:pt x="342" y="382"/>
                    <a:pt x="398" y="382"/>
                  </a:cubicBezTo>
                  <a:cubicBezTo>
                    <a:pt x="475" y="382"/>
                    <a:pt x="504" y="342"/>
                    <a:pt x="504" y="287"/>
                  </a:cubicBezTo>
                  <a:close/>
                  <a:moveTo>
                    <a:pt x="458" y="283"/>
                  </a:moveTo>
                  <a:cubicBezTo>
                    <a:pt x="458" y="323"/>
                    <a:pt x="441" y="339"/>
                    <a:pt x="400" y="339"/>
                  </a:cubicBezTo>
                  <a:cubicBezTo>
                    <a:pt x="364" y="339"/>
                    <a:pt x="341" y="320"/>
                    <a:pt x="341" y="296"/>
                  </a:cubicBezTo>
                  <a:cubicBezTo>
                    <a:pt x="341" y="265"/>
                    <a:pt x="366" y="249"/>
                    <a:pt x="421" y="249"/>
                  </a:cubicBezTo>
                  <a:cubicBezTo>
                    <a:pt x="458" y="249"/>
                    <a:pt x="458" y="249"/>
                    <a:pt x="458" y="249"/>
                  </a:cubicBezTo>
                  <a:lnTo>
                    <a:pt x="458" y="283"/>
                  </a:lnTo>
                  <a:close/>
                  <a:moveTo>
                    <a:pt x="702" y="382"/>
                  </a:moveTo>
                  <a:cubicBezTo>
                    <a:pt x="771" y="382"/>
                    <a:pt x="825" y="327"/>
                    <a:pt x="825" y="233"/>
                  </a:cubicBezTo>
                  <a:cubicBezTo>
                    <a:pt x="825" y="152"/>
                    <a:pt x="768" y="97"/>
                    <a:pt x="707" y="97"/>
                  </a:cubicBezTo>
                  <a:cubicBezTo>
                    <a:pt x="620" y="97"/>
                    <a:pt x="576" y="154"/>
                    <a:pt x="576" y="247"/>
                  </a:cubicBezTo>
                  <a:cubicBezTo>
                    <a:pt x="576" y="429"/>
                    <a:pt x="576" y="429"/>
                    <a:pt x="576" y="429"/>
                  </a:cubicBezTo>
                  <a:cubicBezTo>
                    <a:pt x="576" y="454"/>
                    <a:pt x="587" y="464"/>
                    <a:pt x="606" y="464"/>
                  </a:cubicBezTo>
                  <a:cubicBezTo>
                    <a:pt x="623" y="464"/>
                    <a:pt x="623" y="464"/>
                    <a:pt x="623" y="464"/>
                  </a:cubicBezTo>
                  <a:cubicBezTo>
                    <a:pt x="623" y="334"/>
                    <a:pt x="623" y="334"/>
                    <a:pt x="623" y="334"/>
                  </a:cubicBezTo>
                  <a:cubicBezTo>
                    <a:pt x="637" y="363"/>
                    <a:pt x="671" y="382"/>
                    <a:pt x="702" y="382"/>
                  </a:cubicBezTo>
                  <a:close/>
                  <a:moveTo>
                    <a:pt x="622" y="234"/>
                  </a:moveTo>
                  <a:cubicBezTo>
                    <a:pt x="622" y="178"/>
                    <a:pt x="649" y="141"/>
                    <a:pt x="697" y="141"/>
                  </a:cubicBezTo>
                  <a:cubicBezTo>
                    <a:pt x="745" y="141"/>
                    <a:pt x="778" y="172"/>
                    <a:pt x="778" y="246"/>
                  </a:cubicBezTo>
                  <a:cubicBezTo>
                    <a:pt x="778" y="306"/>
                    <a:pt x="751" y="338"/>
                    <a:pt x="707" y="338"/>
                  </a:cubicBezTo>
                  <a:cubicBezTo>
                    <a:pt x="656" y="338"/>
                    <a:pt x="622" y="305"/>
                    <a:pt x="622" y="234"/>
                  </a:cubicBezTo>
                  <a:close/>
                  <a:moveTo>
                    <a:pt x="935" y="334"/>
                  </a:moveTo>
                  <a:cubicBezTo>
                    <a:pt x="950" y="363"/>
                    <a:pt x="983" y="382"/>
                    <a:pt x="1014" y="382"/>
                  </a:cubicBezTo>
                  <a:cubicBezTo>
                    <a:pt x="1084" y="382"/>
                    <a:pt x="1138" y="327"/>
                    <a:pt x="1138" y="233"/>
                  </a:cubicBezTo>
                  <a:cubicBezTo>
                    <a:pt x="1138" y="152"/>
                    <a:pt x="1080" y="97"/>
                    <a:pt x="1020" y="97"/>
                  </a:cubicBezTo>
                  <a:cubicBezTo>
                    <a:pt x="932" y="97"/>
                    <a:pt x="888" y="154"/>
                    <a:pt x="888" y="247"/>
                  </a:cubicBezTo>
                  <a:cubicBezTo>
                    <a:pt x="888" y="429"/>
                    <a:pt x="888" y="429"/>
                    <a:pt x="888" y="429"/>
                  </a:cubicBezTo>
                  <a:cubicBezTo>
                    <a:pt x="888" y="454"/>
                    <a:pt x="899" y="464"/>
                    <a:pt x="918" y="464"/>
                  </a:cubicBezTo>
                  <a:cubicBezTo>
                    <a:pt x="935" y="464"/>
                    <a:pt x="935" y="464"/>
                    <a:pt x="935" y="464"/>
                  </a:cubicBezTo>
                  <a:lnTo>
                    <a:pt x="935" y="334"/>
                  </a:lnTo>
                  <a:close/>
                  <a:moveTo>
                    <a:pt x="1009" y="141"/>
                  </a:moveTo>
                  <a:cubicBezTo>
                    <a:pt x="1057" y="141"/>
                    <a:pt x="1090" y="172"/>
                    <a:pt x="1090" y="246"/>
                  </a:cubicBezTo>
                  <a:cubicBezTo>
                    <a:pt x="1090" y="306"/>
                    <a:pt x="1064" y="338"/>
                    <a:pt x="1020" y="338"/>
                  </a:cubicBezTo>
                  <a:cubicBezTo>
                    <a:pt x="969" y="338"/>
                    <a:pt x="934" y="305"/>
                    <a:pt x="934" y="234"/>
                  </a:cubicBezTo>
                  <a:cubicBezTo>
                    <a:pt x="934" y="178"/>
                    <a:pt x="961" y="141"/>
                    <a:pt x="1009" y="141"/>
                  </a:cubicBezTo>
                  <a:close/>
                  <a:moveTo>
                    <a:pt x="1285" y="379"/>
                  </a:moveTo>
                  <a:cubicBezTo>
                    <a:pt x="1302" y="379"/>
                    <a:pt x="1312" y="369"/>
                    <a:pt x="1312" y="352"/>
                  </a:cubicBezTo>
                  <a:cubicBezTo>
                    <a:pt x="1312" y="336"/>
                    <a:pt x="1312" y="336"/>
                    <a:pt x="1312" y="336"/>
                  </a:cubicBezTo>
                  <a:cubicBezTo>
                    <a:pt x="1292" y="336"/>
                    <a:pt x="1292" y="336"/>
                    <a:pt x="1292" y="336"/>
                  </a:cubicBezTo>
                  <a:cubicBezTo>
                    <a:pt x="1267" y="336"/>
                    <a:pt x="1250" y="326"/>
                    <a:pt x="1250" y="291"/>
                  </a:cubicBezTo>
                  <a:cubicBezTo>
                    <a:pt x="1250" y="139"/>
                    <a:pt x="1250" y="139"/>
                    <a:pt x="1250" y="139"/>
                  </a:cubicBezTo>
                  <a:cubicBezTo>
                    <a:pt x="1250" y="115"/>
                    <a:pt x="1233" y="102"/>
                    <a:pt x="1217" y="102"/>
                  </a:cubicBezTo>
                  <a:cubicBezTo>
                    <a:pt x="1203" y="102"/>
                    <a:pt x="1203" y="102"/>
                    <a:pt x="1203" y="102"/>
                  </a:cubicBezTo>
                  <a:cubicBezTo>
                    <a:pt x="1203" y="298"/>
                    <a:pt x="1203" y="298"/>
                    <a:pt x="1203" y="298"/>
                  </a:cubicBezTo>
                  <a:cubicBezTo>
                    <a:pt x="1203" y="353"/>
                    <a:pt x="1231" y="379"/>
                    <a:pt x="1285" y="379"/>
                  </a:cubicBezTo>
                  <a:close/>
                  <a:moveTo>
                    <a:pt x="1228" y="64"/>
                  </a:moveTo>
                  <a:cubicBezTo>
                    <a:pt x="1245" y="64"/>
                    <a:pt x="1259" y="50"/>
                    <a:pt x="1259" y="32"/>
                  </a:cubicBezTo>
                  <a:cubicBezTo>
                    <a:pt x="1259" y="15"/>
                    <a:pt x="1245" y="0"/>
                    <a:pt x="1228" y="0"/>
                  </a:cubicBezTo>
                  <a:cubicBezTo>
                    <a:pt x="1210" y="0"/>
                    <a:pt x="1196" y="15"/>
                    <a:pt x="1196" y="32"/>
                  </a:cubicBezTo>
                  <a:cubicBezTo>
                    <a:pt x="1196" y="50"/>
                    <a:pt x="1210" y="64"/>
                    <a:pt x="1228" y="64"/>
                  </a:cubicBezTo>
                  <a:close/>
                  <a:moveTo>
                    <a:pt x="1575" y="193"/>
                  </a:moveTo>
                  <a:cubicBezTo>
                    <a:pt x="1575" y="138"/>
                    <a:pt x="1524" y="97"/>
                    <a:pt x="1471" y="97"/>
                  </a:cubicBezTo>
                  <a:cubicBezTo>
                    <a:pt x="1398" y="97"/>
                    <a:pt x="1343" y="156"/>
                    <a:pt x="1343" y="245"/>
                  </a:cubicBezTo>
                  <a:cubicBezTo>
                    <a:pt x="1343" y="324"/>
                    <a:pt x="1396" y="382"/>
                    <a:pt x="1471" y="382"/>
                  </a:cubicBezTo>
                  <a:cubicBezTo>
                    <a:pt x="1533" y="382"/>
                    <a:pt x="1564" y="360"/>
                    <a:pt x="1564" y="331"/>
                  </a:cubicBezTo>
                  <a:cubicBezTo>
                    <a:pt x="1564" y="311"/>
                    <a:pt x="1564" y="311"/>
                    <a:pt x="1564" y="311"/>
                  </a:cubicBezTo>
                  <a:cubicBezTo>
                    <a:pt x="1561" y="311"/>
                    <a:pt x="1561" y="311"/>
                    <a:pt x="1561" y="311"/>
                  </a:cubicBezTo>
                  <a:cubicBezTo>
                    <a:pt x="1546" y="326"/>
                    <a:pt x="1520" y="339"/>
                    <a:pt x="1478" y="339"/>
                  </a:cubicBezTo>
                  <a:cubicBezTo>
                    <a:pt x="1427" y="339"/>
                    <a:pt x="1395" y="307"/>
                    <a:pt x="1390" y="261"/>
                  </a:cubicBezTo>
                  <a:cubicBezTo>
                    <a:pt x="1458" y="261"/>
                    <a:pt x="1458" y="261"/>
                    <a:pt x="1458" y="261"/>
                  </a:cubicBezTo>
                  <a:cubicBezTo>
                    <a:pt x="1552" y="261"/>
                    <a:pt x="1575" y="241"/>
                    <a:pt x="1575" y="193"/>
                  </a:cubicBezTo>
                  <a:close/>
                  <a:moveTo>
                    <a:pt x="1390" y="224"/>
                  </a:moveTo>
                  <a:cubicBezTo>
                    <a:pt x="1390" y="213"/>
                    <a:pt x="1390" y="213"/>
                    <a:pt x="1390" y="213"/>
                  </a:cubicBezTo>
                  <a:cubicBezTo>
                    <a:pt x="1392" y="177"/>
                    <a:pt x="1421" y="139"/>
                    <a:pt x="1466" y="139"/>
                  </a:cubicBezTo>
                  <a:cubicBezTo>
                    <a:pt x="1509" y="139"/>
                    <a:pt x="1529" y="165"/>
                    <a:pt x="1529" y="195"/>
                  </a:cubicBezTo>
                  <a:cubicBezTo>
                    <a:pt x="1529" y="216"/>
                    <a:pt x="1518" y="222"/>
                    <a:pt x="1452" y="223"/>
                  </a:cubicBezTo>
                  <a:lnTo>
                    <a:pt x="1390" y="224"/>
                  </a:lnTo>
                  <a:close/>
                  <a:moveTo>
                    <a:pt x="1749" y="219"/>
                  </a:moveTo>
                  <a:cubicBezTo>
                    <a:pt x="1692" y="206"/>
                    <a:pt x="1682" y="199"/>
                    <a:pt x="1682" y="180"/>
                  </a:cubicBezTo>
                  <a:cubicBezTo>
                    <a:pt x="1682" y="157"/>
                    <a:pt x="1700" y="141"/>
                    <a:pt x="1747" y="141"/>
                  </a:cubicBezTo>
                  <a:cubicBezTo>
                    <a:pt x="1780" y="141"/>
                    <a:pt x="1809" y="155"/>
                    <a:pt x="1821" y="170"/>
                  </a:cubicBezTo>
                  <a:cubicBezTo>
                    <a:pt x="1824" y="170"/>
                    <a:pt x="1824" y="170"/>
                    <a:pt x="1824" y="170"/>
                  </a:cubicBezTo>
                  <a:cubicBezTo>
                    <a:pt x="1824" y="149"/>
                    <a:pt x="1824" y="149"/>
                    <a:pt x="1824" y="149"/>
                  </a:cubicBezTo>
                  <a:cubicBezTo>
                    <a:pt x="1824" y="116"/>
                    <a:pt x="1784" y="97"/>
                    <a:pt x="1744" y="97"/>
                  </a:cubicBezTo>
                  <a:cubicBezTo>
                    <a:pt x="1675" y="97"/>
                    <a:pt x="1635" y="139"/>
                    <a:pt x="1635" y="183"/>
                  </a:cubicBezTo>
                  <a:cubicBezTo>
                    <a:pt x="1635" y="224"/>
                    <a:pt x="1659" y="242"/>
                    <a:pt x="1710" y="253"/>
                  </a:cubicBezTo>
                  <a:cubicBezTo>
                    <a:pt x="1773" y="266"/>
                    <a:pt x="1783" y="276"/>
                    <a:pt x="1783" y="298"/>
                  </a:cubicBezTo>
                  <a:cubicBezTo>
                    <a:pt x="1783" y="326"/>
                    <a:pt x="1765" y="338"/>
                    <a:pt x="1724" y="338"/>
                  </a:cubicBezTo>
                  <a:cubicBezTo>
                    <a:pt x="1689" y="338"/>
                    <a:pt x="1658" y="325"/>
                    <a:pt x="1642" y="308"/>
                  </a:cubicBezTo>
                  <a:cubicBezTo>
                    <a:pt x="1640" y="308"/>
                    <a:pt x="1640" y="308"/>
                    <a:pt x="1640" y="308"/>
                  </a:cubicBezTo>
                  <a:cubicBezTo>
                    <a:pt x="1640" y="328"/>
                    <a:pt x="1640" y="328"/>
                    <a:pt x="1640" y="328"/>
                  </a:cubicBezTo>
                  <a:cubicBezTo>
                    <a:pt x="1640" y="360"/>
                    <a:pt x="1677" y="382"/>
                    <a:pt x="1723" y="382"/>
                  </a:cubicBezTo>
                  <a:cubicBezTo>
                    <a:pt x="1786" y="382"/>
                    <a:pt x="1830" y="351"/>
                    <a:pt x="1830" y="294"/>
                  </a:cubicBezTo>
                  <a:cubicBezTo>
                    <a:pt x="1830" y="256"/>
                    <a:pt x="1804" y="231"/>
                    <a:pt x="1749" y="219"/>
                  </a:cubicBezTo>
                  <a:close/>
                  <a:moveTo>
                    <a:pt x="2004" y="146"/>
                  </a:moveTo>
                  <a:cubicBezTo>
                    <a:pt x="2029" y="146"/>
                    <a:pt x="2040" y="135"/>
                    <a:pt x="2040" y="118"/>
                  </a:cubicBezTo>
                  <a:cubicBezTo>
                    <a:pt x="2040" y="103"/>
                    <a:pt x="2040" y="103"/>
                    <a:pt x="2040" y="103"/>
                  </a:cubicBezTo>
                  <a:cubicBezTo>
                    <a:pt x="1945" y="103"/>
                    <a:pt x="1945" y="103"/>
                    <a:pt x="1945" y="103"/>
                  </a:cubicBezTo>
                  <a:cubicBezTo>
                    <a:pt x="1945" y="46"/>
                    <a:pt x="1945" y="46"/>
                    <a:pt x="1945" y="46"/>
                  </a:cubicBezTo>
                  <a:cubicBezTo>
                    <a:pt x="1940" y="46"/>
                    <a:pt x="1940" y="46"/>
                    <a:pt x="1940" y="46"/>
                  </a:cubicBezTo>
                  <a:cubicBezTo>
                    <a:pt x="1933" y="46"/>
                    <a:pt x="1918" y="56"/>
                    <a:pt x="1911" y="66"/>
                  </a:cubicBezTo>
                  <a:cubicBezTo>
                    <a:pt x="1903" y="77"/>
                    <a:pt x="1899" y="92"/>
                    <a:pt x="1899" y="108"/>
                  </a:cubicBezTo>
                  <a:cubicBezTo>
                    <a:pt x="1899" y="287"/>
                    <a:pt x="1899" y="287"/>
                    <a:pt x="1899" y="287"/>
                  </a:cubicBezTo>
                  <a:cubicBezTo>
                    <a:pt x="1899" y="350"/>
                    <a:pt x="1926" y="382"/>
                    <a:pt x="1987" y="382"/>
                  </a:cubicBezTo>
                  <a:cubicBezTo>
                    <a:pt x="2019" y="382"/>
                    <a:pt x="2037" y="370"/>
                    <a:pt x="2037" y="347"/>
                  </a:cubicBezTo>
                  <a:cubicBezTo>
                    <a:pt x="2037" y="330"/>
                    <a:pt x="2037" y="330"/>
                    <a:pt x="2037" y="330"/>
                  </a:cubicBezTo>
                  <a:cubicBezTo>
                    <a:pt x="2034" y="330"/>
                    <a:pt x="2034" y="330"/>
                    <a:pt x="2034" y="330"/>
                  </a:cubicBezTo>
                  <a:cubicBezTo>
                    <a:pt x="2024" y="336"/>
                    <a:pt x="2008" y="338"/>
                    <a:pt x="1991" y="338"/>
                  </a:cubicBezTo>
                  <a:cubicBezTo>
                    <a:pt x="1961" y="338"/>
                    <a:pt x="1946" y="321"/>
                    <a:pt x="1946" y="282"/>
                  </a:cubicBezTo>
                  <a:cubicBezTo>
                    <a:pt x="1946" y="146"/>
                    <a:pt x="1946" y="146"/>
                    <a:pt x="1946" y="146"/>
                  </a:cubicBezTo>
                  <a:lnTo>
                    <a:pt x="2004" y="146"/>
                  </a:lnTo>
                  <a:close/>
                  <a:moveTo>
                    <a:pt x="284" y="610"/>
                  </a:moveTo>
                  <a:cubicBezTo>
                    <a:pt x="248" y="610"/>
                    <a:pt x="215" y="630"/>
                    <a:pt x="197" y="659"/>
                  </a:cubicBezTo>
                  <a:cubicBezTo>
                    <a:pt x="181" y="628"/>
                    <a:pt x="153" y="610"/>
                    <a:pt x="112" y="610"/>
                  </a:cubicBezTo>
                  <a:cubicBezTo>
                    <a:pt x="40" y="610"/>
                    <a:pt x="0" y="665"/>
                    <a:pt x="0" y="728"/>
                  </a:cubicBezTo>
                  <a:cubicBezTo>
                    <a:pt x="0" y="855"/>
                    <a:pt x="0" y="855"/>
                    <a:pt x="0" y="855"/>
                  </a:cubicBezTo>
                  <a:cubicBezTo>
                    <a:pt x="0" y="878"/>
                    <a:pt x="13" y="889"/>
                    <a:pt x="33" y="889"/>
                  </a:cubicBezTo>
                  <a:cubicBezTo>
                    <a:pt x="48" y="889"/>
                    <a:pt x="48" y="889"/>
                    <a:pt x="48" y="889"/>
                  </a:cubicBezTo>
                  <a:cubicBezTo>
                    <a:pt x="48" y="734"/>
                    <a:pt x="48" y="734"/>
                    <a:pt x="48" y="734"/>
                  </a:cubicBezTo>
                  <a:cubicBezTo>
                    <a:pt x="48" y="678"/>
                    <a:pt x="69" y="654"/>
                    <a:pt x="109" y="654"/>
                  </a:cubicBezTo>
                  <a:cubicBezTo>
                    <a:pt x="149" y="654"/>
                    <a:pt x="171" y="684"/>
                    <a:pt x="171" y="734"/>
                  </a:cubicBezTo>
                  <a:cubicBezTo>
                    <a:pt x="171" y="855"/>
                    <a:pt x="171" y="855"/>
                    <a:pt x="171" y="855"/>
                  </a:cubicBezTo>
                  <a:cubicBezTo>
                    <a:pt x="171" y="877"/>
                    <a:pt x="179" y="889"/>
                    <a:pt x="202" y="889"/>
                  </a:cubicBezTo>
                  <a:cubicBezTo>
                    <a:pt x="218" y="889"/>
                    <a:pt x="218" y="889"/>
                    <a:pt x="218" y="889"/>
                  </a:cubicBezTo>
                  <a:cubicBezTo>
                    <a:pt x="218" y="732"/>
                    <a:pt x="218" y="732"/>
                    <a:pt x="218" y="732"/>
                  </a:cubicBezTo>
                  <a:cubicBezTo>
                    <a:pt x="218" y="677"/>
                    <a:pt x="237" y="654"/>
                    <a:pt x="282" y="654"/>
                  </a:cubicBezTo>
                  <a:cubicBezTo>
                    <a:pt x="320" y="654"/>
                    <a:pt x="341" y="676"/>
                    <a:pt x="341" y="734"/>
                  </a:cubicBezTo>
                  <a:cubicBezTo>
                    <a:pt x="341" y="855"/>
                    <a:pt x="341" y="855"/>
                    <a:pt x="341" y="855"/>
                  </a:cubicBezTo>
                  <a:cubicBezTo>
                    <a:pt x="341" y="877"/>
                    <a:pt x="354" y="889"/>
                    <a:pt x="372" y="889"/>
                  </a:cubicBezTo>
                  <a:cubicBezTo>
                    <a:pt x="388" y="889"/>
                    <a:pt x="388" y="889"/>
                    <a:pt x="388" y="889"/>
                  </a:cubicBezTo>
                  <a:cubicBezTo>
                    <a:pt x="388" y="732"/>
                    <a:pt x="388" y="732"/>
                    <a:pt x="388" y="732"/>
                  </a:cubicBezTo>
                  <a:cubicBezTo>
                    <a:pt x="388" y="651"/>
                    <a:pt x="352" y="610"/>
                    <a:pt x="284" y="610"/>
                  </a:cubicBezTo>
                  <a:close/>
                  <a:moveTo>
                    <a:pt x="484" y="577"/>
                  </a:moveTo>
                  <a:cubicBezTo>
                    <a:pt x="502" y="577"/>
                    <a:pt x="516" y="562"/>
                    <a:pt x="516" y="545"/>
                  </a:cubicBezTo>
                  <a:cubicBezTo>
                    <a:pt x="516" y="528"/>
                    <a:pt x="502" y="513"/>
                    <a:pt x="484" y="513"/>
                  </a:cubicBezTo>
                  <a:cubicBezTo>
                    <a:pt x="467" y="513"/>
                    <a:pt x="453" y="528"/>
                    <a:pt x="453" y="545"/>
                  </a:cubicBezTo>
                  <a:cubicBezTo>
                    <a:pt x="453" y="562"/>
                    <a:pt x="467" y="577"/>
                    <a:pt x="484" y="577"/>
                  </a:cubicBezTo>
                  <a:close/>
                  <a:moveTo>
                    <a:pt x="507" y="804"/>
                  </a:moveTo>
                  <a:cubicBezTo>
                    <a:pt x="507" y="651"/>
                    <a:pt x="507" y="651"/>
                    <a:pt x="507" y="651"/>
                  </a:cubicBezTo>
                  <a:cubicBezTo>
                    <a:pt x="507" y="627"/>
                    <a:pt x="490" y="615"/>
                    <a:pt x="474" y="615"/>
                  </a:cubicBezTo>
                  <a:cubicBezTo>
                    <a:pt x="460" y="615"/>
                    <a:pt x="460" y="615"/>
                    <a:pt x="460" y="615"/>
                  </a:cubicBezTo>
                  <a:cubicBezTo>
                    <a:pt x="460" y="810"/>
                    <a:pt x="460" y="810"/>
                    <a:pt x="460" y="810"/>
                  </a:cubicBezTo>
                  <a:cubicBezTo>
                    <a:pt x="460" y="865"/>
                    <a:pt x="488" y="892"/>
                    <a:pt x="542" y="892"/>
                  </a:cubicBezTo>
                  <a:cubicBezTo>
                    <a:pt x="558" y="892"/>
                    <a:pt x="569" y="882"/>
                    <a:pt x="569" y="864"/>
                  </a:cubicBezTo>
                  <a:cubicBezTo>
                    <a:pt x="569" y="849"/>
                    <a:pt x="569" y="849"/>
                    <a:pt x="569" y="849"/>
                  </a:cubicBezTo>
                  <a:cubicBezTo>
                    <a:pt x="549" y="849"/>
                    <a:pt x="549" y="849"/>
                    <a:pt x="549" y="849"/>
                  </a:cubicBezTo>
                  <a:cubicBezTo>
                    <a:pt x="524" y="849"/>
                    <a:pt x="507" y="838"/>
                    <a:pt x="507" y="804"/>
                  </a:cubicBezTo>
                  <a:close/>
                  <a:moveTo>
                    <a:pt x="743" y="610"/>
                  </a:moveTo>
                  <a:cubicBezTo>
                    <a:pt x="673" y="610"/>
                    <a:pt x="626" y="655"/>
                    <a:pt x="626" y="732"/>
                  </a:cubicBezTo>
                  <a:cubicBezTo>
                    <a:pt x="626" y="858"/>
                    <a:pt x="626" y="858"/>
                    <a:pt x="626" y="858"/>
                  </a:cubicBezTo>
                  <a:cubicBezTo>
                    <a:pt x="626" y="879"/>
                    <a:pt x="638" y="889"/>
                    <a:pt x="655" y="889"/>
                  </a:cubicBezTo>
                  <a:cubicBezTo>
                    <a:pt x="673" y="889"/>
                    <a:pt x="673" y="889"/>
                    <a:pt x="673" y="889"/>
                  </a:cubicBezTo>
                  <a:cubicBezTo>
                    <a:pt x="673" y="733"/>
                    <a:pt x="673" y="733"/>
                    <a:pt x="673" y="733"/>
                  </a:cubicBezTo>
                  <a:cubicBezTo>
                    <a:pt x="673" y="677"/>
                    <a:pt x="696" y="654"/>
                    <a:pt x="737" y="654"/>
                  </a:cubicBezTo>
                  <a:cubicBezTo>
                    <a:pt x="786" y="654"/>
                    <a:pt x="807" y="676"/>
                    <a:pt x="807" y="733"/>
                  </a:cubicBezTo>
                  <a:cubicBezTo>
                    <a:pt x="807" y="859"/>
                    <a:pt x="807" y="859"/>
                    <a:pt x="807" y="859"/>
                  </a:cubicBezTo>
                  <a:cubicBezTo>
                    <a:pt x="807" y="880"/>
                    <a:pt x="817" y="889"/>
                    <a:pt x="836" y="889"/>
                  </a:cubicBezTo>
                  <a:cubicBezTo>
                    <a:pt x="853" y="889"/>
                    <a:pt x="853" y="889"/>
                    <a:pt x="853" y="889"/>
                  </a:cubicBezTo>
                  <a:cubicBezTo>
                    <a:pt x="853" y="731"/>
                    <a:pt x="853" y="731"/>
                    <a:pt x="853" y="731"/>
                  </a:cubicBezTo>
                  <a:cubicBezTo>
                    <a:pt x="853" y="649"/>
                    <a:pt x="812" y="610"/>
                    <a:pt x="743" y="610"/>
                  </a:cubicBezTo>
                  <a:close/>
                  <a:moveTo>
                    <a:pt x="1134" y="520"/>
                  </a:moveTo>
                  <a:cubicBezTo>
                    <a:pt x="1122" y="520"/>
                    <a:pt x="1122" y="520"/>
                    <a:pt x="1122" y="520"/>
                  </a:cubicBezTo>
                  <a:cubicBezTo>
                    <a:pt x="1122" y="662"/>
                    <a:pt x="1122" y="662"/>
                    <a:pt x="1122" y="662"/>
                  </a:cubicBezTo>
                  <a:cubicBezTo>
                    <a:pt x="1103" y="625"/>
                    <a:pt x="1073" y="610"/>
                    <a:pt x="1039" y="610"/>
                  </a:cubicBezTo>
                  <a:cubicBezTo>
                    <a:pt x="963" y="610"/>
                    <a:pt x="919" y="662"/>
                    <a:pt x="919" y="756"/>
                  </a:cubicBezTo>
                  <a:cubicBezTo>
                    <a:pt x="919" y="832"/>
                    <a:pt x="977" y="895"/>
                    <a:pt x="1045" y="895"/>
                  </a:cubicBezTo>
                  <a:cubicBezTo>
                    <a:pt x="1131" y="895"/>
                    <a:pt x="1169" y="849"/>
                    <a:pt x="1169" y="744"/>
                  </a:cubicBezTo>
                  <a:cubicBezTo>
                    <a:pt x="1169" y="558"/>
                    <a:pt x="1169" y="558"/>
                    <a:pt x="1169" y="558"/>
                  </a:cubicBezTo>
                  <a:cubicBezTo>
                    <a:pt x="1169" y="532"/>
                    <a:pt x="1157" y="520"/>
                    <a:pt x="1134" y="520"/>
                  </a:cubicBezTo>
                  <a:close/>
                  <a:moveTo>
                    <a:pt x="1049" y="851"/>
                  </a:moveTo>
                  <a:cubicBezTo>
                    <a:pt x="1000" y="851"/>
                    <a:pt x="966" y="807"/>
                    <a:pt x="966" y="752"/>
                  </a:cubicBezTo>
                  <a:cubicBezTo>
                    <a:pt x="966" y="690"/>
                    <a:pt x="993" y="653"/>
                    <a:pt x="1041" y="653"/>
                  </a:cubicBezTo>
                  <a:cubicBezTo>
                    <a:pt x="1106" y="653"/>
                    <a:pt x="1121" y="707"/>
                    <a:pt x="1121" y="757"/>
                  </a:cubicBezTo>
                  <a:cubicBezTo>
                    <a:pt x="1121" y="824"/>
                    <a:pt x="1099" y="851"/>
                    <a:pt x="1049" y="851"/>
                  </a:cubicBezTo>
                  <a:close/>
                  <a:moveTo>
                    <a:pt x="1338" y="731"/>
                  </a:moveTo>
                  <a:cubicBezTo>
                    <a:pt x="1281" y="719"/>
                    <a:pt x="1271" y="711"/>
                    <a:pt x="1271" y="693"/>
                  </a:cubicBezTo>
                  <a:cubicBezTo>
                    <a:pt x="1271" y="670"/>
                    <a:pt x="1289" y="654"/>
                    <a:pt x="1336" y="654"/>
                  </a:cubicBezTo>
                  <a:cubicBezTo>
                    <a:pt x="1368" y="654"/>
                    <a:pt x="1398" y="668"/>
                    <a:pt x="1410" y="682"/>
                  </a:cubicBezTo>
                  <a:cubicBezTo>
                    <a:pt x="1412" y="682"/>
                    <a:pt x="1412" y="682"/>
                    <a:pt x="1412" y="682"/>
                  </a:cubicBezTo>
                  <a:cubicBezTo>
                    <a:pt x="1412" y="662"/>
                    <a:pt x="1412" y="662"/>
                    <a:pt x="1412" y="662"/>
                  </a:cubicBezTo>
                  <a:cubicBezTo>
                    <a:pt x="1412" y="628"/>
                    <a:pt x="1373" y="610"/>
                    <a:pt x="1332" y="610"/>
                  </a:cubicBezTo>
                  <a:cubicBezTo>
                    <a:pt x="1264" y="610"/>
                    <a:pt x="1223" y="651"/>
                    <a:pt x="1223" y="696"/>
                  </a:cubicBezTo>
                  <a:cubicBezTo>
                    <a:pt x="1223" y="737"/>
                    <a:pt x="1248" y="754"/>
                    <a:pt x="1299" y="765"/>
                  </a:cubicBezTo>
                  <a:cubicBezTo>
                    <a:pt x="1362" y="779"/>
                    <a:pt x="1371" y="788"/>
                    <a:pt x="1371" y="811"/>
                  </a:cubicBezTo>
                  <a:cubicBezTo>
                    <a:pt x="1371" y="838"/>
                    <a:pt x="1353" y="851"/>
                    <a:pt x="1313" y="851"/>
                  </a:cubicBezTo>
                  <a:cubicBezTo>
                    <a:pt x="1277" y="851"/>
                    <a:pt x="1247" y="837"/>
                    <a:pt x="1231" y="820"/>
                  </a:cubicBezTo>
                  <a:cubicBezTo>
                    <a:pt x="1229" y="820"/>
                    <a:pt x="1229" y="820"/>
                    <a:pt x="1229" y="820"/>
                  </a:cubicBezTo>
                  <a:cubicBezTo>
                    <a:pt x="1229" y="840"/>
                    <a:pt x="1229" y="840"/>
                    <a:pt x="1229" y="840"/>
                  </a:cubicBezTo>
                  <a:cubicBezTo>
                    <a:pt x="1229" y="873"/>
                    <a:pt x="1266" y="895"/>
                    <a:pt x="1312" y="895"/>
                  </a:cubicBezTo>
                  <a:cubicBezTo>
                    <a:pt x="1374" y="895"/>
                    <a:pt x="1419" y="864"/>
                    <a:pt x="1419" y="806"/>
                  </a:cubicBezTo>
                  <a:cubicBezTo>
                    <a:pt x="1419" y="768"/>
                    <a:pt x="1392" y="743"/>
                    <a:pt x="1338" y="73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963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73">
          <p15:clr>
            <a:srgbClr val="FBAE40"/>
          </p15:clr>
        </p15:guide>
        <p15:guide id="23" orient="horz" pos="331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59"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0" y="0"/>
            <a:ext cx="10669662" cy="6858000"/>
            <a:chOff x="0" y="0"/>
            <a:chExt cx="10669662" cy="6858000"/>
          </a:xfrm>
        </p:grpSpPr>
        <p:sp>
          <p:nvSpPr>
            <p:cNvPr id="2" name="Rectangle 1"/>
            <p:cNvSpPr/>
            <p:nvPr/>
          </p:nvSpPr>
          <p:spPr>
            <a:xfrm>
              <a:off x="0" y="0"/>
              <a:ext cx="2050624" cy="6858000"/>
            </a:xfrm>
            <a:prstGeom prst="rect">
              <a:avLst/>
            </a:prstGeom>
            <a:gradFill>
              <a:gsLst>
                <a:gs pos="0">
                  <a:srgbClr val="3DB44A"/>
                </a:gs>
                <a:gs pos="33000">
                  <a:srgbClr val="3DB44A"/>
                </a:gs>
                <a:gs pos="100000">
                  <a:srgbClr val="29B9C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rgbClr val="3DB44A"/>
                    </a:gs>
                    <a:gs pos="33000">
                      <a:srgbClr val="3DB44A"/>
                    </a:gs>
                    <a:gs pos="100000">
                      <a:srgbClr val="29B9CD"/>
                    </a:gs>
                  </a:gsLst>
                  <a:lin ang="2700000" scaled="1"/>
                </a:gradFill>
              </a:endParaRPr>
            </a:p>
          </p:txBody>
        </p:sp>
        <p:pic>
          <p:nvPicPr>
            <p:cNvPr id="68" name="Picture 6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flipV="1">
              <a:off x="0" y="3990414"/>
              <a:ext cx="10669662" cy="2867586"/>
            </a:xfrm>
            <a:prstGeom prst="rect">
              <a:avLst/>
            </a:prstGeom>
          </p:spPr>
        </p:pic>
      </p:grpSp>
      <p:sp>
        <p:nvSpPr>
          <p:cNvPr id="244" name="Text Placeholder 68"/>
          <p:cNvSpPr>
            <a:spLocks noGrp="1"/>
          </p:cNvSpPr>
          <p:nvPr>
            <p:ph type="body" sz="quarter" idx="15" hasCustomPrompt="1"/>
          </p:nvPr>
        </p:nvSpPr>
        <p:spPr>
          <a:xfrm>
            <a:off x="2527299" y="2241550"/>
            <a:ext cx="5837193" cy="2635250"/>
          </a:xfrm>
          <a:prstGeom prst="rect">
            <a:avLst/>
          </a:prstGeom>
        </p:spPr>
        <p:txBody>
          <a:bodyPr anchor="b">
            <a:noAutofit/>
          </a:bodyPr>
          <a:lstStyle>
            <a:lvl1pPr marL="0" indent="0">
              <a:lnSpc>
                <a:spcPct val="100000"/>
              </a:lnSpc>
              <a:buNone/>
              <a:defRPr sz="4400" spc="-150">
                <a:gradFill>
                  <a:gsLst>
                    <a:gs pos="0">
                      <a:srgbClr val="3DB44A"/>
                    </a:gs>
                    <a:gs pos="33000">
                      <a:srgbClr val="3DB44A"/>
                    </a:gs>
                    <a:gs pos="100000">
                      <a:srgbClr val="29B9CD"/>
                    </a:gs>
                  </a:gsLst>
                  <a:lin ang="2700000" scaled="1"/>
                </a:gradFill>
                <a:latin typeface="+mn-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edit section header text styles</a:t>
            </a:r>
          </a:p>
        </p:txBody>
      </p:sp>
      <p:sp>
        <p:nvSpPr>
          <p:cNvPr id="8" name="Freeform 5"/>
          <p:cNvSpPr>
            <a:spLocks noEditPoints="1"/>
          </p:cNvSpPr>
          <p:nvPr/>
        </p:nvSpPr>
        <p:spPr bwMode="auto">
          <a:xfrm>
            <a:off x="0" y="-22660"/>
            <a:ext cx="2066728" cy="6910358"/>
          </a:xfrm>
          <a:custGeom>
            <a:avLst/>
            <a:gdLst>
              <a:gd name="T0" fmla="*/ 0 w 2171"/>
              <a:gd name="T1" fmla="*/ 3098 h 7259"/>
              <a:gd name="T2" fmla="*/ 2171 w 2171"/>
              <a:gd name="T3" fmla="*/ 1310 h 7259"/>
              <a:gd name="T4" fmla="*/ 2171 w 2171"/>
              <a:gd name="T5" fmla="*/ 1343 h 7259"/>
              <a:gd name="T6" fmla="*/ 0 w 2171"/>
              <a:gd name="T7" fmla="*/ 2473 h 7259"/>
              <a:gd name="T8" fmla="*/ 0 w 2171"/>
              <a:gd name="T9" fmla="*/ 2674 h 7259"/>
              <a:gd name="T10" fmla="*/ 0 w 2171"/>
              <a:gd name="T11" fmla="*/ 2911 h 7259"/>
              <a:gd name="T12" fmla="*/ 2171 w 2171"/>
              <a:gd name="T13" fmla="*/ 650 h 7259"/>
              <a:gd name="T14" fmla="*/ 2171 w 2171"/>
              <a:gd name="T15" fmla="*/ 2095 h 7259"/>
              <a:gd name="T16" fmla="*/ 0 w 2171"/>
              <a:gd name="T17" fmla="*/ 4166 h 7259"/>
              <a:gd name="T18" fmla="*/ 0 w 2171"/>
              <a:gd name="T19" fmla="*/ 4509 h 7259"/>
              <a:gd name="T20" fmla="*/ 0 w 2171"/>
              <a:gd name="T21" fmla="*/ 4133 h 7259"/>
              <a:gd name="T22" fmla="*/ 2171 w 2171"/>
              <a:gd name="T23" fmla="*/ 1591 h 7259"/>
              <a:gd name="T24" fmla="*/ 2171 w 2171"/>
              <a:gd name="T25" fmla="*/ 1438 h 7259"/>
              <a:gd name="T26" fmla="*/ 0 w 2171"/>
              <a:gd name="T27" fmla="*/ 4072 h 7259"/>
              <a:gd name="T28" fmla="*/ 0 w 2171"/>
              <a:gd name="T29" fmla="*/ 3899 h 7259"/>
              <a:gd name="T30" fmla="*/ 0 w 2171"/>
              <a:gd name="T31" fmla="*/ 2346 h 7259"/>
              <a:gd name="T32" fmla="*/ 0 w 2171"/>
              <a:gd name="T33" fmla="*/ 641 h 7259"/>
              <a:gd name="T34" fmla="*/ 0 w 2171"/>
              <a:gd name="T35" fmla="*/ 1029 h 7259"/>
              <a:gd name="T36" fmla="*/ 891 w 2171"/>
              <a:gd name="T37" fmla="*/ 0 h 7259"/>
              <a:gd name="T38" fmla="*/ 171 w 2171"/>
              <a:gd name="T39" fmla="*/ 0 h 7259"/>
              <a:gd name="T40" fmla="*/ 29 w 2171"/>
              <a:gd name="T41" fmla="*/ 0 h 7259"/>
              <a:gd name="T42" fmla="*/ 0 w 2171"/>
              <a:gd name="T43" fmla="*/ 452 h 7259"/>
              <a:gd name="T44" fmla="*/ 0 w 2171"/>
              <a:gd name="T45" fmla="*/ 324 h 7259"/>
              <a:gd name="T46" fmla="*/ 1974 w 2171"/>
              <a:gd name="T47" fmla="*/ 0 h 7259"/>
              <a:gd name="T48" fmla="*/ 1820 w 2171"/>
              <a:gd name="T49" fmla="*/ 0 h 7259"/>
              <a:gd name="T50" fmla="*/ 1773 w 2171"/>
              <a:gd name="T51" fmla="*/ 0 h 7259"/>
              <a:gd name="T52" fmla="*/ 0 w 2171"/>
              <a:gd name="T53" fmla="*/ 2206 h 7259"/>
              <a:gd name="T54" fmla="*/ 0 w 2171"/>
              <a:gd name="T55" fmla="*/ 1360 h 7259"/>
              <a:gd name="T56" fmla="*/ 1455 w 2171"/>
              <a:gd name="T57" fmla="*/ 0 h 7259"/>
              <a:gd name="T58" fmla="*/ 1630 w 2171"/>
              <a:gd name="T59" fmla="*/ 0 h 7259"/>
              <a:gd name="T60" fmla="*/ 1159 w 2171"/>
              <a:gd name="T61" fmla="*/ 0 h 7259"/>
              <a:gd name="T62" fmla="*/ 2171 w 2171"/>
              <a:gd name="T63" fmla="*/ 5777 h 7259"/>
              <a:gd name="T64" fmla="*/ 2171 w 2171"/>
              <a:gd name="T65" fmla="*/ 5810 h 7259"/>
              <a:gd name="T66" fmla="*/ 436 w 2171"/>
              <a:gd name="T67" fmla="*/ 7259 h 7259"/>
              <a:gd name="T68" fmla="*/ 827 w 2171"/>
              <a:gd name="T69" fmla="*/ 7259 h 7259"/>
              <a:gd name="T70" fmla="*/ 403 w 2171"/>
              <a:gd name="T71" fmla="*/ 7259 h 7259"/>
              <a:gd name="T72" fmla="*/ 2171 w 2171"/>
              <a:gd name="T73" fmla="*/ 5025 h 7259"/>
              <a:gd name="T74" fmla="*/ 2171 w 2171"/>
              <a:gd name="T75" fmla="*/ 5434 h 7259"/>
              <a:gd name="T76" fmla="*/ 247 w 2171"/>
              <a:gd name="T77" fmla="*/ 7259 h 7259"/>
              <a:gd name="T78" fmla="*/ 1863 w 2171"/>
              <a:gd name="T79" fmla="*/ 7259 h 7259"/>
              <a:gd name="T80" fmla="*/ 1720 w 2171"/>
              <a:gd name="T81" fmla="*/ 7259 h 7259"/>
              <a:gd name="T82" fmla="*/ 2171 w 2171"/>
              <a:gd name="T83" fmla="*/ 7188 h 7259"/>
              <a:gd name="T84" fmla="*/ 2171 w 2171"/>
              <a:gd name="T85" fmla="*/ 7032 h 7259"/>
              <a:gd name="T86" fmla="*/ 1190 w 2171"/>
              <a:gd name="T87" fmla="*/ 7259 h 7259"/>
              <a:gd name="T88" fmla="*/ 1109 w 2171"/>
              <a:gd name="T89" fmla="*/ 7259 h 7259"/>
              <a:gd name="T90" fmla="*/ 1391 w 2171"/>
              <a:gd name="T91" fmla="*/ 7259 h 7259"/>
              <a:gd name="T92" fmla="*/ 2171 w 2171"/>
              <a:gd name="T93" fmla="*/ 5401 h 7259"/>
              <a:gd name="T94" fmla="*/ 2171 w 2171"/>
              <a:gd name="T95" fmla="*/ 3412 h 7259"/>
              <a:gd name="T96" fmla="*/ 0 w 2171"/>
              <a:gd name="T97" fmla="*/ 5389 h 7259"/>
              <a:gd name="T98" fmla="*/ 0 w 2171"/>
              <a:gd name="T99" fmla="*/ 5637 h 7259"/>
              <a:gd name="T100" fmla="*/ 0 w 2171"/>
              <a:gd name="T101" fmla="*/ 5732 h 7259"/>
              <a:gd name="T102" fmla="*/ 2171 w 2171"/>
              <a:gd name="T103" fmla="*/ 2625 h 7259"/>
              <a:gd name="T104" fmla="*/ 2171 w 2171"/>
              <a:gd name="T105" fmla="*/ 2660 h 7259"/>
              <a:gd name="T106" fmla="*/ 0 w 2171"/>
              <a:gd name="T107" fmla="*/ 5013 h 7259"/>
              <a:gd name="T108" fmla="*/ 0 w 2171"/>
              <a:gd name="T109" fmla="*/ 6436 h 7259"/>
              <a:gd name="T110" fmla="*/ 0 w 2171"/>
              <a:gd name="T111" fmla="*/ 6531 h 7259"/>
              <a:gd name="T112" fmla="*/ 2171 w 2171"/>
              <a:gd name="T113" fmla="*/ 4741 h 7259"/>
              <a:gd name="T114" fmla="*/ 2171 w 2171"/>
              <a:gd name="T115" fmla="*/ 4777 h 7259"/>
              <a:gd name="T116" fmla="*/ 0 w 2171"/>
              <a:gd name="T117" fmla="*/ 6377 h 7259"/>
              <a:gd name="T118" fmla="*/ 0 w 2171"/>
              <a:gd name="T119" fmla="*/ 6155 h 7259"/>
              <a:gd name="T120" fmla="*/ 0 w 2171"/>
              <a:gd name="T121" fmla="*/ 5921 h 7259"/>
              <a:gd name="T122" fmla="*/ 2171 w 2171"/>
              <a:gd name="T123" fmla="*/ 4036 h 7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71" h="7259">
                <a:moveTo>
                  <a:pt x="0" y="3192"/>
                </a:moveTo>
                <a:lnTo>
                  <a:pt x="2171" y="1026"/>
                </a:lnTo>
                <a:lnTo>
                  <a:pt x="2171" y="1014"/>
                </a:lnTo>
                <a:lnTo>
                  <a:pt x="0" y="3180"/>
                </a:lnTo>
                <a:lnTo>
                  <a:pt x="0" y="3192"/>
                </a:lnTo>
                <a:close/>
                <a:moveTo>
                  <a:pt x="0" y="3240"/>
                </a:moveTo>
                <a:lnTo>
                  <a:pt x="2171" y="1074"/>
                </a:lnTo>
                <a:lnTo>
                  <a:pt x="2171" y="1059"/>
                </a:lnTo>
                <a:lnTo>
                  <a:pt x="0" y="3225"/>
                </a:lnTo>
                <a:lnTo>
                  <a:pt x="0" y="3240"/>
                </a:lnTo>
                <a:close/>
                <a:moveTo>
                  <a:pt x="0" y="3145"/>
                </a:moveTo>
                <a:lnTo>
                  <a:pt x="2171" y="979"/>
                </a:lnTo>
                <a:lnTo>
                  <a:pt x="2171" y="967"/>
                </a:lnTo>
                <a:lnTo>
                  <a:pt x="0" y="3133"/>
                </a:lnTo>
                <a:lnTo>
                  <a:pt x="0" y="3145"/>
                </a:lnTo>
                <a:close/>
                <a:moveTo>
                  <a:pt x="0" y="3098"/>
                </a:moveTo>
                <a:lnTo>
                  <a:pt x="2171" y="932"/>
                </a:lnTo>
                <a:lnTo>
                  <a:pt x="2171" y="920"/>
                </a:lnTo>
                <a:lnTo>
                  <a:pt x="0" y="3086"/>
                </a:lnTo>
                <a:lnTo>
                  <a:pt x="0" y="3098"/>
                </a:lnTo>
                <a:close/>
                <a:moveTo>
                  <a:pt x="0" y="3053"/>
                </a:moveTo>
                <a:lnTo>
                  <a:pt x="2171" y="887"/>
                </a:lnTo>
                <a:lnTo>
                  <a:pt x="2171" y="873"/>
                </a:lnTo>
                <a:lnTo>
                  <a:pt x="0" y="3039"/>
                </a:lnTo>
                <a:lnTo>
                  <a:pt x="0" y="3053"/>
                </a:lnTo>
                <a:close/>
                <a:moveTo>
                  <a:pt x="0" y="3287"/>
                </a:moveTo>
                <a:lnTo>
                  <a:pt x="2171" y="1121"/>
                </a:lnTo>
                <a:lnTo>
                  <a:pt x="2171" y="1107"/>
                </a:lnTo>
                <a:lnTo>
                  <a:pt x="0" y="3273"/>
                </a:lnTo>
                <a:lnTo>
                  <a:pt x="0" y="3287"/>
                </a:lnTo>
                <a:close/>
                <a:moveTo>
                  <a:pt x="0" y="3476"/>
                </a:moveTo>
                <a:lnTo>
                  <a:pt x="2171" y="1310"/>
                </a:lnTo>
                <a:lnTo>
                  <a:pt x="2171" y="1296"/>
                </a:lnTo>
                <a:lnTo>
                  <a:pt x="0" y="3462"/>
                </a:lnTo>
                <a:lnTo>
                  <a:pt x="0" y="3476"/>
                </a:lnTo>
                <a:close/>
                <a:moveTo>
                  <a:pt x="0" y="3334"/>
                </a:moveTo>
                <a:lnTo>
                  <a:pt x="2171" y="1168"/>
                </a:lnTo>
                <a:lnTo>
                  <a:pt x="2171" y="1154"/>
                </a:lnTo>
                <a:lnTo>
                  <a:pt x="0" y="3320"/>
                </a:lnTo>
                <a:lnTo>
                  <a:pt x="0" y="3334"/>
                </a:lnTo>
                <a:close/>
                <a:moveTo>
                  <a:pt x="0" y="3005"/>
                </a:moveTo>
                <a:lnTo>
                  <a:pt x="2171" y="839"/>
                </a:lnTo>
                <a:lnTo>
                  <a:pt x="2171" y="825"/>
                </a:lnTo>
                <a:lnTo>
                  <a:pt x="0" y="2991"/>
                </a:lnTo>
                <a:lnTo>
                  <a:pt x="0" y="3005"/>
                </a:lnTo>
                <a:close/>
                <a:moveTo>
                  <a:pt x="0" y="3521"/>
                </a:moveTo>
                <a:lnTo>
                  <a:pt x="2171" y="1355"/>
                </a:lnTo>
                <a:lnTo>
                  <a:pt x="2171" y="1343"/>
                </a:lnTo>
                <a:lnTo>
                  <a:pt x="0" y="3509"/>
                </a:lnTo>
                <a:lnTo>
                  <a:pt x="0" y="3521"/>
                </a:lnTo>
                <a:close/>
                <a:moveTo>
                  <a:pt x="0" y="3381"/>
                </a:moveTo>
                <a:lnTo>
                  <a:pt x="2171" y="1215"/>
                </a:lnTo>
                <a:lnTo>
                  <a:pt x="2171" y="1201"/>
                </a:lnTo>
                <a:lnTo>
                  <a:pt x="0" y="3367"/>
                </a:lnTo>
                <a:lnTo>
                  <a:pt x="0" y="3381"/>
                </a:lnTo>
                <a:close/>
                <a:moveTo>
                  <a:pt x="0" y="3429"/>
                </a:moveTo>
                <a:lnTo>
                  <a:pt x="2171" y="1263"/>
                </a:lnTo>
                <a:lnTo>
                  <a:pt x="2171" y="1249"/>
                </a:lnTo>
                <a:lnTo>
                  <a:pt x="0" y="3415"/>
                </a:lnTo>
                <a:lnTo>
                  <a:pt x="0" y="3429"/>
                </a:lnTo>
                <a:close/>
                <a:moveTo>
                  <a:pt x="0" y="2488"/>
                </a:moveTo>
                <a:lnTo>
                  <a:pt x="2171" y="322"/>
                </a:lnTo>
                <a:lnTo>
                  <a:pt x="2171" y="307"/>
                </a:lnTo>
                <a:lnTo>
                  <a:pt x="0" y="2473"/>
                </a:lnTo>
                <a:lnTo>
                  <a:pt x="0" y="2488"/>
                </a:lnTo>
                <a:close/>
                <a:moveTo>
                  <a:pt x="0" y="2629"/>
                </a:moveTo>
                <a:lnTo>
                  <a:pt x="2171" y="463"/>
                </a:lnTo>
                <a:lnTo>
                  <a:pt x="2171" y="449"/>
                </a:lnTo>
                <a:lnTo>
                  <a:pt x="0" y="2615"/>
                </a:lnTo>
                <a:lnTo>
                  <a:pt x="0" y="2629"/>
                </a:lnTo>
                <a:close/>
                <a:moveTo>
                  <a:pt x="0" y="2582"/>
                </a:moveTo>
                <a:lnTo>
                  <a:pt x="2171" y="416"/>
                </a:lnTo>
                <a:lnTo>
                  <a:pt x="2171" y="402"/>
                </a:lnTo>
                <a:lnTo>
                  <a:pt x="0" y="2568"/>
                </a:lnTo>
                <a:lnTo>
                  <a:pt x="0" y="2582"/>
                </a:lnTo>
                <a:close/>
                <a:moveTo>
                  <a:pt x="0" y="2674"/>
                </a:moveTo>
                <a:lnTo>
                  <a:pt x="2171" y="508"/>
                </a:lnTo>
                <a:lnTo>
                  <a:pt x="2171" y="497"/>
                </a:lnTo>
                <a:lnTo>
                  <a:pt x="0" y="2663"/>
                </a:lnTo>
                <a:lnTo>
                  <a:pt x="0" y="2674"/>
                </a:lnTo>
                <a:close/>
                <a:moveTo>
                  <a:pt x="0" y="2440"/>
                </a:moveTo>
                <a:lnTo>
                  <a:pt x="2171" y="274"/>
                </a:lnTo>
                <a:lnTo>
                  <a:pt x="2171" y="260"/>
                </a:lnTo>
                <a:lnTo>
                  <a:pt x="0" y="2426"/>
                </a:lnTo>
                <a:lnTo>
                  <a:pt x="0" y="2440"/>
                </a:lnTo>
                <a:close/>
                <a:moveTo>
                  <a:pt x="0" y="2535"/>
                </a:moveTo>
                <a:lnTo>
                  <a:pt x="2171" y="369"/>
                </a:lnTo>
                <a:lnTo>
                  <a:pt x="2171" y="355"/>
                </a:lnTo>
                <a:lnTo>
                  <a:pt x="0" y="2521"/>
                </a:lnTo>
                <a:lnTo>
                  <a:pt x="0" y="2535"/>
                </a:lnTo>
                <a:close/>
                <a:moveTo>
                  <a:pt x="0" y="2864"/>
                </a:moveTo>
                <a:lnTo>
                  <a:pt x="2171" y="698"/>
                </a:lnTo>
                <a:lnTo>
                  <a:pt x="2171" y="683"/>
                </a:lnTo>
                <a:lnTo>
                  <a:pt x="0" y="2849"/>
                </a:lnTo>
                <a:lnTo>
                  <a:pt x="0" y="2864"/>
                </a:lnTo>
                <a:close/>
                <a:moveTo>
                  <a:pt x="0" y="2911"/>
                </a:moveTo>
                <a:lnTo>
                  <a:pt x="2171" y="745"/>
                </a:lnTo>
                <a:lnTo>
                  <a:pt x="2171" y="731"/>
                </a:lnTo>
                <a:lnTo>
                  <a:pt x="0" y="2897"/>
                </a:lnTo>
                <a:lnTo>
                  <a:pt x="0" y="2911"/>
                </a:lnTo>
                <a:close/>
                <a:moveTo>
                  <a:pt x="0" y="2958"/>
                </a:moveTo>
                <a:lnTo>
                  <a:pt x="2171" y="792"/>
                </a:lnTo>
                <a:lnTo>
                  <a:pt x="2171" y="778"/>
                </a:lnTo>
                <a:lnTo>
                  <a:pt x="0" y="2944"/>
                </a:lnTo>
                <a:lnTo>
                  <a:pt x="0" y="2958"/>
                </a:lnTo>
                <a:close/>
                <a:moveTo>
                  <a:pt x="0" y="2722"/>
                </a:moveTo>
                <a:lnTo>
                  <a:pt x="2171" y="556"/>
                </a:lnTo>
                <a:lnTo>
                  <a:pt x="2171" y="544"/>
                </a:lnTo>
                <a:lnTo>
                  <a:pt x="0" y="2710"/>
                </a:lnTo>
                <a:lnTo>
                  <a:pt x="0" y="2722"/>
                </a:lnTo>
                <a:close/>
                <a:moveTo>
                  <a:pt x="0" y="2816"/>
                </a:moveTo>
                <a:lnTo>
                  <a:pt x="2171" y="650"/>
                </a:lnTo>
                <a:lnTo>
                  <a:pt x="2171" y="636"/>
                </a:lnTo>
                <a:lnTo>
                  <a:pt x="0" y="2802"/>
                </a:lnTo>
                <a:lnTo>
                  <a:pt x="0" y="2816"/>
                </a:lnTo>
                <a:close/>
                <a:moveTo>
                  <a:pt x="0" y="2769"/>
                </a:moveTo>
                <a:lnTo>
                  <a:pt x="2171" y="603"/>
                </a:lnTo>
                <a:lnTo>
                  <a:pt x="2171" y="591"/>
                </a:lnTo>
                <a:lnTo>
                  <a:pt x="0" y="2757"/>
                </a:lnTo>
                <a:lnTo>
                  <a:pt x="0" y="2769"/>
                </a:lnTo>
                <a:close/>
                <a:moveTo>
                  <a:pt x="0" y="3710"/>
                </a:moveTo>
                <a:lnTo>
                  <a:pt x="2171" y="1544"/>
                </a:lnTo>
                <a:lnTo>
                  <a:pt x="2171" y="1530"/>
                </a:lnTo>
                <a:lnTo>
                  <a:pt x="0" y="3696"/>
                </a:lnTo>
                <a:lnTo>
                  <a:pt x="0" y="3710"/>
                </a:lnTo>
                <a:close/>
                <a:moveTo>
                  <a:pt x="0" y="4275"/>
                </a:moveTo>
                <a:lnTo>
                  <a:pt x="2171" y="2109"/>
                </a:lnTo>
                <a:lnTo>
                  <a:pt x="2171" y="2095"/>
                </a:lnTo>
                <a:lnTo>
                  <a:pt x="0" y="4261"/>
                </a:lnTo>
                <a:lnTo>
                  <a:pt x="0" y="4275"/>
                </a:lnTo>
                <a:close/>
                <a:moveTo>
                  <a:pt x="0" y="4323"/>
                </a:moveTo>
                <a:lnTo>
                  <a:pt x="2171" y="2157"/>
                </a:lnTo>
                <a:lnTo>
                  <a:pt x="2171" y="2142"/>
                </a:lnTo>
                <a:lnTo>
                  <a:pt x="0" y="4308"/>
                </a:lnTo>
                <a:lnTo>
                  <a:pt x="0" y="4323"/>
                </a:lnTo>
                <a:close/>
                <a:moveTo>
                  <a:pt x="0" y="3568"/>
                </a:moveTo>
                <a:lnTo>
                  <a:pt x="2171" y="1402"/>
                </a:lnTo>
                <a:lnTo>
                  <a:pt x="2171" y="1390"/>
                </a:lnTo>
                <a:lnTo>
                  <a:pt x="0" y="3556"/>
                </a:lnTo>
                <a:lnTo>
                  <a:pt x="0" y="3568"/>
                </a:lnTo>
                <a:close/>
                <a:moveTo>
                  <a:pt x="0" y="4181"/>
                </a:moveTo>
                <a:lnTo>
                  <a:pt x="2171" y="2015"/>
                </a:lnTo>
                <a:lnTo>
                  <a:pt x="2171" y="2000"/>
                </a:lnTo>
                <a:lnTo>
                  <a:pt x="0" y="4166"/>
                </a:lnTo>
                <a:lnTo>
                  <a:pt x="0" y="4181"/>
                </a:lnTo>
                <a:close/>
                <a:moveTo>
                  <a:pt x="0" y="4415"/>
                </a:moveTo>
                <a:lnTo>
                  <a:pt x="2171" y="2249"/>
                </a:lnTo>
                <a:lnTo>
                  <a:pt x="2171" y="2237"/>
                </a:lnTo>
                <a:lnTo>
                  <a:pt x="0" y="4403"/>
                </a:lnTo>
                <a:lnTo>
                  <a:pt x="0" y="4415"/>
                </a:lnTo>
                <a:close/>
                <a:moveTo>
                  <a:pt x="0" y="4228"/>
                </a:moveTo>
                <a:lnTo>
                  <a:pt x="2171" y="2062"/>
                </a:lnTo>
                <a:lnTo>
                  <a:pt x="2171" y="2048"/>
                </a:lnTo>
                <a:lnTo>
                  <a:pt x="0" y="4214"/>
                </a:lnTo>
                <a:lnTo>
                  <a:pt x="0" y="4228"/>
                </a:lnTo>
                <a:close/>
                <a:moveTo>
                  <a:pt x="0" y="4509"/>
                </a:moveTo>
                <a:lnTo>
                  <a:pt x="2171" y="2343"/>
                </a:lnTo>
                <a:lnTo>
                  <a:pt x="2171" y="2329"/>
                </a:lnTo>
                <a:lnTo>
                  <a:pt x="0" y="4495"/>
                </a:lnTo>
                <a:lnTo>
                  <a:pt x="0" y="4509"/>
                </a:lnTo>
                <a:close/>
                <a:moveTo>
                  <a:pt x="0" y="4604"/>
                </a:moveTo>
                <a:lnTo>
                  <a:pt x="2171" y="2438"/>
                </a:lnTo>
                <a:lnTo>
                  <a:pt x="2171" y="2424"/>
                </a:lnTo>
                <a:lnTo>
                  <a:pt x="0" y="4590"/>
                </a:lnTo>
                <a:lnTo>
                  <a:pt x="0" y="4604"/>
                </a:lnTo>
                <a:close/>
                <a:moveTo>
                  <a:pt x="0" y="4651"/>
                </a:moveTo>
                <a:lnTo>
                  <a:pt x="2171" y="2485"/>
                </a:lnTo>
                <a:lnTo>
                  <a:pt x="2171" y="2471"/>
                </a:lnTo>
                <a:lnTo>
                  <a:pt x="0" y="4637"/>
                </a:lnTo>
                <a:lnTo>
                  <a:pt x="0" y="4651"/>
                </a:lnTo>
                <a:close/>
                <a:moveTo>
                  <a:pt x="0" y="4557"/>
                </a:moveTo>
                <a:lnTo>
                  <a:pt x="2171" y="2391"/>
                </a:lnTo>
                <a:lnTo>
                  <a:pt x="2171" y="2376"/>
                </a:lnTo>
                <a:lnTo>
                  <a:pt x="0" y="4542"/>
                </a:lnTo>
                <a:lnTo>
                  <a:pt x="0" y="4557"/>
                </a:lnTo>
                <a:close/>
                <a:moveTo>
                  <a:pt x="0" y="4133"/>
                </a:moveTo>
                <a:lnTo>
                  <a:pt x="2171" y="1967"/>
                </a:lnTo>
                <a:lnTo>
                  <a:pt x="2171" y="1953"/>
                </a:lnTo>
                <a:lnTo>
                  <a:pt x="0" y="4119"/>
                </a:lnTo>
                <a:lnTo>
                  <a:pt x="0" y="4133"/>
                </a:lnTo>
                <a:close/>
                <a:moveTo>
                  <a:pt x="0" y="4462"/>
                </a:moveTo>
                <a:lnTo>
                  <a:pt x="2171" y="2296"/>
                </a:lnTo>
                <a:lnTo>
                  <a:pt x="2171" y="2284"/>
                </a:lnTo>
                <a:lnTo>
                  <a:pt x="0" y="4450"/>
                </a:lnTo>
                <a:lnTo>
                  <a:pt x="0" y="4462"/>
                </a:lnTo>
                <a:close/>
                <a:moveTo>
                  <a:pt x="0" y="4367"/>
                </a:moveTo>
                <a:lnTo>
                  <a:pt x="2171" y="2201"/>
                </a:lnTo>
                <a:lnTo>
                  <a:pt x="2171" y="2190"/>
                </a:lnTo>
                <a:lnTo>
                  <a:pt x="0" y="4356"/>
                </a:lnTo>
                <a:lnTo>
                  <a:pt x="0" y="4367"/>
                </a:lnTo>
                <a:close/>
                <a:moveTo>
                  <a:pt x="0" y="3757"/>
                </a:moveTo>
                <a:lnTo>
                  <a:pt x="2171" y="1591"/>
                </a:lnTo>
                <a:lnTo>
                  <a:pt x="2171" y="1577"/>
                </a:lnTo>
                <a:lnTo>
                  <a:pt x="0" y="3743"/>
                </a:lnTo>
                <a:lnTo>
                  <a:pt x="0" y="3757"/>
                </a:lnTo>
                <a:close/>
                <a:moveTo>
                  <a:pt x="0" y="2393"/>
                </a:moveTo>
                <a:lnTo>
                  <a:pt x="2171" y="227"/>
                </a:lnTo>
                <a:lnTo>
                  <a:pt x="2171" y="213"/>
                </a:lnTo>
                <a:lnTo>
                  <a:pt x="0" y="2379"/>
                </a:lnTo>
                <a:lnTo>
                  <a:pt x="0" y="2393"/>
                </a:lnTo>
                <a:close/>
                <a:moveTo>
                  <a:pt x="0" y="3805"/>
                </a:moveTo>
                <a:lnTo>
                  <a:pt x="2171" y="1639"/>
                </a:lnTo>
                <a:lnTo>
                  <a:pt x="2171" y="1625"/>
                </a:lnTo>
                <a:lnTo>
                  <a:pt x="0" y="3790"/>
                </a:lnTo>
                <a:lnTo>
                  <a:pt x="0" y="3805"/>
                </a:lnTo>
                <a:close/>
                <a:moveTo>
                  <a:pt x="0" y="3615"/>
                </a:moveTo>
                <a:lnTo>
                  <a:pt x="2171" y="1450"/>
                </a:lnTo>
                <a:lnTo>
                  <a:pt x="2171" y="1438"/>
                </a:lnTo>
                <a:lnTo>
                  <a:pt x="0" y="3604"/>
                </a:lnTo>
                <a:lnTo>
                  <a:pt x="0" y="3615"/>
                </a:lnTo>
                <a:close/>
                <a:moveTo>
                  <a:pt x="0" y="3663"/>
                </a:moveTo>
                <a:lnTo>
                  <a:pt x="2171" y="1497"/>
                </a:lnTo>
                <a:lnTo>
                  <a:pt x="2171" y="1483"/>
                </a:lnTo>
                <a:lnTo>
                  <a:pt x="0" y="3649"/>
                </a:lnTo>
                <a:lnTo>
                  <a:pt x="0" y="3663"/>
                </a:lnTo>
                <a:close/>
                <a:moveTo>
                  <a:pt x="0" y="3991"/>
                </a:moveTo>
                <a:lnTo>
                  <a:pt x="2171" y="1825"/>
                </a:lnTo>
                <a:lnTo>
                  <a:pt x="2171" y="1814"/>
                </a:lnTo>
                <a:lnTo>
                  <a:pt x="0" y="3980"/>
                </a:lnTo>
                <a:lnTo>
                  <a:pt x="0" y="3991"/>
                </a:lnTo>
                <a:close/>
                <a:moveTo>
                  <a:pt x="0" y="4086"/>
                </a:moveTo>
                <a:lnTo>
                  <a:pt x="2171" y="1920"/>
                </a:lnTo>
                <a:lnTo>
                  <a:pt x="2171" y="1906"/>
                </a:lnTo>
                <a:lnTo>
                  <a:pt x="0" y="4072"/>
                </a:lnTo>
                <a:lnTo>
                  <a:pt x="0" y="4086"/>
                </a:lnTo>
                <a:close/>
                <a:moveTo>
                  <a:pt x="0" y="4698"/>
                </a:moveTo>
                <a:lnTo>
                  <a:pt x="2171" y="2533"/>
                </a:lnTo>
                <a:lnTo>
                  <a:pt x="2171" y="2518"/>
                </a:lnTo>
                <a:lnTo>
                  <a:pt x="0" y="4684"/>
                </a:lnTo>
                <a:lnTo>
                  <a:pt x="0" y="4698"/>
                </a:lnTo>
                <a:close/>
                <a:moveTo>
                  <a:pt x="0" y="3852"/>
                </a:moveTo>
                <a:lnTo>
                  <a:pt x="2171" y="1686"/>
                </a:lnTo>
                <a:lnTo>
                  <a:pt x="2171" y="1672"/>
                </a:lnTo>
                <a:lnTo>
                  <a:pt x="0" y="3838"/>
                </a:lnTo>
                <a:lnTo>
                  <a:pt x="0" y="3852"/>
                </a:lnTo>
                <a:close/>
                <a:moveTo>
                  <a:pt x="0" y="3899"/>
                </a:moveTo>
                <a:lnTo>
                  <a:pt x="2171" y="1733"/>
                </a:lnTo>
                <a:lnTo>
                  <a:pt x="2171" y="1719"/>
                </a:lnTo>
                <a:lnTo>
                  <a:pt x="0" y="3885"/>
                </a:lnTo>
                <a:lnTo>
                  <a:pt x="0" y="3899"/>
                </a:lnTo>
                <a:close/>
                <a:moveTo>
                  <a:pt x="0" y="3944"/>
                </a:moveTo>
                <a:lnTo>
                  <a:pt x="2171" y="1778"/>
                </a:lnTo>
                <a:lnTo>
                  <a:pt x="2171" y="1766"/>
                </a:lnTo>
                <a:lnTo>
                  <a:pt x="0" y="3932"/>
                </a:lnTo>
                <a:lnTo>
                  <a:pt x="0" y="3944"/>
                </a:lnTo>
                <a:close/>
                <a:moveTo>
                  <a:pt x="0" y="4039"/>
                </a:moveTo>
                <a:lnTo>
                  <a:pt x="2171" y="1873"/>
                </a:lnTo>
                <a:lnTo>
                  <a:pt x="2171" y="1861"/>
                </a:lnTo>
                <a:lnTo>
                  <a:pt x="0" y="4027"/>
                </a:lnTo>
                <a:lnTo>
                  <a:pt x="0" y="4039"/>
                </a:lnTo>
                <a:close/>
                <a:moveTo>
                  <a:pt x="830" y="0"/>
                </a:moveTo>
                <a:lnTo>
                  <a:pt x="0" y="828"/>
                </a:lnTo>
                <a:lnTo>
                  <a:pt x="0" y="842"/>
                </a:lnTo>
                <a:lnTo>
                  <a:pt x="844" y="0"/>
                </a:lnTo>
                <a:lnTo>
                  <a:pt x="830" y="0"/>
                </a:lnTo>
                <a:close/>
                <a:moveTo>
                  <a:pt x="0" y="2346"/>
                </a:moveTo>
                <a:lnTo>
                  <a:pt x="2171" y="180"/>
                </a:lnTo>
                <a:lnTo>
                  <a:pt x="2171" y="168"/>
                </a:lnTo>
                <a:lnTo>
                  <a:pt x="0" y="2334"/>
                </a:lnTo>
                <a:lnTo>
                  <a:pt x="0" y="2346"/>
                </a:lnTo>
                <a:close/>
                <a:moveTo>
                  <a:pt x="782" y="0"/>
                </a:moveTo>
                <a:lnTo>
                  <a:pt x="0" y="780"/>
                </a:lnTo>
                <a:lnTo>
                  <a:pt x="0" y="795"/>
                </a:lnTo>
                <a:lnTo>
                  <a:pt x="796" y="0"/>
                </a:lnTo>
                <a:lnTo>
                  <a:pt x="782" y="0"/>
                </a:lnTo>
                <a:close/>
                <a:moveTo>
                  <a:pt x="735" y="0"/>
                </a:moveTo>
                <a:lnTo>
                  <a:pt x="0" y="733"/>
                </a:lnTo>
                <a:lnTo>
                  <a:pt x="0" y="747"/>
                </a:lnTo>
                <a:lnTo>
                  <a:pt x="749" y="0"/>
                </a:lnTo>
                <a:lnTo>
                  <a:pt x="735" y="0"/>
                </a:lnTo>
                <a:close/>
                <a:moveTo>
                  <a:pt x="642" y="0"/>
                </a:moveTo>
                <a:lnTo>
                  <a:pt x="0" y="641"/>
                </a:lnTo>
                <a:lnTo>
                  <a:pt x="0" y="653"/>
                </a:lnTo>
                <a:lnTo>
                  <a:pt x="654" y="0"/>
                </a:lnTo>
                <a:lnTo>
                  <a:pt x="642" y="0"/>
                </a:lnTo>
                <a:close/>
                <a:moveTo>
                  <a:pt x="1114" y="0"/>
                </a:moveTo>
                <a:lnTo>
                  <a:pt x="0" y="1111"/>
                </a:lnTo>
                <a:lnTo>
                  <a:pt x="0" y="1123"/>
                </a:lnTo>
                <a:lnTo>
                  <a:pt x="1126" y="0"/>
                </a:lnTo>
                <a:lnTo>
                  <a:pt x="1114" y="0"/>
                </a:lnTo>
                <a:close/>
                <a:moveTo>
                  <a:pt x="548" y="0"/>
                </a:moveTo>
                <a:lnTo>
                  <a:pt x="0" y="546"/>
                </a:lnTo>
                <a:lnTo>
                  <a:pt x="0" y="560"/>
                </a:lnTo>
                <a:lnTo>
                  <a:pt x="562" y="0"/>
                </a:lnTo>
                <a:lnTo>
                  <a:pt x="548" y="0"/>
                </a:lnTo>
                <a:close/>
                <a:moveTo>
                  <a:pt x="1019" y="0"/>
                </a:moveTo>
                <a:lnTo>
                  <a:pt x="0" y="1017"/>
                </a:lnTo>
                <a:lnTo>
                  <a:pt x="0" y="1029"/>
                </a:lnTo>
                <a:lnTo>
                  <a:pt x="1031" y="0"/>
                </a:lnTo>
                <a:lnTo>
                  <a:pt x="1019" y="0"/>
                </a:lnTo>
                <a:close/>
                <a:moveTo>
                  <a:pt x="1067" y="0"/>
                </a:moveTo>
                <a:lnTo>
                  <a:pt x="0" y="1064"/>
                </a:lnTo>
                <a:lnTo>
                  <a:pt x="0" y="1076"/>
                </a:lnTo>
                <a:lnTo>
                  <a:pt x="1078" y="0"/>
                </a:lnTo>
                <a:lnTo>
                  <a:pt x="1067" y="0"/>
                </a:lnTo>
                <a:close/>
                <a:moveTo>
                  <a:pt x="924" y="0"/>
                </a:moveTo>
                <a:lnTo>
                  <a:pt x="0" y="922"/>
                </a:lnTo>
                <a:lnTo>
                  <a:pt x="0" y="936"/>
                </a:lnTo>
                <a:lnTo>
                  <a:pt x="939" y="0"/>
                </a:lnTo>
                <a:lnTo>
                  <a:pt x="924" y="0"/>
                </a:lnTo>
                <a:close/>
                <a:moveTo>
                  <a:pt x="877" y="0"/>
                </a:moveTo>
                <a:lnTo>
                  <a:pt x="0" y="875"/>
                </a:lnTo>
                <a:lnTo>
                  <a:pt x="0" y="889"/>
                </a:lnTo>
                <a:lnTo>
                  <a:pt x="891" y="0"/>
                </a:lnTo>
                <a:lnTo>
                  <a:pt x="877" y="0"/>
                </a:lnTo>
                <a:close/>
                <a:moveTo>
                  <a:pt x="972" y="0"/>
                </a:moveTo>
                <a:lnTo>
                  <a:pt x="0" y="970"/>
                </a:lnTo>
                <a:lnTo>
                  <a:pt x="0" y="984"/>
                </a:lnTo>
                <a:lnTo>
                  <a:pt x="986" y="0"/>
                </a:lnTo>
                <a:lnTo>
                  <a:pt x="972" y="0"/>
                </a:lnTo>
                <a:close/>
                <a:moveTo>
                  <a:pt x="595" y="0"/>
                </a:moveTo>
                <a:lnTo>
                  <a:pt x="0" y="594"/>
                </a:lnTo>
                <a:lnTo>
                  <a:pt x="0" y="605"/>
                </a:lnTo>
                <a:lnTo>
                  <a:pt x="607" y="0"/>
                </a:lnTo>
                <a:lnTo>
                  <a:pt x="595" y="0"/>
                </a:lnTo>
                <a:close/>
                <a:moveTo>
                  <a:pt x="171" y="0"/>
                </a:moveTo>
                <a:lnTo>
                  <a:pt x="0" y="170"/>
                </a:lnTo>
                <a:lnTo>
                  <a:pt x="0" y="182"/>
                </a:lnTo>
                <a:lnTo>
                  <a:pt x="183" y="0"/>
                </a:lnTo>
                <a:lnTo>
                  <a:pt x="171" y="0"/>
                </a:lnTo>
                <a:close/>
                <a:moveTo>
                  <a:pt x="500" y="0"/>
                </a:moveTo>
                <a:lnTo>
                  <a:pt x="0" y="499"/>
                </a:lnTo>
                <a:lnTo>
                  <a:pt x="0" y="513"/>
                </a:lnTo>
                <a:lnTo>
                  <a:pt x="515" y="0"/>
                </a:lnTo>
                <a:lnTo>
                  <a:pt x="500" y="0"/>
                </a:lnTo>
                <a:close/>
                <a:moveTo>
                  <a:pt x="124" y="0"/>
                </a:moveTo>
                <a:lnTo>
                  <a:pt x="0" y="123"/>
                </a:lnTo>
                <a:lnTo>
                  <a:pt x="0" y="137"/>
                </a:lnTo>
                <a:lnTo>
                  <a:pt x="138" y="0"/>
                </a:lnTo>
                <a:lnTo>
                  <a:pt x="124" y="0"/>
                </a:lnTo>
                <a:close/>
                <a:moveTo>
                  <a:pt x="76" y="0"/>
                </a:moveTo>
                <a:lnTo>
                  <a:pt x="0" y="76"/>
                </a:lnTo>
                <a:lnTo>
                  <a:pt x="0" y="90"/>
                </a:lnTo>
                <a:lnTo>
                  <a:pt x="90" y="0"/>
                </a:lnTo>
                <a:lnTo>
                  <a:pt x="76" y="0"/>
                </a:lnTo>
                <a:close/>
                <a:moveTo>
                  <a:pt x="29" y="0"/>
                </a:moveTo>
                <a:lnTo>
                  <a:pt x="0" y="28"/>
                </a:lnTo>
                <a:lnTo>
                  <a:pt x="0" y="43"/>
                </a:lnTo>
                <a:lnTo>
                  <a:pt x="43" y="0"/>
                </a:lnTo>
                <a:lnTo>
                  <a:pt x="29" y="0"/>
                </a:lnTo>
                <a:close/>
                <a:moveTo>
                  <a:pt x="218" y="0"/>
                </a:moveTo>
                <a:lnTo>
                  <a:pt x="0" y="218"/>
                </a:lnTo>
                <a:lnTo>
                  <a:pt x="0" y="229"/>
                </a:lnTo>
                <a:lnTo>
                  <a:pt x="230" y="0"/>
                </a:lnTo>
                <a:lnTo>
                  <a:pt x="218" y="0"/>
                </a:lnTo>
                <a:close/>
                <a:moveTo>
                  <a:pt x="266" y="0"/>
                </a:moveTo>
                <a:lnTo>
                  <a:pt x="0" y="265"/>
                </a:lnTo>
                <a:lnTo>
                  <a:pt x="0" y="277"/>
                </a:lnTo>
                <a:lnTo>
                  <a:pt x="278" y="0"/>
                </a:lnTo>
                <a:lnTo>
                  <a:pt x="266" y="0"/>
                </a:lnTo>
                <a:close/>
                <a:moveTo>
                  <a:pt x="453" y="0"/>
                </a:moveTo>
                <a:lnTo>
                  <a:pt x="0" y="452"/>
                </a:lnTo>
                <a:lnTo>
                  <a:pt x="0" y="466"/>
                </a:lnTo>
                <a:lnTo>
                  <a:pt x="467" y="0"/>
                </a:lnTo>
                <a:lnTo>
                  <a:pt x="453" y="0"/>
                </a:lnTo>
                <a:close/>
                <a:moveTo>
                  <a:pt x="406" y="0"/>
                </a:moveTo>
                <a:lnTo>
                  <a:pt x="0" y="404"/>
                </a:lnTo>
                <a:lnTo>
                  <a:pt x="0" y="419"/>
                </a:lnTo>
                <a:lnTo>
                  <a:pt x="420" y="0"/>
                </a:lnTo>
                <a:lnTo>
                  <a:pt x="406" y="0"/>
                </a:lnTo>
                <a:close/>
                <a:moveTo>
                  <a:pt x="358" y="0"/>
                </a:moveTo>
                <a:lnTo>
                  <a:pt x="0" y="357"/>
                </a:lnTo>
                <a:lnTo>
                  <a:pt x="0" y="371"/>
                </a:lnTo>
                <a:lnTo>
                  <a:pt x="372" y="0"/>
                </a:lnTo>
                <a:lnTo>
                  <a:pt x="358" y="0"/>
                </a:lnTo>
                <a:close/>
                <a:moveTo>
                  <a:pt x="311" y="0"/>
                </a:moveTo>
                <a:lnTo>
                  <a:pt x="0" y="310"/>
                </a:lnTo>
                <a:lnTo>
                  <a:pt x="0" y="324"/>
                </a:lnTo>
                <a:lnTo>
                  <a:pt x="325" y="0"/>
                </a:lnTo>
                <a:lnTo>
                  <a:pt x="311" y="0"/>
                </a:lnTo>
                <a:close/>
                <a:moveTo>
                  <a:pt x="690" y="0"/>
                </a:moveTo>
                <a:lnTo>
                  <a:pt x="0" y="688"/>
                </a:lnTo>
                <a:lnTo>
                  <a:pt x="0" y="700"/>
                </a:lnTo>
                <a:lnTo>
                  <a:pt x="702" y="0"/>
                </a:lnTo>
                <a:lnTo>
                  <a:pt x="690" y="0"/>
                </a:lnTo>
                <a:close/>
                <a:moveTo>
                  <a:pt x="1915" y="0"/>
                </a:moveTo>
                <a:lnTo>
                  <a:pt x="0" y="1911"/>
                </a:lnTo>
                <a:lnTo>
                  <a:pt x="0" y="1922"/>
                </a:lnTo>
                <a:lnTo>
                  <a:pt x="1927" y="0"/>
                </a:lnTo>
                <a:lnTo>
                  <a:pt x="1915" y="0"/>
                </a:lnTo>
                <a:close/>
                <a:moveTo>
                  <a:pt x="1960" y="0"/>
                </a:moveTo>
                <a:lnTo>
                  <a:pt x="0" y="1956"/>
                </a:lnTo>
                <a:lnTo>
                  <a:pt x="0" y="1970"/>
                </a:lnTo>
                <a:lnTo>
                  <a:pt x="1974" y="0"/>
                </a:lnTo>
                <a:lnTo>
                  <a:pt x="1960" y="0"/>
                </a:lnTo>
                <a:close/>
                <a:moveTo>
                  <a:pt x="2007" y="0"/>
                </a:moveTo>
                <a:lnTo>
                  <a:pt x="0" y="2003"/>
                </a:lnTo>
                <a:lnTo>
                  <a:pt x="0" y="2017"/>
                </a:lnTo>
                <a:lnTo>
                  <a:pt x="2021" y="0"/>
                </a:lnTo>
                <a:lnTo>
                  <a:pt x="2007" y="0"/>
                </a:lnTo>
                <a:close/>
                <a:moveTo>
                  <a:pt x="2055" y="0"/>
                </a:moveTo>
                <a:lnTo>
                  <a:pt x="0" y="2050"/>
                </a:lnTo>
                <a:lnTo>
                  <a:pt x="0" y="2064"/>
                </a:lnTo>
                <a:lnTo>
                  <a:pt x="2069" y="0"/>
                </a:lnTo>
                <a:lnTo>
                  <a:pt x="2055" y="0"/>
                </a:lnTo>
                <a:close/>
                <a:moveTo>
                  <a:pt x="1820" y="0"/>
                </a:moveTo>
                <a:lnTo>
                  <a:pt x="0" y="1816"/>
                </a:lnTo>
                <a:lnTo>
                  <a:pt x="0" y="1828"/>
                </a:lnTo>
                <a:lnTo>
                  <a:pt x="1832" y="0"/>
                </a:lnTo>
                <a:lnTo>
                  <a:pt x="1820" y="0"/>
                </a:lnTo>
                <a:close/>
                <a:moveTo>
                  <a:pt x="1867" y="0"/>
                </a:moveTo>
                <a:lnTo>
                  <a:pt x="0" y="1863"/>
                </a:lnTo>
                <a:lnTo>
                  <a:pt x="0" y="1875"/>
                </a:lnTo>
                <a:lnTo>
                  <a:pt x="1879" y="0"/>
                </a:lnTo>
                <a:lnTo>
                  <a:pt x="1867" y="0"/>
                </a:lnTo>
                <a:close/>
                <a:moveTo>
                  <a:pt x="2102" y="0"/>
                </a:moveTo>
                <a:lnTo>
                  <a:pt x="0" y="2097"/>
                </a:lnTo>
                <a:lnTo>
                  <a:pt x="0" y="2112"/>
                </a:lnTo>
                <a:lnTo>
                  <a:pt x="2116" y="0"/>
                </a:lnTo>
                <a:lnTo>
                  <a:pt x="2102" y="0"/>
                </a:lnTo>
                <a:close/>
                <a:moveTo>
                  <a:pt x="0" y="2298"/>
                </a:moveTo>
                <a:lnTo>
                  <a:pt x="2171" y="132"/>
                </a:lnTo>
                <a:lnTo>
                  <a:pt x="2171" y="121"/>
                </a:lnTo>
                <a:lnTo>
                  <a:pt x="0" y="2287"/>
                </a:lnTo>
                <a:lnTo>
                  <a:pt x="0" y="2298"/>
                </a:lnTo>
                <a:close/>
                <a:moveTo>
                  <a:pt x="1773" y="0"/>
                </a:moveTo>
                <a:lnTo>
                  <a:pt x="0" y="1769"/>
                </a:lnTo>
                <a:lnTo>
                  <a:pt x="0" y="1783"/>
                </a:lnTo>
                <a:lnTo>
                  <a:pt x="1787" y="0"/>
                </a:lnTo>
                <a:lnTo>
                  <a:pt x="1773" y="0"/>
                </a:lnTo>
                <a:close/>
                <a:moveTo>
                  <a:pt x="0" y="2251"/>
                </a:moveTo>
                <a:lnTo>
                  <a:pt x="2171" y="85"/>
                </a:lnTo>
                <a:lnTo>
                  <a:pt x="2171" y="73"/>
                </a:lnTo>
                <a:lnTo>
                  <a:pt x="0" y="2239"/>
                </a:lnTo>
                <a:lnTo>
                  <a:pt x="0" y="2251"/>
                </a:lnTo>
                <a:close/>
                <a:moveTo>
                  <a:pt x="2149" y="0"/>
                </a:moveTo>
                <a:lnTo>
                  <a:pt x="0" y="2145"/>
                </a:lnTo>
                <a:lnTo>
                  <a:pt x="0" y="2159"/>
                </a:lnTo>
                <a:lnTo>
                  <a:pt x="2163" y="0"/>
                </a:lnTo>
                <a:lnTo>
                  <a:pt x="2149" y="0"/>
                </a:lnTo>
                <a:close/>
                <a:moveTo>
                  <a:pt x="0" y="2192"/>
                </a:moveTo>
                <a:lnTo>
                  <a:pt x="0" y="2206"/>
                </a:lnTo>
                <a:lnTo>
                  <a:pt x="2171" y="40"/>
                </a:lnTo>
                <a:lnTo>
                  <a:pt x="2171" y="26"/>
                </a:lnTo>
                <a:lnTo>
                  <a:pt x="0" y="2192"/>
                </a:lnTo>
                <a:close/>
                <a:moveTo>
                  <a:pt x="1206" y="0"/>
                </a:moveTo>
                <a:lnTo>
                  <a:pt x="0" y="1204"/>
                </a:lnTo>
                <a:lnTo>
                  <a:pt x="0" y="1218"/>
                </a:lnTo>
                <a:lnTo>
                  <a:pt x="1221" y="0"/>
                </a:lnTo>
                <a:lnTo>
                  <a:pt x="1206" y="0"/>
                </a:lnTo>
                <a:close/>
                <a:moveTo>
                  <a:pt x="1396" y="0"/>
                </a:moveTo>
                <a:lnTo>
                  <a:pt x="0" y="1393"/>
                </a:lnTo>
                <a:lnTo>
                  <a:pt x="0" y="1405"/>
                </a:lnTo>
                <a:lnTo>
                  <a:pt x="1408" y="0"/>
                </a:lnTo>
                <a:lnTo>
                  <a:pt x="1396" y="0"/>
                </a:lnTo>
                <a:close/>
                <a:moveTo>
                  <a:pt x="1349" y="0"/>
                </a:moveTo>
                <a:lnTo>
                  <a:pt x="0" y="1345"/>
                </a:lnTo>
                <a:lnTo>
                  <a:pt x="0" y="1360"/>
                </a:lnTo>
                <a:lnTo>
                  <a:pt x="1363" y="0"/>
                </a:lnTo>
                <a:lnTo>
                  <a:pt x="1349" y="0"/>
                </a:lnTo>
                <a:close/>
                <a:moveTo>
                  <a:pt x="1254" y="0"/>
                </a:moveTo>
                <a:lnTo>
                  <a:pt x="0" y="1251"/>
                </a:lnTo>
                <a:lnTo>
                  <a:pt x="0" y="1265"/>
                </a:lnTo>
                <a:lnTo>
                  <a:pt x="1268" y="0"/>
                </a:lnTo>
                <a:lnTo>
                  <a:pt x="1254" y="0"/>
                </a:lnTo>
                <a:close/>
                <a:moveTo>
                  <a:pt x="1301" y="0"/>
                </a:moveTo>
                <a:lnTo>
                  <a:pt x="0" y="1298"/>
                </a:lnTo>
                <a:lnTo>
                  <a:pt x="0" y="1312"/>
                </a:lnTo>
                <a:lnTo>
                  <a:pt x="1315" y="0"/>
                </a:lnTo>
                <a:lnTo>
                  <a:pt x="1301" y="0"/>
                </a:lnTo>
                <a:close/>
                <a:moveTo>
                  <a:pt x="1443" y="0"/>
                </a:moveTo>
                <a:lnTo>
                  <a:pt x="0" y="1440"/>
                </a:lnTo>
                <a:lnTo>
                  <a:pt x="0" y="1452"/>
                </a:lnTo>
                <a:lnTo>
                  <a:pt x="1455" y="0"/>
                </a:lnTo>
                <a:lnTo>
                  <a:pt x="1443" y="0"/>
                </a:lnTo>
                <a:close/>
                <a:moveTo>
                  <a:pt x="1583" y="0"/>
                </a:moveTo>
                <a:lnTo>
                  <a:pt x="0" y="1580"/>
                </a:lnTo>
                <a:lnTo>
                  <a:pt x="0" y="1594"/>
                </a:lnTo>
                <a:lnTo>
                  <a:pt x="1597" y="0"/>
                </a:lnTo>
                <a:lnTo>
                  <a:pt x="1583" y="0"/>
                </a:lnTo>
                <a:close/>
                <a:moveTo>
                  <a:pt x="1678" y="0"/>
                </a:moveTo>
                <a:lnTo>
                  <a:pt x="0" y="1674"/>
                </a:lnTo>
                <a:lnTo>
                  <a:pt x="0" y="1688"/>
                </a:lnTo>
                <a:lnTo>
                  <a:pt x="1692" y="0"/>
                </a:lnTo>
                <a:lnTo>
                  <a:pt x="1678" y="0"/>
                </a:lnTo>
                <a:close/>
                <a:moveTo>
                  <a:pt x="1630" y="0"/>
                </a:moveTo>
                <a:lnTo>
                  <a:pt x="0" y="1627"/>
                </a:lnTo>
                <a:lnTo>
                  <a:pt x="0" y="1641"/>
                </a:lnTo>
                <a:lnTo>
                  <a:pt x="1645" y="0"/>
                </a:lnTo>
                <a:lnTo>
                  <a:pt x="1630" y="0"/>
                </a:lnTo>
                <a:close/>
                <a:moveTo>
                  <a:pt x="1491" y="0"/>
                </a:moveTo>
                <a:lnTo>
                  <a:pt x="0" y="1487"/>
                </a:lnTo>
                <a:lnTo>
                  <a:pt x="0" y="1499"/>
                </a:lnTo>
                <a:lnTo>
                  <a:pt x="1503" y="0"/>
                </a:lnTo>
                <a:lnTo>
                  <a:pt x="1491" y="0"/>
                </a:lnTo>
                <a:close/>
                <a:moveTo>
                  <a:pt x="1538" y="0"/>
                </a:moveTo>
                <a:lnTo>
                  <a:pt x="0" y="1535"/>
                </a:lnTo>
                <a:lnTo>
                  <a:pt x="0" y="1546"/>
                </a:lnTo>
                <a:lnTo>
                  <a:pt x="1550" y="0"/>
                </a:lnTo>
                <a:lnTo>
                  <a:pt x="1538" y="0"/>
                </a:lnTo>
                <a:close/>
                <a:moveTo>
                  <a:pt x="1725" y="0"/>
                </a:moveTo>
                <a:lnTo>
                  <a:pt x="0" y="1721"/>
                </a:lnTo>
                <a:lnTo>
                  <a:pt x="0" y="1736"/>
                </a:lnTo>
                <a:lnTo>
                  <a:pt x="1739" y="0"/>
                </a:lnTo>
                <a:lnTo>
                  <a:pt x="1725" y="0"/>
                </a:lnTo>
                <a:close/>
                <a:moveTo>
                  <a:pt x="1159" y="0"/>
                </a:moveTo>
                <a:lnTo>
                  <a:pt x="0" y="1156"/>
                </a:lnTo>
                <a:lnTo>
                  <a:pt x="0" y="1171"/>
                </a:lnTo>
                <a:lnTo>
                  <a:pt x="1173" y="0"/>
                </a:lnTo>
                <a:lnTo>
                  <a:pt x="1159" y="0"/>
                </a:lnTo>
                <a:close/>
                <a:moveTo>
                  <a:pt x="590" y="7259"/>
                </a:moveTo>
                <a:lnTo>
                  <a:pt x="2171" y="5682"/>
                </a:lnTo>
                <a:lnTo>
                  <a:pt x="2171" y="5668"/>
                </a:lnTo>
                <a:lnTo>
                  <a:pt x="576" y="7259"/>
                </a:lnTo>
                <a:lnTo>
                  <a:pt x="590" y="7259"/>
                </a:lnTo>
                <a:close/>
                <a:moveTo>
                  <a:pt x="1014" y="7259"/>
                </a:moveTo>
                <a:lnTo>
                  <a:pt x="2171" y="6105"/>
                </a:lnTo>
                <a:lnTo>
                  <a:pt x="2171" y="6091"/>
                </a:lnTo>
                <a:lnTo>
                  <a:pt x="1000" y="7259"/>
                </a:lnTo>
                <a:lnTo>
                  <a:pt x="1014" y="7259"/>
                </a:lnTo>
                <a:close/>
                <a:moveTo>
                  <a:pt x="685" y="7259"/>
                </a:moveTo>
                <a:lnTo>
                  <a:pt x="2171" y="5777"/>
                </a:lnTo>
                <a:lnTo>
                  <a:pt x="2171" y="5763"/>
                </a:lnTo>
                <a:lnTo>
                  <a:pt x="671" y="7259"/>
                </a:lnTo>
                <a:lnTo>
                  <a:pt x="685" y="7259"/>
                </a:lnTo>
                <a:close/>
                <a:moveTo>
                  <a:pt x="0" y="7096"/>
                </a:moveTo>
                <a:lnTo>
                  <a:pt x="2171" y="4930"/>
                </a:lnTo>
                <a:lnTo>
                  <a:pt x="2171" y="4916"/>
                </a:lnTo>
                <a:lnTo>
                  <a:pt x="0" y="7082"/>
                </a:lnTo>
                <a:lnTo>
                  <a:pt x="0" y="7096"/>
                </a:lnTo>
                <a:close/>
                <a:moveTo>
                  <a:pt x="496" y="7259"/>
                </a:moveTo>
                <a:lnTo>
                  <a:pt x="2171" y="5588"/>
                </a:lnTo>
                <a:lnTo>
                  <a:pt x="2171" y="5576"/>
                </a:lnTo>
                <a:lnTo>
                  <a:pt x="484" y="7259"/>
                </a:lnTo>
                <a:lnTo>
                  <a:pt x="496" y="7259"/>
                </a:lnTo>
                <a:close/>
                <a:moveTo>
                  <a:pt x="733" y="7259"/>
                </a:moveTo>
                <a:lnTo>
                  <a:pt x="2171" y="5824"/>
                </a:lnTo>
                <a:lnTo>
                  <a:pt x="2171" y="5810"/>
                </a:lnTo>
                <a:lnTo>
                  <a:pt x="718" y="7259"/>
                </a:lnTo>
                <a:lnTo>
                  <a:pt x="733" y="7259"/>
                </a:lnTo>
                <a:close/>
                <a:moveTo>
                  <a:pt x="920" y="7259"/>
                </a:moveTo>
                <a:lnTo>
                  <a:pt x="2171" y="6011"/>
                </a:lnTo>
                <a:lnTo>
                  <a:pt x="2171" y="5999"/>
                </a:lnTo>
                <a:lnTo>
                  <a:pt x="908" y="7259"/>
                </a:lnTo>
                <a:lnTo>
                  <a:pt x="920" y="7259"/>
                </a:lnTo>
                <a:close/>
                <a:moveTo>
                  <a:pt x="967" y="7259"/>
                </a:moveTo>
                <a:lnTo>
                  <a:pt x="2171" y="6058"/>
                </a:lnTo>
                <a:lnTo>
                  <a:pt x="2171" y="6046"/>
                </a:lnTo>
                <a:lnTo>
                  <a:pt x="955" y="7259"/>
                </a:lnTo>
                <a:lnTo>
                  <a:pt x="967" y="7259"/>
                </a:lnTo>
                <a:close/>
                <a:moveTo>
                  <a:pt x="448" y="7259"/>
                </a:moveTo>
                <a:lnTo>
                  <a:pt x="2171" y="5540"/>
                </a:lnTo>
                <a:lnTo>
                  <a:pt x="2171" y="5528"/>
                </a:lnTo>
                <a:lnTo>
                  <a:pt x="436" y="7259"/>
                </a:lnTo>
                <a:lnTo>
                  <a:pt x="448" y="7259"/>
                </a:lnTo>
                <a:close/>
                <a:moveTo>
                  <a:pt x="872" y="7259"/>
                </a:moveTo>
                <a:lnTo>
                  <a:pt x="2171" y="5964"/>
                </a:lnTo>
                <a:lnTo>
                  <a:pt x="2171" y="5952"/>
                </a:lnTo>
                <a:lnTo>
                  <a:pt x="860" y="7259"/>
                </a:lnTo>
                <a:lnTo>
                  <a:pt x="872" y="7259"/>
                </a:lnTo>
                <a:close/>
                <a:moveTo>
                  <a:pt x="780" y="7259"/>
                </a:moveTo>
                <a:lnTo>
                  <a:pt x="2171" y="5871"/>
                </a:lnTo>
                <a:lnTo>
                  <a:pt x="2171" y="5857"/>
                </a:lnTo>
                <a:lnTo>
                  <a:pt x="766" y="7259"/>
                </a:lnTo>
                <a:lnTo>
                  <a:pt x="780" y="7259"/>
                </a:lnTo>
                <a:close/>
                <a:moveTo>
                  <a:pt x="827" y="7259"/>
                </a:moveTo>
                <a:lnTo>
                  <a:pt x="2171" y="5919"/>
                </a:lnTo>
                <a:lnTo>
                  <a:pt x="2171" y="5904"/>
                </a:lnTo>
                <a:lnTo>
                  <a:pt x="813" y="7259"/>
                </a:lnTo>
                <a:lnTo>
                  <a:pt x="827" y="7259"/>
                </a:lnTo>
                <a:close/>
                <a:moveTo>
                  <a:pt x="638" y="7259"/>
                </a:moveTo>
                <a:lnTo>
                  <a:pt x="2171" y="5729"/>
                </a:lnTo>
                <a:lnTo>
                  <a:pt x="2171" y="5715"/>
                </a:lnTo>
                <a:lnTo>
                  <a:pt x="624" y="7259"/>
                </a:lnTo>
                <a:lnTo>
                  <a:pt x="638" y="7259"/>
                </a:lnTo>
                <a:close/>
                <a:moveTo>
                  <a:pt x="24" y="7259"/>
                </a:moveTo>
                <a:lnTo>
                  <a:pt x="2171" y="5117"/>
                </a:lnTo>
                <a:lnTo>
                  <a:pt x="2171" y="5105"/>
                </a:lnTo>
                <a:lnTo>
                  <a:pt x="12" y="7259"/>
                </a:lnTo>
                <a:lnTo>
                  <a:pt x="24" y="7259"/>
                </a:lnTo>
                <a:close/>
                <a:moveTo>
                  <a:pt x="0" y="7238"/>
                </a:moveTo>
                <a:lnTo>
                  <a:pt x="2171" y="5072"/>
                </a:lnTo>
                <a:lnTo>
                  <a:pt x="2171" y="5058"/>
                </a:lnTo>
                <a:lnTo>
                  <a:pt x="0" y="7224"/>
                </a:lnTo>
                <a:lnTo>
                  <a:pt x="0" y="7238"/>
                </a:lnTo>
                <a:close/>
                <a:moveTo>
                  <a:pt x="403" y="7259"/>
                </a:moveTo>
                <a:lnTo>
                  <a:pt x="2171" y="5495"/>
                </a:lnTo>
                <a:lnTo>
                  <a:pt x="2171" y="5481"/>
                </a:lnTo>
                <a:lnTo>
                  <a:pt x="389" y="7259"/>
                </a:lnTo>
                <a:lnTo>
                  <a:pt x="403" y="7259"/>
                </a:lnTo>
                <a:close/>
                <a:moveTo>
                  <a:pt x="0" y="7143"/>
                </a:moveTo>
                <a:lnTo>
                  <a:pt x="2171" y="4978"/>
                </a:lnTo>
                <a:lnTo>
                  <a:pt x="2171" y="4963"/>
                </a:lnTo>
                <a:lnTo>
                  <a:pt x="0" y="7129"/>
                </a:lnTo>
                <a:lnTo>
                  <a:pt x="0" y="7143"/>
                </a:lnTo>
                <a:close/>
                <a:moveTo>
                  <a:pt x="119" y="7259"/>
                </a:moveTo>
                <a:lnTo>
                  <a:pt x="2171" y="5212"/>
                </a:lnTo>
                <a:lnTo>
                  <a:pt x="2171" y="5200"/>
                </a:lnTo>
                <a:lnTo>
                  <a:pt x="107" y="7259"/>
                </a:lnTo>
                <a:lnTo>
                  <a:pt x="119" y="7259"/>
                </a:lnTo>
                <a:close/>
                <a:moveTo>
                  <a:pt x="0" y="7191"/>
                </a:moveTo>
                <a:lnTo>
                  <a:pt x="2171" y="5025"/>
                </a:lnTo>
                <a:lnTo>
                  <a:pt x="2171" y="5011"/>
                </a:lnTo>
                <a:lnTo>
                  <a:pt x="0" y="7177"/>
                </a:lnTo>
                <a:lnTo>
                  <a:pt x="0" y="7191"/>
                </a:lnTo>
                <a:close/>
                <a:moveTo>
                  <a:pt x="72" y="7259"/>
                </a:moveTo>
                <a:lnTo>
                  <a:pt x="2171" y="5164"/>
                </a:lnTo>
                <a:lnTo>
                  <a:pt x="2171" y="5152"/>
                </a:lnTo>
                <a:lnTo>
                  <a:pt x="60" y="7259"/>
                </a:lnTo>
                <a:lnTo>
                  <a:pt x="72" y="7259"/>
                </a:lnTo>
                <a:close/>
                <a:moveTo>
                  <a:pt x="0" y="4746"/>
                </a:moveTo>
                <a:lnTo>
                  <a:pt x="2171" y="2580"/>
                </a:lnTo>
                <a:lnTo>
                  <a:pt x="2171" y="2566"/>
                </a:lnTo>
                <a:lnTo>
                  <a:pt x="0" y="4732"/>
                </a:lnTo>
                <a:lnTo>
                  <a:pt x="0" y="4746"/>
                </a:lnTo>
                <a:close/>
                <a:moveTo>
                  <a:pt x="356" y="7259"/>
                </a:moveTo>
                <a:lnTo>
                  <a:pt x="2171" y="5448"/>
                </a:lnTo>
                <a:lnTo>
                  <a:pt x="2171" y="5434"/>
                </a:lnTo>
                <a:lnTo>
                  <a:pt x="342" y="7259"/>
                </a:lnTo>
                <a:lnTo>
                  <a:pt x="356" y="7259"/>
                </a:lnTo>
                <a:close/>
                <a:moveTo>
                  <a:pt x="166" y="7259"/>
                </a:moveTo>
                <a:lnTo>
                  <a:pt x="2171" y="5259"/>
                </a:lnTo>
                <a:lnTo>
                  <a:pt x="2171" y="5245"/>
                </a:lnTo>
                <a:lnTo>
                  <a:pt x="152" y="7259"/>
                </a:lnTo>
                <a:lnTo>
                  <a:pt x="166" y="7259"/>
                </a:lnTo>
                <a:close/>
                <a:moveTo>
                  <a:pt x="214" y="7259"/>
                </a:moveTo>
                <a:lnTo>
                  <a:pt x="2171" y="5306"/>
                </a:lnTo>
                <a:lnTo>
                  <a:pt x="2171" y="5292"/>
                </a:lnTo>
                <a:lnTo>
                  <a:pt x="199" y="7259"/>
                </a:lnTo>
                <a:lnTo>
                  <a:pt x="214" y="7259"/>
                </a:lnTo>
                <a:close/>
                <a:moveTo>
                  <a:pt x="261" y="7259"/>
                </a:moveTo>
                <a:lnTo>
                  <a:pt x="2171" y="5353"/>
                </a:lnTo>
                <a:lnTo>
                  <a:pt x="2171" y="5339"/>
                </a:lnTo>
                <a:lnTo>
                  <a:pt x="247" y="7259"/>
                </a:lnTo>
                <a:lnTo>
                  <a:pt x="261" y="7259"/>
                </a:lnTo>
                <a:close/>
                <a:moveTo>
                  <a:pt x="543" y="7259"/>
                </a:moveTo>
                <a:lnTo>
                  <a:pt x="2171" y="5635"/>
                </a:lnTo>
                <a:lnTo>
                  <a:pt x="2171" y="5623"/>
                </a:lnTo>
                <a:lnTo>
                  <a:pt x="531" y="7259"/>
                </a:lnTo>
                <a:lnTo>
                  <a:pt x="543" y="7259"/>
                </a:lnTo>
                <a:close/>
                <a:moveTo>
                  <a:pt x="1910" y="7259"/>
                </a:moveTo>
                <a:lnTo>
                  <a:pt x="2171" y="6999"/>
                </a:lnTo>
                <a:lnTo>
                  <a:pt x="2171" y="6985"/>
                </a:lnTo>
                <a:lnTo>
                  <a:pt x="1896" y="7259"/>
                </a:lnTo>
                <a:lnTo>
                  <a:pt x="1910" y="7259"/>
                </a:lnTo>
                <a:close/>
                <a:moveTo>
                  <a:pt x="1863" y="7259"/>
                </a:moveTo>
                <a:lnTo>
                  <a:pt x="2171" y="6952"/>
                </a:lnTo>
                <a:lnTo>
                  <a:pt x="2171" y="6938"/>
                </a:lnTo>
                <a:lnTo>
                  <a:pt x="1848" y="7259"/>
                </a:lnTo>
                <a:lnTo>
                  <a:pt x="1863" y="7259"/>
                </a:lnTo>
                <a:close/>
                <a:moveTo>
                  <a:pt x="1768" y="7259"/>
                </a:moveTo>
                <a:lnTo>
                  <a:pt x="2171" y="6857"/>
                </a:lnTo>
                <a:lnTo>
                  <a:pt x="2171" y="6846"/>
                </a:lnTo>
                <a:lnTo>
                  <a:pt x="1756" y="7259"/>
                </a:lnTo>
                <a:lnTo>
                  <a:pt x="1768" y="7259"/>
                </a:lnTo>
                <a:close/>
                <a:moveTo>
                  <a:pt x="1815" y="7259"/>
                </a:moveTo>
                <a:lnTo>
                  <a:pt x="2171" y="6905"/>
                </a:lnTo>
                <a:lnTo>
                  <a:pt x="2171" y="6893"/>
                </a:lnTo>
                <a:lnTo>
                  <a:pt x="1803" y="7259"/>
                </a:lnTo>
                <a:lnTo>
                  <a:pt x="1815" y="7259"/>
                </a:lnTo>
                <a:close/>
                <a:moveTo>
                  <a:pt x="1675" y="7259"/>
                </a:moveTo>
                <a:lnTo>
                  <a:pt x="2171" y="6765"/>
                </a:lnTo>
                <a:lnTo>
                  <a:pt x="2171" y="6751"/>
                </a:lnTo>
                <a:lnTo>
                  <a:pt x="1661" y="7259"/>
                </a:lnTo>
                <a:lnTo>
                  <a:pt x="1675" y="7259"/>
                </a:lnTo>
                <a:close/>
                <a:moveTo>
                  <a:pt x="1720" y="7259"/>
                </a:moveTo>
                <a:lnTo>
                  <a:pt x="2171" y="6810"/>
                </a:lnTo>
                <a:lnTo>
                  <a:pt x="2171" y="6798"/>
                </a:lnTo>
                <a:lnTo>
                  <a:pt x="1709" y="7259"/>
                </a:lnTo>
                <a:lnTo>
                  <a:pt x="1720" y="7259"/>
                </a:lnTo>
                <a:close/>
                <a:moveTo>
                  <a:pt x="2052" y="7259"/>
                </a:moveTo>
                <a:lnTo>
                  <a:pt x="2171" y="7141"/>
                </a:lnTo>
                <a:lnTo>
                  <a:pt x="2171" y="7127"/>
                </a:lnTo>
                <a:lnTo>
                  <a:pt x="2038" y="7259"/>
                </a:lnTo>
                <a:lnTo>
                  <a:pt x="2052" y="7259"/>
                </a:lnTo>
                <a:close/>
                <a:moveTo>
                  <a:pt x="2145" y="7259"/>
                </a:moveTo>
                <a:lnTo>
                  <a:pt x="2171" y="7233"/>
                </a:lnTo>
                <a:lnTo>
                  <a:pt x="2171" y="7222"/>
                </a:lnTo>
                <a:lnTo>
                  <a:pt x="2133" y="7259"/>
                </a:lnTo>
                <a:lnTo>
                  <a:pt x="2145" y="7259"/>
                </a:lnTo>
                <a:close/>
                <a:moveTo>
                  <a:pt x="2100" y="7259"/>
                </a:moveTo>
                <a:lnTo>
                  <a:pt x="2171" y="7188"/>
                </a:lnTo>
                <a:lnTo>
                  <a:pt x="2171" y="7174"/>
                </a:lnTo>
                <a:lnTo>
                  <a:pt x="2085" y="7259"/>
                </a:lnTo>
                <a:lnTo>
                  <a:pt x="2100" y="7259"/>
                </a:lnTo>
                <a:close/>
                <a:moveTo>
                  <a:pt x="2005" y="7259"/>
                </a:moveTo>
                <a:lnTo>
                  <a:pt x="2171" y="7094"/>
                </a:lnTo>
                <a:lnTo>
                  <a:pt x="2171" y="7080"/>
                </a:lnTo>
                <a:lnTo>
                  <a:pt x="1991" y="7259"/>
                </a:lnTo>
                <a:lnTo>
                  <a:pt x="2005" y="7259"/>
                </a:lnTo>
                <a:close/>
                <a:moveTo>
                  <a:pt x="1628" y="7259"/>
                </a:moveTo>
                <a:lnTo>
                  <a:pt x="2171" y="6718"/>
                </a:lnTo>
                <a:lnTo>
                  <a:pt x="2171" y="6704"/>
                </a:lnTo>
                <a:lnTo>
                  <a:pt x="1614" y="7259"/>
                </a:lnTo>
                <a:lnTo>
                  <a:pt x="1628" y="7259"/>
                </a:lnTo>
                <a:close/>
                <a:moveTo>
                  <a:pt x="1957" y="7259"/>
                </a:moveTo>
                <a:lnTo>
                  <a:pt x="2171" y="7047"/>
                </a:lnTo>
                <a:lnTo>
                  <a:pt x="2171" y="7032"/>
                </a:lnTo>
                <a:lnTo>
                  <a:pt x="1943" y="7259"/>
                </a:lnTo>
                <a:lnTo>
                  <a:pt x="1957" y="7259"/>
                </a:lnTo>
                <a:close/>
                <a:moveTo>
                  <a:pt x="1581" y="7259"/>
                </a:moveTo>
                <a:lnTo>
                  <a:pt x="2171" y="6671"/>
                </a:lnTo>
                <a:lnTo>
                  <a:pt x="2171" y="6656"/>
                </a:lnTo>
                <a:lnTo>
                  <a:pt x="1566" y="7259"/>
                </a:lnTo>
                <a:lnTo>
                  <a:pt x="1581" y="7259"/>
                </a:lnTo>
                <a:close/>
                <a:moveTo>
                  <a:pt x="1062" y="7259"/>
                </a:moveTo>
                <a:lnTo>
                  <a:pt x="2171" y="6153"/>
                </a:lnTo>
                <a:lnTo>
                  <a:pt x="2171" y="6139"/>
                </a:lnTo>
                <a:lnTo>
                  <a:pt x="1048" y="7259"/>
                </a:lnTo>
                <a:lnTo>
                  <a:pt x="1062" y="7259"/>
                </a:lnTo>
                <a:close/>
                <a:moveTo>
                  <a:pt x="1204" y="7259"/>
                </a:moveTo>
                <a:lnTo>
                  <a:pt x="2171" y="6295"/>
                </a:lnTo>
                <a:lnTo>
                  <a:pt x="2171" y="6280"/>
                </a:lnTo>
                <a:lnTo>
                  <a:pt x="1190" y="7259"/>
                </a:lnTo>
                <a:lnTo>
                  <a:pt x="1204" y="7259"/>
                </a:lnTo>
                <a:close/>
                <a:moveTo>
                  <a:pt x="1251" y="7259"/>
                </a:moveTo>
                <a:lnTo>
                  <a:pt x="2171" y="6342"/>
                </a:lnTo>
                <a:lnTo>
                  <a:pt x="2171" y="6328"/>
                </a:lnTo>
                <a:lnTo>
                  <a:pt x="1237" y="7259"/>
                </a:lnTo>
                <a:lnTo>
                  <a:pt x="1251" y="7259"/>
                </a:lnTo>
                <a:close/>
                <a:moveTo>
                  <a:pt x="1157" y="7259"/>
                </a:moveTo>
                <a:lnTo>
                  <a:pt x="2171" y="6247"/>
                </a:lnTo>
                <a:lnTo>
                  <a:pt x="2171" y="6233"/>
                </a:lnTo>
                <a:lnTo>
                  <a:pt x="1142" y="7259"/>
                </a:lnTo>
                <a:lnTo>
                  <a:pt x="1157" y="7259"/>
                </a:lnTo>
                <a:close/>
                <a:moveTo>
                  <a:pt x="1109" y="7259"/>
                </a:moveTo>
                <a:lnTo>
                  <a:pt x="2171" y="6200"/>
                </a:lnTo>
                <a:lnTo>
                  <a:pt x="2171" y="6186"/>
                </a:lnTo>
                <a:lnTo>
                  <a:pt x="1095" y="7259"/>
                </a:lnTo>
                <a:lnTo>
                  <a:pt x="1109" y="7259"/>
                </a:lnTo>
                <a:close/>
                <a:moveTo>
                  <a:pt x="1296" y="7259"/>
                </a:moveTo>
                <a:lnTo>
                  <a:pt x="2171" y="6387"/>
                </a:lnTo>
                <a:lnTo>
                  <a:pt x="2171" y="6375"/>
                </a:lnTo>
                <a:lnTo>
                  <a:pt x="1285" y="7259"/>
                </a:lnTo>
                <a:lnTo>
                  <a:pt x="1296" y="7259"/>
                </a:lnTo>
                <a:close/>
                <a:moveTo>
                  <a:pt x="1486" y="7259"/>
                </a:moveTo>
                <a:lnTo>
                  <a:pt x="2171" y="6576"/>
                </a:lnTo>
                <a:lnTo>
                  <a:pt x="2171" y="6562"/>
                </a:lnTo>
                <a:lnTo>
                  <a:pt x="1472" y="7259"/>
                </a:lnTo>
                <a:lnTo>
                  <a:pt x="1486" y="7259"/>
                </a:lnTo>
                <a:close/>
                <a:moveTo>
                  <a:pt x="1533" y="7259"/>
                </a:moveTo>
                <a:lnTo>
                  <a:pt x="2171" y="6623"/>
                </a:lnTo>
                <a:lnTo>
                  <a:pt x="2171" y="6609"/>
                </a:lnTo>
                <a:lnTo>
                  <a:pt x="1519" y="7259"/>
                </a:lnTo>
                <a:lnTo>
                  <a:pt x="1533" y="7259"/>
                </a:lnTo>
                <a:close/>
                <a:moveTo>
                  <a:pt x="1391" y="7259"/>
                </a:moveTo>
                <a:lnTo>
                  <a:pt x="2171" y="6481"/>
                </a:lnTo>
                <a:lnTo>
                  <a:pt x="2171" y="6470"/>
                </a:lnTo>
                <a:lnTo>
                  <a:pt x="1379" y="7259"/>
                </a:lnTo>
                <a:lnTo>
                  <a:pt x="1391" y="7259"/>
                </a:lnTo>
                <a:close/>
                <a:moveTo>
                  <a:pt x="1344" y="7259"/>
                </a:moveTo>
                <a:lnTo>
                  <a:pt x="2171" y="6434"/>
                </a:lnTo>
                <a:lnTo>
                  <a:pt x="2171" y="6422"/>
                </a:lnTo>
                <a:lnTo>
                  <a:pt x="1332" y="7259"/>
                </a:lnTo>
                <a:lnTo>
                  <a:pt x="1344" y="7259"/>
                </a:lnTo>
                <a:close/>
                <a:moveTo>
                  <a:pt x="1439" y="7259"/>
                </a:moveTo>
                <a:lnTo>
                  <a:pt x="2171" y="6529"/>
                </a:lnTo>
                <a:lnTo>
                  <a:pt x="2171" y="6514"/>
                </a:lnTo>
                <a:lnTo>
                  <a:pt x="1424" y="7259"/>
                </a:lnTo>
                <a:lnTo>
                  <a:pt x="1439" y="7259"/>
                </a:lnTo>
                <a:close/>
                <a:moveTo>
                  <a:pt x="308" y="7259"/>
                </a:moveTo>
                <a:lnTo>
                  <a:pt x="2171" y="5401"/>
                </a:lnTo>
                <a:lnTo>
                  <a:pt x="2171" y="5387"/>
                </a:lnTo>
                <a:lnTo>
                  <a:pt x="294" y="7259"/>
                </a:lnTo>
                <a:lnTo>
                  <a:pt x="308" y="7259"/>
                </a:lnTo>
                <a:close/>
                <a:moveTo>
                  <a:pt x="0" y="5450"/>
                </a:moveTo>
                <a:lnTo>
                  <a:pt x="2171" y="3284"/>
                </a:lnTo>
                <a:lnTo>
                  <a:pt x="2171" y="3270"/>
                </a:lnTo>
                <a:lnTo>
                  <a:pt x="0" y="5436"/>
                </a:lnTo>
                <a:lnTo>
                  <a:pt x="0" y="5450"/>
                </a:lnTo>
                <a:close/>
                <a:moveTo>
                  <a:pt x="0" y="5498"/>
                </a:moveTo>
                <a:lnTo>
                  <a:pt x="2171" y="3332"/>
                </a:lnTo>
                <a:lnTo>
                  <a:pt x="2171" y="3318"/>
                </a:lnTo>
                <a:lnTo>
                  <a:pt x="0" y="5484"/>
                </a:lnTo>
                <a:lnTo>
                  <a:pt x="0" y="5498"/>
                </a:lnTo>
                <a:close/>
                <a:moveTo>
                  <a:pt x="0" y="5592"/>
                </a:moveTo>
                <a:lnTo>
                  <a:pt x="2171" y="3426"/>
                </a:lnTo>
                <a:lnTo>
                  <a:pt x="2171" y="3412"/>
                </a:lnTo>
                <a:lnTo>
                  <a:pt x="0" y="5578"/>
                </a:lnTo>
                <a:lnTo>
                  <a:pt x="0" y="5592"/>
                </a:lnTo>
                <a:close/>
                <a:moveTo>
                  <a:pt x="0" y="5545"/>
                </a:moveTo>
                <a:lnTo>
                  <a:pt x="2171" y="3379"/>
                </a:lnTo>
                <a:lnTo>
                  <a:pt x="2171" y="3365"/>
                </a:lnTo>
                <a:lnTo>
                  <a:pt x="0" y="5531"/>
                </a:lnTo>
                <a:lnTo>
                  <a:pt x="0" y="5545"/>
                </a:lnTo>
                <a:close/>
                <a:moveTo>
                  <a:pt x="0" y="5356"/>
                </a:moveTo>
                <a:lnTo>
                  <a:pt x="2171" y="3190"/>
                </a:lnTo>
                <a:lnTo>
                  <a:pt x="2171" y="3176"/>
                </a:lnTo>
                <a:lnTo>
                  <a:pt x="0" y="5342"/>
                </a:lnTo>
                <a:lnTo>
                  <a:pt x="0" y="5356"/>
                </a:lnTo>
                <a:close/>
                <a:moveTo>
                  <a:pt x="0" y="5403"/>
                </a:moveTo>
                <a:lnTo>
                  <a:pt x="2171" y="3237"/>
                </a:lnTo>
                <a:lnTo>
                  <a:pt x="2171" y="3223"/>
                </a:lnTo>
                <a:lnTo>
                  <a:pt x="0" y="5389"/>
                </a:lnTo>
                <a:lnTo>
                  <a:pt x="0" y="5403"/>
                </a:lnTo>
                <a:close/>
                <a:moveTo>
                  <a:pt x="0" y="5779"/>
                </a:moveTo>
                <a:lnTo>
                  <a:pt x="2171" y="3613"/>
                </a:lnTo>
                <a:lnTo>
                  <a:pt x="2171" y="3599"/>
                </a:lnTo>
                <a:lnTo>
                  <a:pt x="0" y="5765"/>
                </a:lnTo>
                <a:lnTo>
                  <a:pt x="0" y="5779"/>
                </a:lnTo>
                <a:close/>
                <a:moveTo>
                  <a:pt x="0" y="5309"/>
                </a:moveTo>
                <a:lnTo>
                  <a:pt x="2171" y="3143"/>
                </a:lnTo>
                <a:lnTo>
                  <a:pt x="2171" y="3131"/>
                </a:lnTo>
                <a:lnTo>
                  <a:pt x="0" y="5297"/>
                </a:lnTo>
                <a:lnTo>
                  <a:pt x="0" y="5309"/>
                </a:lnTo>
                <a:close/>
                <a:moveTo>
                  <a:pt x="0" y="5637"/>
                </a:moveTo>
                <a:lnTo>
                  <a:pt x="2171" y="3471"/>
                </a:lnTo>
                <a:lnTo>
                  <a:pt x="2171" y="3459"/>
                </a:lnTo>
                <a:lnTo>
                  <a:pt x="0" y="5625"/>
                </a:lnTo>
                <a:lnTo>
                  <a:pt x="0" y="5637"/>
                </a:lnTo>
                <a:close/>
                <a:moveTo>
                  <a:pt x="0" y="5826"/>
                </a:moveTo>
                <a:lnTo>
                  <a:pt x="2171" y="3660"/>
                </a:lnTo>
                <a:lnTo>
                  <a:pt x="2171" y="3646"/>
                </a:lnTo>
                <a:lnTo>
                  <a:pt x="0" y="5812"/>
                </a:lnTo>
                <a:lnTo>
                  <a:pt x="0" y="5826"/>
                </a:lnTo>
                <a:close/>
                <a:moveTo>
                  <a:pt x="0" y="5685"/>
                </a:moveTo>
                <a:lnTo>
                  <a:pt x="2171" y="3519"/>
                </a:lnTo>
                <a:lnTo>
                  <a:pt x="2171" y="3507"/>
                </a:lnTo>
                <a:lnTo>
                  <a:pt x="0" y="5673"/>
                </a:lnTo>
                <a:lnTo>
                  <a:pt x="0" y="5685"/>
                </a:lnTo>
                <a:close/>
                <a:moveTo>
                  <a:pt x="0" y="5874"/>
                </a:moveTo>
                <a:lnTo>
                  <a:pt x="2171" y="3708"/>
                </a:lnTo>
                <a:lnTo>
                  <a:pt x="2171" y="3694"/>
                </a:lnTo>
                <a:lnTo>
                  <a:pt x="0" y="5859"/>
                </a:lnTo>
                <a:lnTo>
                  <a:pt x="0" y="5874"/>
                </a:lnTo>
                <a:close/>
                <a:moveTo>
                  <a:pt x="0" y="5732"/>
                </a:moveTo>
                <a:lnTo>
                  <a:pt x="2171" y="3566"/>
                </a:lnTo>
                <a:lnTo>
                  <a:pt x="2171" y="3554"/>
                </a:lnTo>
                <a:lnTo>
                  <a:pt x="0" y="5720"/>
                </a:lnTo>
                <a:lnTo>
                  <a:pt x="0" y="5732"/>
                </a:lnTo>
                <a:close/>
                <a:moveTo>
                  <a:pt x="0" y="4885"/>
                </a:moveTo>
                <a:lnTo>
                  <a:pt x="2171" y="2719"/>
                </a:lnTo>
                <a:lnTo>
                  <a:pt x="2171" y="2707"/>
                </a:lnTo>
                <a:lnTo>
                  <a:pt x="0" y="4873"/>
                </a:lnTo>
                <a:lnTo>
                  <a:pt x="0" y="4885"/>
                </a:lnTo>
                <a:close/>
                <a:moveTo>
                  <a:pt x="0" y="4933"/>
                </a:moveTo>
                <a:lnTo>
                  <a:pt x="2171" y="2767"/>
                </a:lnTo>
                <a:lnTo>
                  <a:pt x="2171" y="2752"/>
                </a:lnTo>
                <a:lnTo>
                  <a:pt x="0" y="4918"/>
                </a:lnTo>
                <a:lnTo>
                  <a:pt x="0" y="4933"/>
                </a:lnTo>
                <a:close/>
                <a:moveTo>
                  <a:pt x="0" y="4791"/>
                </a:moveTo>
                <a:lnTo>
                  <a:pt x="2171" y="2625"/>
                </a:lnTo>
                <a:lnTo>
                  <a:pt x="2171" y="2613"/>
                </a:lnTo>
                <a:lnTo>
                  <a:pt x="0" y="4779"/>
                </a:lnTo>
                <a:lnTo>
                  <a:pt x="0" y="4791"/>
                </a:lnTo>
                <a:close/>
                <a:moveTo>
                  <a:pt x="0" y="5261"/>
                </a:moveTo>
                <a:lnTo>
                  <a:pt x="2171" y="3095"/>
                </a:lnTo>
                <a:lnTo>
                  <a:pt x="2171" y="3083"/>
                </a:lnTo>
                <a:lnTo>
                  <a:pt x="0" y="5249"/>
                </a:lnTo>
                <a:lnTo>
                  <a:pt x="0" y="5261"/>
                </a:lnTo>
                <a:close/>
                <a:moveTo>
                  <a:pt x="0" y="4980"/>
                </a:moveTo>
                <a:lnTo>
                  <a:pt x="2171" y="2814"/>
                </a:lnTo>
                <a:lnTo>
                  <a:pt x="2171" y="2800"/>
                </a:lnTo>
                <a:lnTo>
                  <a:pt x="0" y="4966"/>
                </a:lnTo>
                <a:lnTo>
                  <a:pt x="0" y="4980"/>
                </a:lnTo>
                <a:close/>
                <a:moveTo>
                  <a:pt x="0" y="4838"/>
                </a:moveTo>
                <a:lnTo>
                  <a:pt x="2171" y="2672"/>
                </a:lnTo>
                <a:lnTo>
                  <a:pt x="2171" y="2660"/>
                </a:lnTo>
                <a:lnTo>
                  <a:pt x="0" y="4826"/>
                </a:lnTo>
                <a:lnTo>
                  <a:pt x="0" y="4838"/>
                </a:lnTo>
                <a:close/>
                <a:moveTo>
                  <a:pt x="0" y="5169"/>
                </a:moveTo>
                <a:lnTo>
                  <a:pt x="2171" y="3003"/>
                </a:lnTo>
                <a:lnTo>
                  <a:pt x="2171" y="2989"/>
                </a:lnTo>
                <a:lnTo>
                  <a:pt x="0" y="5155"/>
                </a:lnTo>
                <a:lnTo>
                  <a:pt x="0" y="5169"/>
                </a:lnTo>
                <a:close/>
                <a:moveTo>
                  <a:pt x="0" y="5214"/>
                </a:moveTo>
                <a:lnTo>
                  <a:pt x="2171" y="3048"/>
                </a:lnTo>
                <a:lnTo>
                  <a:pt x="2171" y="3036"/>
                </a:lnTo>
                <a:lnTo>
                  <a:pt x="0" y="5202"/>
                </a:lnTo>
                <a:lnTo>
                  <a:pt x="0" y="5214"/>
                </a:lnTo>
                <a:close/>
                <a:moveTo>
                  <a:pt x="0" y="5027"/>
                </a:moveTo>
                <a:lnTo>
                  <a:pt x="2171" y="2861"/>
                </a:lnTo>
                <a:lnTo>
                  <a:pt x="2171" y="2847"/>
                </a:lnTo>
                <a:lnTo>
                  <a:pt x="0" y="5013"/>
                </a:lnTo>
                <a:lnTo>
                  <a:pt x="0" y="5027"/>
                </a:lnTo>
                <a:close/>
                <a:moveTo>
                  <a:pt x="0" y="5074"/>
                </a:moveTo>
                <a:lnTo>
                  <a:pt x="2171" y="2908"/>
                </a:lnTo>
                <a:lnTo>
                  <a:pt x="2171" y="2894"/>
                </a:lnTo>
                <a:lnTo>
                  <a:pt x="0" y="5060"/>
                </a:lnTo>
                <a:lnTo>
                  <a:pt x="0" y="5074"/>
                </a:lnTo>
                <a:close/>
                <a:moveTo>
                  <a:pt x="0" y="5122"/>
                </a:moveTo>
                <a:lnTo>
                  <a:pt x="2171" y="2956"/>
                </a:lnTo>
                <a:lnTo>
                  <a:pt x="2171" y="2942"/>
                </a:lnTo>
                <a:lnTo>
                  <a:pt x="0" y="5108"/>
                </a:lnTo>
                <a:lnTo>
                  <a:pt x="0" y="5122"/>
                </a:lnTo>
                <a:close/>
                <a:moveTo>
                  <a:pt x="0" y="6436"/>
                </a:moveTo>
                <a:lnTo>
                  <a:pt x="2171" y="4270"/>
                </a:lnTo>
                <a:lnTo>
                  <a:pt x="2171" y="4259"/>
                </a:lnTo>
                <a:lnTo>
                  <a:pt x="0" y="6425"/>
                </a:lnTo>
                <a:lnTo>
                  <a:pt x="0" y="6436"/>
                </a:lnTo>
                <a:close/>
                <a:moveTo>
                  <a:pt x="0" y="6673"/>
                </a:moveTo>
                <a:lnTo>
                  <a:pt x="2171" y="4507"/>
                </a:lnTo>
                <a:lnTo>
                  <a:pt x="2171" y="4493"/>
                </a:lnTo>
                <a:lnTo>
                  <a:pt x="0" y="6659"/>
                </a:lnTo>
                <a:lnTo>
                  <a:pt x="0" y="6673"/>
                </a:lnTo>
                <a:close/>
                <a:moveTo>
                  <a:pt x="0" y="6720"/>
                </a:moveTo>
                <a:lnTo>
                  <a:pt x="2171" y="4554"/>
                </a:lnTo>
                <a:lnTo>
                  <a:pt x="2171" y="4540"/>
                </a:lnTo>
                <a:lnTo>
                  <a:pt x="0" y="6706"/>
                </a:lnTo>
                <a:lnTo>
                  <a:pt x="0" y="6720"/>
                </a:lnTo>
                <a:close/>
                <a:moveTo>
                  <a:pt x="0" y="6626"/>
                </a:moveTo>
                <a:lnTo>
                  <a:pt x="2171" y="4460"/>
                </a:lnTo>
                <a:lnTo>
                  <a:pt x="2171" y="4445"/>
                </a:lnTo>
                <a:lnTo>
                  <a:pt x="0" y="6611"/>
                </a:lnTo>
                <a:lnTo>
                  <a:pt x="0" y="6626"/>
                </a:lnTo>
                <a:close/>
                <a:moveTo>
                  <a:pt x="0" y="6531"/>
                </a:moveTo>
                <a:lnTo>
                  <a:pt x="2171" y="4365"/>
                </a:lnTo>
                <a:lnTo>
                  <a:pt x="2171" y="4353"/>
                </a:lnTo>
                <a:lnTo>
                  <a:pt x="0" y="6519"/>
                </a:lnTo>
                <a:lnTo>
                  <a:pt x="0" y="6531"/>
                </a:lnTo>
                <a:close/>
                <a:moveTo>
                  <a:pt x="0" y="6768"/>
                </a:moveTo>
                <a:lnTo>
                  <a:pt x="2171" y="4602"/>
                </a:lnTo>
                <a:lnTo>
                  <a:pt x="2171" y="4587"/>
                </a:lnTo>
                <a:lnTo>
                  <a:pt x="0" y="6753"/>
                </a:lnTo>
                <a:lnTo>
                  <a:pt x="0" y="6768"/>
                </a:lnTo>
                <a:close/>
                <a:moveTo>
                  <a:pt x="0" y="6578"/>
                </a:moveTo>
                <a:lnTo>
                  <a:pt x="2171" y="4412"/>
                </a:lnTo>
                <a:lnTo>
                  <a:pt x="2171" y="4398"/>
                </a:lnTo>
                <a:lnTo>
                  <a:pt x="0" y="6564"/>
                </a:lnTo>
                <a:lnTo>
                  <a:pt x="0" y="6578"/>
                </a:lnTo>
                <a:close/>
                <a:moveTo>
                  <a:pt x="0" y="6907"/>
                </a:moveTo>
                <a:lnTo>
                  <a:pt x="2171" y="4741"/>
                </a:lnTo>
                <a:lnTo>
                  <a:pt x="2171" y="4729"/>
                </a:lnTo>
                <a:lnTo>
                  <a:pt x="0" y="6895"/>
                </a:lnTo>
                <a:lnTo>
                  <a:pt x="0" y="6907"/>
                </a:lnTo>
                <a:close/>
                <a:moveTo>
                  <a:pt x="0" y="6815"/>
                </a:moveTo>
                <a:lnTo>
                  <a:pt x="2171" y="4649"/>
                </a:lnTo>
                <a:lnTo>
                  <a:pt x="2171" y="4635"/>
                </a:lnTo>
                <a:lnTo>
                  <a:pt x="0" y="6801"/>
                </a:lnTo>
                <a:lnTo>
                  <a:pt x="0" y="6815"/>
                </a:lnTo>
                <a:close/>
                <a:moveTo>
                  <a:pt x="0" y="7002"/>
                </a:moveTo>
                <a:lnTo>
                  <a:pt x="2171" y="4836"/>
                </a:lnTo>
                <a:lnTo>
                  <a:pt x="2171" y="4821"/>
                </a:lnTo>
                <a:lnTo>
                  <a:pt x="0" y="6987"/>
                </a:lnTo>
                <a:lnTo>
                  <a:pt x="0" y="7002"/>
                </a:lnTo>
                <a:close/>
                <a:moveTo>
                  <a:pt x="0" y="6954"/>
                </a:moveTo>
                <a:lnTo>
                  <a:pt x="2171" y="4788"/>
                </a:lnTo>
                <a:lnTo>
                  <a:pt x="2171" y="4777"/>
                </a:lnTo>
                <a:lnTo>
                  <a:pt x="0" y="6942"/>
                </a:lnTo>
                <a:lnTo>
                  <a:pt x="0" y="6954"/>
                </a:lnTo>
                <a:close/>
                <a:moveTo>
                  <a:pt x="0" y="6484"/>
                </a:moveTo>
                <a:lnTo>
                  <a:pt x="2171" y="4318"/>
                </a:lnTo>
                <a:lnTo>
                  <a:pt x="2171" y="4306"/>
                </a:lnTo>
                <a:lnTo>
                  <a:pt x="0" y="6472"/>
                </a:lnTo>
                <a:lnTo>
                  <a:pt x="0" y="6484"/>
                </a:lnTo>
                <a:close/>
                <a:moveTo>
                  <a:pt x="0" y="6860"/>
                </a:moveTo>
                <a:lnTo>
                  <a:pt x="2171" y="4694"/>
                </a:lnTo>
                <a:lnTo>
                  <a:pt x="2171" y="4682"/>
                </a:lnTo>
                <a:lnTo>
                  <a:pt x="0" y="6848"/>
                </a:lnTo>
                <a:lnTo>
                  <a:pt x="0" y="6860"/>
                </a:lnTo>
                <a:close/>
                <a:moveTo>
                  <a:pt x="0" y="6392"/>
                </a:moveTo>
                <a:lnTo>
                  <a:pt x="2171" y="4226"/>
                </a:lnTo>
                <a:lnTo>
                  <a:pt x="2171" y="4211"/>
                </a:lnTo>
                <a:lnTo>
                  <a:pt x="0" y="6377"/>
                </a:lnTo>
                <a:lnTo>
                  <a:pt x="0" y="6392"/>
                </a:lnTo>
                <a:close/>
                <a:moveTo>
                  <a:pt x="0" y="6108"/>
                </a:moveTo>
                <a:lnTo>
                  <a:pt x="2171" y="3942"/>
                </a:lnTo>
                <a:lnTo>
                  <a:pt x="2171" y="3930"/>
                </a:lnTo>
                <a:lnTo>
                  <a:pt x="0" y="6096"/>
                </a:lnTo>
                <a:lnTo>
                  <a:pt x="0" y="6108"/>
                </a:lnTo>
                <a:close/>
                <a:moveTo>
                  <a:pt x="0" y="6060"/>
                </a:moveTo>
                <a:lnTo>
                  <a:pt x="2171" y="3895"/>
                </a:lnTo>
                <a:lnTo>
                  <a:pt x="2171" y="3883"/>
                </a:lnTo>
                <a:lnTo>
                  <a:pt x="0" y="6049"/>
                </a:lnTo>
                <a:lnTo>
                  <a:pt x="0" y="6060"/>
                </a:lnTo>
                <a:close/>
                <a:moveTo>
                  <a:pt x="0" y="6155"/>
                </a:moveTo>
                <a:lnTo>
                  <a:pt x="2171" y="3989"/>
                </a:lnTo>
                <a:lnTo>
                  <a:pt x="2171" y="3975"/>
                </a:lnTo>
                <a:lnTo>
                  <a:pt x="0" y="6141"/>
                </a:lnTo>
                <a:lnTo>
                  <a:pt x="0" y="6155"/>
                </a:lnTo>
                <a:close/>
                <a:moveTo>
                  <a:pt x="0" y="7049"/>
                </a:moveTo>
                <a:lnTo>
                  <a:pt x="2171" y="4883"/>
                </a:lnTo>
                <a:lnTo>
                  <a:pt x="2171" y="4869"/>
                </a:lnTo>
                <a:lnTo>
                  <a:pt x="0" y="7035"/>
                </a:lnTo>
                <a:lnTo>
                  <a:pt x="0" y="7049"/>
                </a:lnTo>
                <a:close/>
                <a:moveTo>
                  <a:pt x="0" y="6013"/>
                </a:moveTo>
                <a:lnTo>
                  <a:pt x="2171" y="3847"/>
                </a:lnTo>
                <a:lnTo>
                  <a:pt x="2171" y="3835"/>
                </a:lnTo>
                <a:lnTo>
                  <a:pt x="0" y="6001"/>
                </a:lnTo>
                <a:lnTo>
                  <a:pt x="0" y="6013"/>
                </a:lnTo>
                <a:close/>
                <a:moveTo>
                  <a:pt x="0" y="5968"/>
                </a:moveTo>
                <a:lnTo>
                  <a:pt x="2171" y="3802"/>
                </a:lnTo>
                <a:lnTo>
                  <a:pt x="2171" y="3788"/>
                </a:lnTo>
                <a:lnTo>
                  <a:pt x="0" y="5954"/>
                </a:lnTo>
                <a:lnTo>
                  <a:pt x="0" y="5968"/>
                </a:lnTo>
                <a:close/>
                <a:moveTo>
                  <a:pt x="0" y="5921"/>
                </a:moveTo>
                <a:lnTo>
                  <a:pt x="2171" y="3755"/>
                </a:lnTo>
                <a:lnTo>
                  <a:pt x="2171" y="3741"/>
                </a:lnTo>
                <a:lnTo>
                  <a:pt x="0" y="5907"/>
                </a:lnTo>
                <a:lnTo>
                  <a:pt x="0" y="5921"/>
                </a:lnTo>
                <a:close/>
                <a:moveTo>
                  <a:pt x="0" y="6344"/>
                </a:moveTo>
                <a:lnTo>
                  <a:pt x="2171" y="4178"/>
                </a:lnTo>
                <a:lnTo>
                  <a:pt x="2171" y="4164"/>
                </a:lnTo>
                <a:lnTo>
                  <a:pt x="0" y="6330"/>
                </a:lnTo>
                <a:lnTo>
                  <a:pt x="0" y="6344"/>
                </a:lnTo>
                <a:close/>
                <a:moveTo>
                  <a:pt x="0" y="6250"/>
                </a:moveTo>
                <a:lnTo>
                  <a:pt x="2171" y="4084"/>
                </a:lnTo>
                <a:lnTo>
                  <a:pt x="2171" y="4070"/>
                </a:lnTo>
                <a:lnTo>
                  <a:pt x="0" y="6235"/>
                </a:lnTo>
                <a:lnTo>
                  <a:pt x="0" y="6250"/>
                </a:lnTo>
                <a:close/>
                <a:moveTo>
                  <a:pt x="0" y="6202"/>
                </a:moveTo>
                <a:lnTo>
                  <a:pt x="2171" y="4036"/>
                </a:lnTo>
                <a:lnTo>
                  <a:pt x="2171" y="4022"/>
                </a:lnTo>
                <a:lnTo>
                  <a:pt x="0" y="6188"/>
                </a:lnTo>
                <a:lnTo>
                  <a:pt x="0" y="6202"/>
                </a:lnTo>
                <a:close/>
                <a:moveTo>
                  <a:pt x="0" y="6297"/>
                </a:moveTo>
                <a:lnTo>
                  <a:pt x="2171" y="4131"/>
                </a:lnTo>
                <a:lnTo>
                  <a:pt x="2171" y="4117"/>
                </a:lnTo>
                <a:lnTo>
                  <a:pt x="0" y="6283"/>
                </a:lnTo>
                <a:lnTo>
                  <a:pt x="0" y="6297"/>
                </a:lnTo>
                <a:close/>
              </a:path>
            </a:pathLst>
          </a:custGeom>
          <a:solidFill>
            <a:srgbClr val="FFFFFF">
              <a:alpha val="4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16"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2176300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73">
          <p15:clr>
            <a:srgbClr val="FBAE40"/>
          </p15:clr>
        </p15:guide>
        <p15:guide id="10" pos="2112">
          <p15:clr>
            <a:srgbClr val="FBAE40"/>
          </p15:clr>
        </p15:guide>
        <p15:guide id="11" pos="2366">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434">
          <p15:clr>
            <a:srgbClr val="FBAE40"/>
          </p15:clr>
        </p15:guide>
        <p15:guide id="22" orient="horz" pos="2251">
          <p15:clr>
            <a:srgbClr val="FBAE40"/>
          </p15:clr>
        </p15:guide>
        <p15:guide id="23" orient="horz" pos="331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DDB3-5461-4663-9C34-2FD3AF17D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E24741-DCAD-4C5A-B7E4-3371C25452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C5C60F-181D-4B15-9F91-D4FFB19A9B37}"/>
              </a:ext>
            </a:extLst>
          </p:cNvPr>
          <p:cNvSpPr>
            <a:spLocks noGrp="1"/>
          </p:cNvSpPr>
          <p:nvPr>
            <p:ph type="dt" sz="half" idx="10"/>
          </p:nvPr>
        </p:nvSpPr>
        <p:spPr/>
        <p:txBody>
          <a:bodyPr/>
          <a:lstStyle/>
          <a:p>
            <a:fld id="{5FAF70CC-A3F2-460D-9BFA-F269CFECF1EC}" type="datetimeFigureOut">
              <a:rPr lang="en-US" smtClean="0"/>
              <a:t>9/18/2024</a:t>
            </a:fld>
            <a:endParaRPr lang="en-US"/>
          </a:p>
        </p:txBody>
      </p:sp>
      <p:sp>
        <p:nvSpPr>
          <p:cNvPr id="5" name="Footer Placeholder 4">
            <a:extLst>
              <a:ext uri="{FF2B5EF4-FFF2-40B4-BE49-F238E27FC236}">
                <a16:creationId xmlns:a16="http://schemas.microsoft.com/office/drawing/2014/main" id="{EF5BE84F-4EFF-41AC-A08A-B9C4C91F49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29134D-5BDE-49AB-8485-8F13E8BAEDBC}"/>
              </a:ext>
            </a:extLst>
          </p:cNvPr>
          <p:cNvSpPr>
            <a:spLocks noGrp="1"/>
          </p:cNvSpPr>
          <p:nvPr>
            <p:ph type="sldNum" sz="quarter" idx="12"/>
          </p:nvPr>
        </p:nvSpPr>
        <p:spPr/>
        <p:txBody>
          <a:bodyPr/>
          <a:lstStyle/>
          <a:p>
            <a:fld id="{F0583747-C320-460C-A38A-D839821620CD}" type="slidenum">
              <a:rPr lang="en-US" smtClean="0"/>
              <a:t>‹#›</a:t>
            </a:fld>
            <a:endParaRPr lang="en-US"/>
          </a:p>
        </p:txBody>
      </p:sp>
    </p:spTree>
    <p:extLst>
      <p:ext uri="{BB962C8B-B14F-4D97-AF65-F5344CB8AC3E}">
        <p14:creationId xmlns:p14="http://schemas.microsoft.com/office/powerpoint/2010/main" val="290228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163034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Large audience">
    <p:spTree>
      <p:nvGrpSpPr>
        <p:cNvPr id="1" name=""/>
        <p:cNvGrpSpPr/>
        <p:nvPr/>
      </p:nvGrpSpPr>
      <p:grpSpPr>
        <a:xfrm>
          <a:off x="0" y="0"/>
          <a:ext cx="0" cy="0"/>
          <a:chOff x="0" y="0"/>
          <a:chExt cx="0" cy="0"/>
        </a:xfrm>
      </p:grpSpPr>
      <p:sp>
        <p:nvSpPr>
          <p:cNvPr id="3" name="Title 1"/>
          <p:cNvSpPr>
            <a:spLocks noGrp="1"/>
          </p:cNvSpPr>
          <p:nvPr>
            <p:ph type="title" hasCustomPrompt="1"/>
          </p:nvPr>
        </p:nvSpPr>
        <p:spPr bwMode="gray">
          <a:xfrm>
            <a:off x="641351" y="442595"/>
            <a:ext cx="10968567" cy="332399"/>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0" kern="1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defRPr>
            </a:lvl1pPr>
          </a:lstStyle>
          <a:p>
            <a:pPr lvl="0" algn="l" defTabSz="1219170" rtl="0" eaLnBrk="1" fontAlgn="base" latinLnBrk="0" hangingPunct="1">
              <a:spcBef>
                <a:spcPct val="0"/>
              </a:spcBef>
              <a:spcAft>
                <a:spcPct val="0"/>
              </a:spcAft>
              <a:buNone/>
            </a:pPr>
            <a:r>
              <a:rPr lang="en-US"/>
              <a:t>CLICK TO EDIT MASTER TITLE STYLE</a:t>
            </a:r>
          </a:p>
        </p:txBody>
      </p:sp>
      <p:sp>
        <p:nvSpPr>
          <p:cNvPr id="4" name="Text Placeholder 4"/>
          <p:cNvSpPr>
            <a:spLocks noGrp="1"/>
          </p:cNvSpPr>
          <p:nvPr>
            <p:ph type="body" sz="quarter" idx="10" hasCustomPrompt="1"/>
          </p:nvPr>
        </p:nvSpPr>
        <p:spPr bwMode="gray">
          <a:xfrm>
            <a:off x="641349" y="1971677"/>
            <a:ext cx="10966451" cy="2103461"/>
          </a:xfrm>
        </p:spPr>
        <p:txBody>
          <a:bodyPr wrap="square">
            <a:spAutoFit/>
          </a:bodyPr>
          <a:lstStyle>
            <a:lvl1pPr>
              <a:spcBef>
                <a:spcPts val="0"/>
              </a:spcBef>
              <a:spcAft>
                <a:spcPts val="0"/>
              </a:spcAft>
              <a:defRPr lang="en-US" sz="2667" b="0" kern="1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a:spcBef>
                <a:spcPts val="0"/>
              </a:spcBef>
              <a:spcAft>
                <a:spcPts val="0"/>
              </a:spcAft>
              <a:buClr>
                <a:schemeClr val="bg2"/>
              </a:buClr>
              <a:defRPr lang="en-US" sz="32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667" b="0" kern="1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3pPr>
            <a:lvl4pPr>
              <a:spcBef>
                <a:spcPts val="0"/>
              </a:spcBef>
              <a:spcAft>
                <a:spcPts val="0"/>
              </a:spcAft>
              <a:buClr>
                <a:schemeClr val="bg2"/>
              </a:buClr>
              <a:defRPr lang="en-US" sz="2667" b="0" kern="1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4pPr>
            <a:lvl5pPr>
              <a:spcBef>
                <a:spcPts val="0"/>
              </a:spcBef>
              <a:spcAft>
                <a:spcPts val="0"/>
              </a:spcAft>
              <a:buClr>
                <a:schemeClr val="bg2"/>
              </a:buClr>
              <a:defRPr lang="en-US" sz="2667" b="0" kern="1200" baseline="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913419" indent="-380990">
              <a:spcBef>
                <a:spcPts val="0"/>
              </a:spcBef>
              <a:spcAft>
                <a:spcPts val="0"/>
              </a:spcAft>
              <a:buClr>
                <a:schemeClr val="tx2"/>
              </a:buClr>
              <a:buSzPct val="70000"/>
              <a:buFont typeface="Wingdings" pitchFamily="2" charset="2"/>
              <a:buChar char="§"/>
              <a:defRPr lang="en-US" sz="2667"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6pPr>
            <a:lvl7pPr marL="2285943" indent="-364058">
              <a:spcBef>
                <a:spcPts val="0"/>
              </a:spcBef>
              <a:spcAft>
                <a:spcPts val="0"/>
              </a:spcAft>
              <a:buClr>
                <a:schemeClr val="tx2"/>
              </a:buClr>
              <a:buSzPct val="70000"/>
              <a:buFont typeface="Arial" pitchFamily="34" charset="0"/>
              <a:buChar char="–"/>
              <a:defRPr sz="2400" baseline="0">
                <a:solidFill>
                  <a:schemeClr val="tx1"/>
                </a:solidFill>
                <a:latin typeface="+mn-lt"/>
                <a:cs typeface="Arial" pitchFamily="34" charset="0"/>
              </a:defRPr>
            </a:lvl7pPr>
            <a:lvl8pPr marL="2133547" indent="-304792">
              <a:spcBef>
                <a:spcPts val="0"/>
              </a:spcBef>
              <a:spcAft>
                <a:spcPts val="0"/>
              </a:spcAft>
              <a:buSzPct val="70000"/>
              <a:defRPr sz="2400" baseline="0">
                <a:latin typeface="Arial" pitchFamily="34" charset="0"/>
                <a:cs typeface="Arial" pitchFamily="34" charset="0"/>
              </a:defRPr>
            </a:lvl8pPr>
            <a:lvl9pPr marL="2431990" indent="-298443">
              <a:spcBef>
                <a:spcPts val="0"/>
              </a:spcBef>
              <a:spcAft>
                <a:spcPts val="0"/>
              </a:spcAft>
              <a:buSzPct val="70000"/>
              <a:buFont typeface="Arial" pitchFamily="34" charset="0"/>
              <a:buChar char="–"/>
              <a:defRPr sz="2400">
                <a:latin typeface="Arial" pitchFamily="34" charset="0"/>
                <a:cs typeface="Arial" pitchFamily="34" charset="0"/>
              </a:defRPr>
            </a:lvl9pPr>
          </a:lstStyle>
          <a:p>
            <a:pPr marL="387341" lvl="0" indent="-387341" algn="l" defTabSz="1219170" rtl="0" eaLnBrk="1" fontAlgn="base" latinLnBrk="0" hangingPunct="1">
              <a:spcBef>
                <a:spcPts val="0"/>
              </a:spcBef>
              <a:spcAft>
                <a:spcPct val="0"/>
              </a:spcAft>
              <a:buClr>
                <a:schemeClr val="bg2"/>
              </a:buClr>
              <a:buSzPct val="120000"/>
              <a:buFont typeface="Wingdings" pitchFamily="2" charset="2"/>
              <a:buChar char="§"/>
            </a:pPr>
            <a:r>
              <a:rPr lang="en-US"/>
              <a:t>CLICK TO EDIT MASTER TEXT STYLES</a:t>
            </a:r>
          </a:p>
          <a:p>
            <a:pPr marL="761981" lvl="2" indent="-372524" algn="l" defTabSz="1219170" rtl="0" eaLnBrk="1" fontAlgn="base" latinLnBrk="0" hangingPunct="1">
              <a:spcBef>
                <a:spcPts val="0"/>
              </a:spcBef>
              <a:spcAft>
                <a:spcPts val="0"/>
              </a:spcAft>
              <a:buClr>
                <a:schemeClr val="bg2"/>
              </a:buClr>
              <a:buSzPct val="90000"/>
              <a:buFont typeface="Arial" pitchFamily="34" charset="0"/>
              <a:buChar char="–"/>
            </a:pPr>
            <a:r>
              <a:rPr lang="en-US"/>
              <a:t>SECOND LEVEL</a:t>
            </a:r>
          </a:p>
          <a:p>
            <a:pPr marL="1134505" lvl="3" indent="-372524" algn="l" defTabSz="1219170" rtl="0" eaLnBrk="1" fontAlgn="base" latinLnBrk="0" hangingPunct="1">
              <a:spcBef>
                <a:spcPts val="0"/>
              </a:spcBef>
              <a:spcAft>
                <a:spcPts val="0"/>
              </a:spcAft>
              <a:buClr>
                <a:schemeClr val="bg2"/>
              </a:buClr>
              <a:buSzPct val="80000"/>
              <a:buFont typeface="Wingdings" pitchFamily="2" charset="2"/>
              <a:buChar char="§"/>
            </a:pPr>
            <a:r>
              <a:rPr lang="en-US"/>
              <a:t>THIRD LEVEL</a:t>
            </a:r>
          </a:p>
          <a:p>
            <a:pPr marL="1515495" lvl="4" indent="-380990" algn="l" defTabSz="1244569" rtl="0" eaLnBrk="1" fontAlgn="base" latinLnBrk="0" hangingPunct="1">
              <a:spcBef>
                <a:spcPts val="0"/>
              </a:spcBef>
              <a:spcAft>
                <a:spcPts val="0"/>
              </a:spcAft>
              <a:buClr>
                <a:schemeClr val="bg2"/>
              </a:buClr>
              <a:buSzPct val="70000"/>
              <a:buFont typeface="Arial" pitchFamily="34" charset="0"/>
              <a:buChar char="–"/>
            </a:pPr>
            <a:r>
              <a:rPr lang="en-US"/>
              <a:t>FOURTH LEVEL</a:t>
            </a:r>
          </a:p>
          <a:p>
            <a:pPr marL="1913419" lvl="5" indent="-380990" algn="l" defTabSz="1219170" rtl="0" eaLnBrk="1" latinLnBrk="0" hangingPunct="1">
              <a:spcBef>
                <a:spcPts val="0"/>
              </a:spcBef>
              <a:spcAft>
                <a:spcPts val="0"/>
              </a:spcAft>
              <a:buClr>
                <a:schemeClr val="bg2"/>
              </a:buClr>
              <a:buSzPct val="60000"/>
              <a:buFont typeface="Wingdings" pitchFamily="2" charset="2"/>
              <a:buChar char="§"/>
            </a:pPr>
            <a:r>
              <a:rPr lang="en-US"/>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3816" y="6261129"/>
            <a:ext cx="1361581" cy="431745"/>
          </a:xfrm>
          <a:prstGeom prst="rect">
            <a:avLst/>
          </a:prstGeom>
        </p:spPr>
      </p:pic>
    </p:spTree>
    <p:extLst>
      <p:ext uri="{BB962C8B-B14F-4D97-AF65-F5344CB8AC3E}">
        <p14:creationId xmlns:p14="http://schemas.microsoft.com/office/powerpoint/2010/main" val="7785068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117476"/>
            <a:ext cx="10786689" cy="559646"/>
          </a:xfrm>
        </p:spPr>
        <p:txBody>
          <a:bodyPr anchor="b">
            <a:noAutofit/>
          </a:bodyPr>
          <a:lstStyle>
            <a:lvl1pPr marL="0" indent="0">
              <a:buNone/>
              <a:defRPr sz="3199"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063" indent="0">
              <a:buNone/>
              <a:defRPr>
                <a:gradFill>
                  <a:gsLst>
                    <a:gs pos="0">
                      <a:srgbClr val="3DB44A"/>
                    </a:gs>
                    <a:gs pos="33000">
                      <a:srgbClr val="3DB44A"/>
                    </a:gs>
                    <a:gs pos="100000">
                      <a:srgbClr val="29B9CD"/>
                    </a:gs>
                  </a:gsLst>
                  <a:lin ang="2700000" scaled="1"/>
                </a:gradFill>
              </a:defRPr>
            </a:lvl2pPr>
            <a:lvl3pPr marL="914126" indent="0">
              <a:buNone/>
              <a:defRPr>
                <a:gradFill>
                  <a:gsLst>
                    <a:gs pos="0">
                      <a:srgbClr val="3DB44A"/>
                    </a:gs>
                    <a:gs pos="33000">
                      <a:srgbClr val="3DB44A"/>
                    </a:gs>
                    <a:gs pos="100000">
                      <a:srgbClr val="29B9CD"/>
                    </a:gs>
                  </a:gsLst>
                  <a:lin ang="2700000" scaled="1"/>
                </a:gradFill>
              </a:defRPr>
            </a:lvl3pPr>
            <a:lvl4pPr marL="1371189" indent="0">
              <a:buNone/>
              <a:defRPr>
                <a:gradFill>
                  <a:gsLst>
                    <a:gs pos="0">
                      <a:srgbClr val="3DB44A"/>
                    </a:gs>
                    <a:gs pos="33000">
                      <a:srgbClr val="3DB44A"/>
                    </a:gs>
                    <a:gs pos="100000">
                      <a:srgbClr val="29B9CD"/>
                    </a:gs>
                  </a:gsLst>
                  <a:lin ang="2700000" scaled="1"/>
                </a:gradFill>
              </a:defRPr>
            </a:lvl4pPr>
            <a:lvl5pPr marL="1828251"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007100"/>
            <a:ext cx="12192000" cy="850900"/>
          </a:xfrm>
          <a:prstGeom prst="rect">
            <a:avLst/>
          </a:prstGeom>
        </p:spPr>
      </p:pic>
      <p:sp>
        <p:nvSpPr>
          <p:cNvPr id="69" name="Slide Number Placeholder 3"/>
          <p:cNvSpPr>
            <a:spLocks noGrp="1"/>
          </p:cNvSpPr>
          <p:nvPr>
            <p:ph type="sldNum" sz="quarter" idx="12"/>
          </p:nvPr>
        </p:nvSpPr>
        <p:spPr>
          <a:xfrm>
            <a:off x="8686800" y="6340289"/>
            <a:ext cx="685800" cy="241885"/>
          </a:xfrm>
        </p:spPr>
        <p:txBody>
          <a:bodyPr/>
          <a:lstStyle>
            <a:lvl1pPr>
              <a:defRPr sz="1050"/>
            </a:lvl1pPr>
          </a:lstStyle>
          <a:p>
            <a:pPr defTabSz="914126">
              <a:defRPr/>
            </a:pPr>
            <a:fld id="{91234468-17E5-488E-96BD-71EF566B2A7D}" type="slidenum">
              <a:rPr lang="en-US" smtClean="0">
                <a:solidFill>
                  <a:srgbClr val="3B3B3B">
                    <a:tint val="75000"/>
                  </a:srgbClr>
                </a:solidFill>
              </a:rPr>
              <a:pPr defTabSz="914126">
                <a:defRPr/>
              </a:pPr>
              <a:t>‹#›</a:t>
            </a:fld>
            <a:endParaRPr lang="en-US">
              <a:solidFill>
                <a:srgbClr val="3B3B3B">
                  <a:tint val="75000"/>
                </a:srgbClr>
              </a:solidFill>
            </a:endParaRPr>
          </a:p>
        </p:txBody>
      </p:sp>
      <p:sp>
        <p:nvSpPr>
          <p:cNvPr id="70" name="TextBox 69"/>
          <p:cNvSpPr txBox="1"/>
          <p:nvPr/>
        </p:nvSpPr>
        <p:spPr>
          <a:xfrm>
            <a:off x="9067800" y="6352401"/>
            <a:ext cx="2819400" cy="215444"/>
          </a:xfrm>
          <a:prstGeom prst="rect">
            <a:avLst/>
          </a:prstGeom>
          <a:noFill/>
        </p:spPr>
        <p:txBody>
          <a:bodyPr wrap="square" rtlCol="0">
            <a:spAutoFit/>
          </a:bodyPr>
          <a:lstStyle/>
          <a:p>
            <a:pPr marL="0" marR="0" lvl="0" indent="0" algn="r" defTabSz="914126"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CONFIDENTIAL – WWW.HAPPIESTMINDS.COM</a:t>
            </a:r>
            <a:endParaRPr kumimoji="0" lang="en-US" sz="800" b="0" i="0" u="none" strike="noStrike" kern="1200" cap="none" spc="0" normalizeH="0" baseline="0" noProof="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
        <p:nvSpPr>
          <p:cNvPr id="71" name="Text Placeholder 71"/>
          <p:cNvSpPr>
            <a:spLocks noGrp="1"/>
          </p:cNvSpPr>
          <p:nvPr>
            <p:ph type="body" sz="quarter" idx="17" hasCustomPrompt="1"/>
          </p:nvPr>
        </p:nvSpPr>
        <p:spPr>
          <a:xfrm>
            <a:off x="381000" y="609600"/>
            <a:ext cx="10786689" cy="299036"/>
          </a:xfrm>
        </p:spPr>
        <p:txBody>
          <a:bodyPr>
            <a:normAutofit/>
          </a:bodyPr>
          <a:lstStyle>
            <a:lvl1pPr marL="0" indent="0">
              <a:buNone/>
              <a:defRPr sz="1600">
                <a:solidFill>
                  <a:schemeClr val="bg1">
                    <a:lumMod val="65000"/>
                  </a:schemeClr>
                </a:solidFill>
              </a:defRPr>
            </a:lvl1pPr>
          </a:lstStyle>
          <a:p>
            <a:pPr lvl="0"/>
            <a:r>
              <a:rPr lang="en-US"/>
              <a:t>Click here to add subtitle if any</a:t>
            </a:r>
          </a:p>
        </p:txBody>
      </p:sp>
      <p:grpSp>
        <p:nvGrpSpPr>
          <p:cNvPr id="72" name="Group 71"/>
          <p:cNvGrpSpPr/>
          <p:nvPr/>
        </p:nvGrpSpPr>
        <p:grpSpPr>
          <a:xfrm rot="10800000">
            <a:off x="11277600" y="251412"/>
            <a:ext cx="931162" cy="657225"/>
            <a:chOff x="1755775" y="-292100"/>
            <a:chExt cx="10544183" cy="7442200"/>
          </a:xfrm>
        </p:grpSpPr>
        <p:sp>
          <p:nvSpPr>
            <p:cNvPr id="74" name="Rectangle 5"/>
            <p:cNvSpPr>
              <a:spLocks noChangeArrowheads="1"/>
            </p:cNvSpPr>
            <p:nvPr/>
          </p:nvSpPr>
          <p:spPr bwMode="auto">
            <a:xfrm>
              <a:off x="4856163" y="-292100"/>
              <a:ext cx="928688" cy="930275"/>
            </a:xfrm>
            <a:prstGeom prst="rect">
              <a:avLst/>
            </a:prstGeom>
            <a:solidFill>
              <a:srgbClr val="A3CD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5" name="Rectangle 6"/>
            <p:cNvSpPr>
              <a:spLocks noChangeArrowheads="1"/>
            </p:cNvSpPr>
            <p:nvPr/>
          </p:nvSpPr>
          <p:spPr bwMode="auto">
            <a:xfrm>
              <a:off x="3925888" y="-292100"/>
              <a:ext cx="930275" cy="930275"/>
            </a:xfrm>
            <a:prstGeom prst="rect">
              <a:avLst/>
            </a:prstGeom>
            <a:solidFill>
              <a:srgbClr val="31B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6" name="Rectangle 7"/>
            <p:cNvSpPr>
              <a:spLocks noChangeArrowheads="1"/>
            </p:cNvSpPr>
            <p:nvPr/>
          </p:nvSpPr>
          <p:spPr bwMode="auto">
            <a:xfrm>
              <a:off x="4856163" y="638175"/>
              <a:ext cx="928688" cy="931863"/>
            </a:xfrm>
            <a:prstGeom prst="rect">
              <a:avLst/>
            </a:prstGeom>
            <a:solidFill>
              <a:srgbClr val="8DC9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7" name="Rectangle 8"/>
            <p:cNvSpPr>
              <a:spLocks noChangeArrowheads="1"/>
            </p:cNvSpPr>
            <p:nvPr/>
          </p:nvSpPr>
          <p:spPr bwMode="auto">
            <a:xfrm>
              <a:off x="4856163" y="1570038"/>
              <a:ext cx="928688" cy="927100"/>
            </a:xfrm>
            <a:prstGeom prst="rect">
              <a:avLst/>
            </a:prstGeom>
            <a:solidFill>
              <a:srgbClr val="A3CD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8" name="Rectangle 9"/>
            <p:cNvSpPr>
              <a:spLocks noChangeArrowheads="1"/>
            </p:cNvSpPr>
            <p:nvPr/>
          </p:nvSpPr>
          <p:spPr bwMode="auto">
            <a:xfrm>
              <a:off x="4856163" y="1570038"/>
              <a:ext cx="92868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79" name="Freeform 10"/>
            <p:cNvSpPr>
              <a:spLocks/>
            </p:cNvSpPr>
            <p:nvPr/>
          </p:nvSpPr>
          <p:spPr bwMode="auto">
            <a:xfrm>
              <a:off x="4856163" y="2497138"/>
              <a:ext cx="928688" cy="931863"/>
            </a:xfrm>
            <a:custGeom>
              <a:avLst/>
              <a:gdLst>
                <a:gd name="T0" fmla="*/ 585 w 585"/>
                <a:gd name="T1" fmla="*/ 0 h 587"/>
                <a:gd name="T2" fmla="*/ 585 w 585"/>
                <a:gd name="T3" fmla="*/ 0 h 587"/>
                <a:gd name="T4" fmla="*/ 0 w 585"/>
                <a:gd name="T5" fmla="*/ 0 h 587"/>
                <a:gd name="T6" fmla="*/ 0 w 585"/>
                <a:gd name="T7" fmla="*/ 587 h 587"/>
                <a:gd name="T8" fmla="*/ 585 w 585"/>
                <a:gd name="T9" fmla="*/ 587 h 587"/>
                <a:gd name="T10" fmla="*/ 585 w 585"/>
                <a:gd name="T11" fmla="*/ 0 h 587"/>
              </a:gdLst>
              <a:ahLst/>
              <a:cxnLst>
                <a:cxn ang="0">
                  <a:pos x="T0" y="T1"/>
                </a:cxn>
                <a:cxn ang="0">
                  <a:pos x="T2" y="T3"/>
                </a:cxn>
                <a:cxn ang="0">
                  <a:pos x="T4" y="T5"/>
                </a:cxn>
                <a:cxn ang="0">
                  <a:pos x="T6" y="T7"/>
                </a:cxn>
                <a:cxn ang="0">
                  <a:pos x="T8" y="T9"/>
                </a:cxn>
                <a:cxn ang="0">
                  <a:pos x="T10" y="T11"/>
                </a:cxn>
              </a:cxnLst>
              <a:rect l="0" t="0" r="r" b="b"/>
              <a:pathLst>
                <a:path w="585" h="587">
                  <a:moveTo>
                    <a:pt x="585" y="0"/>
                  </a:moveTo>
                  <a:lnTo>
                    <a:pt x="585" y="0"/>
                  </a:lnTo>
                  <a:lnTo>
                    <a:pt x="0" y="0"/>
                  </a:lnTo>
                  <a:lnTo>
                    <a:pt x="0" y="587"/>
                  </a:lnTo>
                  <a:lnTo>
                    <a:pt x="585" y="587"/>
                  </a:lnTo>
                  <a:lnTo>
                    <a:pt x="585" y="0"/>
                  </a:lnTo>
                  <a:close/>
                </a:path>
              </a:pathLst>
            </a:custGeom>
            <a:solidFill>
              <a:srgbClr val="F9E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0" name="Freeform 11"/>
            <p:cNvSpPr>
              <a:spLocks/>
            </p:cNvSpPr>
            <p:nvPr/>
          </p:nvSpPr>
          <p:spPr bwMode="auto">
            <a:xfrm>
              <a:off x="4856163" y="2497138"/>
              <a:ext cx="928688" cy="931863"/>
            </a:xfrm>
            <a:custGeom>
              <a:avLst/>
              <a:gdLst>
                <a:gd name="T0" fmla="*/ 585 w 585"/>
                <a:gd name="T1" fmla="*/ 0 h 587"/>
                <a:gd name="T2" fmla="*/ 585 w 585"/>
                <a:gd name="T3" fmla="*/ 0 h 587"/>
                <a:gd name="T4" fmla="*/ 0 w 585"/>
                <a:gd name="T5" fmla="*/ 0 h 587"/>
                <a:gd name="T6" fmla="*/ 0 w 585"/>
                <a:gd name="T7" fmla="*/ 587 h 587"/>
                <a:gd name="T8" fmla="*/ 585 w 585"/>
                <a:gd name="T9" fmla="*/ 587 h 587"/>
                <a:gd name="T10" fmla="*/ 585 w 585"/>
                <a:gd name="T11" fmla="*/ 0 h 587"/>
              </a:gdLst>
              <a:ahLst/>
              <a:cxnLst>
                <a:cxn ang="0">
                  <a:pos x="T0" y="T1"/>
                </a:cxn>
                <a:cxn ang="0">
                  <a:pos x="T2" y="T3"/>
                </a:cxn>
                <a:cxn ang="0">
                  <a:pos x="T4" y="T5"/>
                </a:cxn>
                <a:cxn ang="0">
                  <a:pos x="T6" y="T7"/>
                </a:cxn>
                <a:cxn ang="0">
                  <a:pos x="T8" y="T9"/>
                </a:cxn>
                <a:cxn ang="0">
                  <a:pos x="T10" y="T11"/>
                </a:cxn>
              </a:cxnLst>
              <a:rect l="0" t="0" r="r" b="b"/>
              <a:pathLst>
                <a:path w="585" h="587">
                  <a:moveTo>
                    <a:pt x="585" y="0"/>
                  </a:moveTo>
                  <a:lnTo>
                    <a:pt x="585" y="0"/>
                  </a:lnTo>
                  <a:lnTo>
                    <a:pt x="0" y="0"/>
                  </a:lnTo>
                  <a:lnTo>
                    <a:pt x="0" y="587"/>
                  </a:lnTo>
                  <a:lnTo>
                    <a:pt x="585" y="587"/>
                  </a:lnTo>
                  <a:lnTo>
                    <a:pt x="5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1" name="Rectangle 12"/>
            <p:cNvSpPr>
              <a:spLocks noChangeArrowheads="1"/>
            </p:cNvSpPr>
            <p:nvPr/>
          </p:nvSpPr>
          <p:spPr bwMode="auto">
            <a:xfrm>
              <a:off x="4856163" y="3429000"/>
              <a:ext cx="928688" cy="931863"/>
            </a:xfrm>
            <a:prstGeom prst="rect">
              <a:avLst/>
            </a:prstGeom>
            <a:solidFill>
              <a:srgbClr val="5EB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2" name="Rectangle 13"/>
            <p:cNvSpPr>
              <a:spLocks noChangeArrowheads="1"/>
            </p:cNvSpPr>
            <p:nvPr/>
          </p:nvSpPr>
          <p:spPr bwMode="auto">
            <a:xfrm>
              <a:off x="4856163" y="4360863"/>
              <a:ext cx="928688" cy="927100"/>
            </a:xfrm>
            <a:prstGeom prst="rect">
              <a:avLst/>
            </a:prstGeom>
            <a:solidFill>
              <a:srgbClr val="5EB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3" name="Rectangle 14"/>
            <p:cNvSpPr>
              <a:spLocks noChangeArrowheads="1"/>
            </p:cNvSpPr>
            <p:nvPr/>
          </p:nvSpPr>
          <p:spPr bwMode="auto">
            <a:xfrm>
              <a:off x="4856163" y="5287963"/>
              <a:ext cx="928688" cy="931863"/>
            </a:xfrm>
            <a:prstGeom prst="rect">
              <a:avLst/>
            </a:prstGeom>
            <a:solidFill>
              <a:srgbClr val="A3CD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4" name="Rectangle 15"/>
            <p:cNvSpPr>
              <a:spLocks noChangeArrowheads="1"/>
            </p:cNvSpPr>
            <p:nvPr/>
          </p:nvSpPr>
          <p:spPr bwMode="auto">
            <a:xfrm>
              <a:off x="3925888" y="1570038"/>
              <a:ext cx="930275" cy="927100"/>
            </a:xfrm>
            <a:prstGeom prst="rect">
              <a:avLst/>
            </a:prstGeom>
            <a:solidFill>
              <a:srgbClr val="6BC2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5" name="Rectangle 16"/>
            <p:cNvSpPr>
              <a:spLocks noChangeArrowheads="1"/>
            </p:cNvSpPr>
            <p:nvPr/>
          </p:nvSpPr>
          <p:spPr bwMode="auto">
            <a:xfrm>
              <a:off x="3925888" y="2497138"/>
              <a:ext cx="930275" cy="931863"/>
            </a:xfrm>
            <a:prstGeom prst="rect">
              <a:avLst/>
            </a:prstGeom>
            <a:solidFill>
              <a:srgbClr val="9DCC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6" name="Rectangle 17"/>
            <p:cNvSpPr>
              <a:spLocks noChangeArrowheads="1"/>
            </p:cNvSpPr>
            <p:nvPr/>
          </p:nvSpPr>
          <p:spPr bwMode="auto">
            <a:xfrm>
              <a:off x="3925888" y="4360863"/>
              <a:ext cx="930275" cy="927100"/>
            </a:xfrm>
            <a:prstGeom prst="rect">
              <a:avLst/>
            </a:prstGeom>
            <a:solidFill>
              <a:srgbClr val="31B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7" name="Rectangle 18"/>
            <p:cNvSpPr>
              <a:spLocks noChangeArrowheads="1"/>
            </p:cNvSpPr>
            <p:nvPr/>
          </p:nvSpPr>
          <p:spPr bwMode="auto">
            <a:xfrm>
              <a:off x="3925888" y="5287963"/>
              <a:ext cx="930275" cy="931863"/>
            </a:xfrm>
            <a:prstGeom prst="rect">
              <a:avLst/>
            </a:prstGeom>
            <a:solidFill>
              <a:srgbClr val="9DCC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8" name="Rectangle 19"/>
            <p:cNvSpPr>
              <a:spLocks noChangeArrowheads="1"/>
            </p:cNvSpPr>
            <p:nvPr/>
          </p:nvSpPr>
          <p:spPr bwMode="auto">
            <a:xfrm>
              <a:off x="1755775" y="1570038"/>
              <a:ext cx="930275" cy="927100"/>
            </a:xfrm>
            <a:prstGeom prst="rect">
              <a:avLst/>
            </a:prstGeom>
            <a:solidFill>
              <a:srgbClr val="2289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89" name="Rectangle 20"/>
            <p:cNvSpPr>
              <a:spLocks noChangeArrowheads="1"/>
            </p:cNvSpPr>
            <p:nvPr/>
          </p:nvSpPr>
          <p:spPr bwMode="auto">
            <a:xfrm>
              <a:off x="1755775" y="5287963"/>
              <a:ext cx="930275" cy="931863"/>
            </a:xfrm>
            <a:prstGeom prst="rect">
              <a:avLst/>
            </a:prstGeom>
            <a:solidFill>
              <a:srgbClr val="2289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0" name="Rectangle 21"/>
            <p:cNvSpPr>
              <a:spLocks noChangeArrowheads="1"/>
            </p:cNvSpPr>
            <p:nvPr/>
          </p:nvSpPr>
          <p:spPr bwMode="auto">
            <a:xfrm>
              <a:off x="4856163" y="6219825"/>
              <a:ext cx="928688" cy="930275"/>
            </a:xfrm>
            <a:prstGeom prst="rect">
              <a:avLst/>
            </a:prstGeom>
            <a:solidFill>
              <a:srgbClr val="5EB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1" name="Rectangle 22"/>
            <p:cNvSpPr>
              <a:spLocks noChangeArrowheads="1"/>
            </p:cNvSpPr>
            <p:nvPr/>
          </p:nvSpPr>
          <p:spPr bwMode="auto">
            <a:xfrm>
              <a:off x="6715125" y="1570038"/>
              <a:ext cx="931863" cy="927100"/>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2" name="Rectangle 23"/>
            <p:cNvSpPr>
              <a:spLocks noChangeArrowheads="1"/>
            </p:cNvSpPr>
            <p:nvPr/>
          </p:nvSpPr>
          <p:spPr bwMode="auto">
            <a:xfrm>
              <a:off x="6715125" y="1570038"/>
              <a:ext cx="931863"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3" name="Rectangle 24"/>
            <p:cNvSpPr>
              <a:spLocks noChangeArrowheads="1"/>
            </p:cNvSpPr>
            <p:nvPr/>
          </p:nvSpPr>
          <p:spPr bwMode="auto">
            <a:xfrm>
              <a:off x="6715125" y="2497138"/>
              <a:ext cx="931863" cy="931863"/>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4" name="Rectangle 25"/>
            <p:cNvSpPr>
              <a:spLocks noChangeArrowheads="1"/>
            </p:cNvSpPr>
            <p:nvPr/>
          </p:nvSpPr>
          <p:spPr bwMode="auto">
            <a:xfrm>
              <a:off x="6715125" y="2497138"/>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5" name="Rectangle 26"/>
            <p:cNvSpPr>
              <a:spLocks noChangeArrowheads="1"/>
            </p:cNvSpPr>
            <p:nvPr/>
          </p:nvSpPr>
          <p:spPr bwMode="auto">
            <a:xfrm>
              <a:off x="6715125" y="3429000"/>
              <a:ext cx="931863" cy="931863"/>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6" name="Rectangle 27"/>
            <p:cNvSpPr>
              <a:spLocks noChangeArrowheads="1"/>
            </p:cNvSpPr>
            <p:nvPr/>
          </p:nvSpPr>
          <p:spPr bwMode="auto">
            <a:xfrm>
              <a:off x="6715125" y="3429000"/>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7" name="Freeform 28"/>
            <p:cNvSpPr>
              <a:spLocks/>
            </p:cNvSpPr>
            <p:nvPr/>
          </p:nvSpPr>
          <p:spPr bwMode="auto">
            <a:xfrm>
              <a:off x="6715125" y="4360863"/>
              <a:ext cx="931863" cy="927100"/>
            </a:xfrm>
            <a:custGeom>
              <a:avLst/>
              <a:gdLst>
                <a:gd name="T0" fmla="*/ 587 w 587"/>
                <a:gd name="T1" fmla="*/ 0 h 584"/>
                <a:gd name="T2" fmla="*/ 587 w 587"/>
                <a:gd name="T3" fmla="*/ 0 h 584"/>
                <a:gd name="T4" fmla="*/ 0 w 587"/>
                <a:gd name="T5" fmla="*/ 0 h 584"/>
                <a:gd name="T6" fmla="*/ 0 w 587"/>
                <a:gd name="T7" fmla="*/ 584 h 584"/>
                <a:gd name="T8" fmla="*/ 587 w 587"/>
                <a:gd name="T9" fmla="*/ 584 h 584"/>
                <a:gd name="T10" fmla="*/ 587 w 587"/>
                <a:gd name="T11" fmla="*/ 0 h 584"/>
              </a:gdLst>
              <a:ahLst/>
              <a:cxnLst>
                <a:cxn ang="0">
                  <a:pos x="T0" y="T1"/>
                </a:cxn>
                <a:cxn ang="0">
                  <a:pos x="T2" y="T3"/>
                </a:cxn>
                <a:cxn ang="0">
                  <a:pos x="T4" y="T5"/>
                </a:cxn>
                <a:cxn ang="0">
                  <a:pos x="T6" y="T7"/>
                </a:cxn>
                <a:cxn ang="0">
                  <a:pos x="T8" y="T9"/>
                </a:cxn>
                <a:cxn ang="0">
                  <a:pos x="T10" y="T11"/>
                </a:cxn>
              </a:cxnLst>
              <a:rect l="0" t="0" r="r" b="b"/>
              <a:pathLst>
                <a:path w="587" h="584">
                  <a:moveTo>
                    <a:pt x="587" y="0"/>
                  </a:moveTo>
                  <a:lnTo>
                    <a:pt x="587" y="0"/>
                  </a:lnTo>
                  <a:lnTo>
                    <a:pt x="0" y="0"/>
                  </a:lnTo>
                  <a:lnTo>
                    <a:pt x="0" y="584"/>
                  </a:lnTo>
                  <a:lnTo>
                    <a:pt x="587" y="584"/>
                  </a:lnTo>
                  <a:lnTo>
                    <a:pt x="587" y="0"/>
                  </a:lnTo>
                  <a:close/>
                </a:path>
              </a:pathLst>
            </a:custGeom>
            <a:solidFill>
              <a:srgbClr val="E2D1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8" name="Freeform 29"/>
            <p:cNvSpPr>
              <a:spLocks/>
            </p:cNvSpPr>
            <p:nvPr/>
          </p:nvSpPr>
          <p:spPr bwMode="auto">
            <a:xfrm>
              <a:off x="6715125" y="4360863"/>
              <a:ext cx="931863" cy="927100"/>
            </a:xfrm>
            <a:custGeom>
              <a:avLst/>
              <a:gdLst>
                <a:gd name="T0" fmla="*/ 587 w 587"/>
                <a:gd name="T1" fmla="*/ 0 h 584"/>
                <a:gd name="T2" fmla="*/ 587 w 587"/>
                <a:gd name="T3" fmla="*/ 0 h 584"/>
                <a:gd name="T4" fmla="*/ 0 w 587"/>
                <a:gd name="T5" fmla="*/ 0 h 584"/>
                <a:gd name="T6" fmla="*/ 0 w 587"/>
                <a:gd name="T7" fmla="*/ 584 h 584"/>
                <a:gd name="T8" fmla="*/ 587 w 587"/>
                <a:gd name="T9" fmla="*/ 584 h 584"/>
                <a:gd name="T10" fmla="*/ 587 w 587"/>
                <a:gd name="T11" fmla="*/ 0 h 584"/>
              </a:gdLst>
              <a:ahLst/>
              <a:cxnLst>
                <a:cxn ang="0">
                  <a:pos x="T0" y="T1"/>
                </a:cxn>
                <a:cxn ang="0">
                  <a:pos x="T2" y="T3"/>
                </a:cxn>
                <a:cxn ang="0">
                  <a:pos x="T4" y="T5"/>
                </a:cxn>
                <a:cxn ang="0">
                  <a:pos x="T6" y="T7"/>
                </a:cxn>
                <a:cxn ang="0">
                  <a:pos x="T8" y="T9"/>
                </a:cxn>
                <a:cxn ang="0">
                  <a:pos x="T10" y="T11"/>
                </a:cxn>
              </a:cxnLst>
              <a:rect l="0" t="0" r="r" b="b"/>
              <a:pathLst>
                <a:path w="587" h="584">
                  <a:moveTo>
                    <a:pt x="587" y="0"/>
                  </a:moveTo>
                  <a:lnTo>
                    <a:pt x="587" y="0"/>
                  </a:lnTo>
                  <a:lnTo>
                    <a:pt x="0" y="0"/>
                  </a:lnTo>
                  <a:lnTo>
                    <a:pt x="0" y="584"/>
                  </a:lnTo>
                  <a:lnTo>
                    <a:pt x="587" y="584"/>
                  </a:lnTo>
                  <a:lnTo>
                    <a:pt x="5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99" name="Rectangle 30"/>
            <p:cNvSpPr>
              <a:spLocks noChangeArrowheads="1"/>
            </p:cNvSpPr>
            <p:nvPr/>
          </p:nvSpPr>
          <p:spPr bwMode="auto">
            <a:xfrm>
              <a:off x="8578850" y="2497138"/>
              <a:ext cx="927100" cy="931863"/>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0" name="Rectangle 31"/>
            <p:cNvSpPr>
              <a:spLocks noChangeArrowheads="1"/>
            </p:cNvSpPr>
            <p:nvPr/>
          </p:nvSpPr>
          <p:spPr bwMode="auto">
            <a:xfrm>
              <a:off x="8578850" y="2497138"/>
              <a:ext cx="92710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1" name="Rectangle 32"/>
            <p:cNvSpPr>
              <a:spLocks noChangeArrowheads="1"/>
            </p:cNvSpPr>
            <p:nvPr/>
          </p:nvSpPr>
          <p:spPr bwMode="auto">
            <a:xfrm>
              <a:off x="9505950" y="4360863"/>
              <a:ext cx="930275" cy="927100"/>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2" name="Rectangle 33"/>
            <p:cNvSpPr>
              <a:spLocks noChangeArrowheads="1"/>
            </p:cNvSpPr>
            <p:nvPr/>
          </p:nvSpPr>
          <p:spPr bwMode="auto">
            <a:xfrm>
              <a:off x="6715125" y="5287963"/>
              <a:ext cx="931863" cy="931863"/>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3" name="Rectangle 34"/>
            <p:cNvSpPr>
              <a:spLocks noChangeArrowheads="1"/>
            </p:cNvSpPr>
            <p:nvPr/>
          </p:nvSpPr>
          <p:spPr bwMode="auto">
            <a:xfrm>
              <a:off x="6715125" y="5287963"/>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4" name="Rectangle 35"/>
            <p:cNvSpPr>
              <a:spLocks noChangeArrowheads="1"/>
            </p:cNvSpPr>
            <p:nvPr/>
          </p:nvSpPr>
          <p:spPr bwMode="auto">
            <a:xfrm>
              <a:off x="7646988" y="1570038"/>
              <a:ext cx="931863" cy="927100"/>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5" name="Rectangle 36"/>
            <p:cNvSpPr>
              <a:spLocks noChangeArrowheads="1"/>
            </p:cNvSpPr>
            <p:nvPr/>
          </p:nvSpPr>
          <p:spPr bwMode="auto">
            <a:xfrm>
              <a:off x="7646988" y="1570038"/>
              <a:ext cx="931863"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6" name="Rectangle 37"/>
            <p:cNvSpPr>
              <a:spLocks noChangeArrowheads="1"/>
            </p:cNvSpPr>
            <p:nvPr/>
          </p:nvSpPr>
          <p:spPr bwMode="auto">
            <a:xfrm>
              <a:off x="7646988" y="2497138"/>
              <a:ext cx="931863" cy="931863"/>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7" name="Rectangle 38"/>
            <p:cNvSpPr>
              <a:spLocks noChangeArrowheads="1"/>
            </p:cNvSpPr>
            <p:nvPr/>
          </p:nvSpPr>
          <p:spPr bwMode="auto">
            <a:xfrm>
              <a:off x="7646988" y="2497138"/>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8" name="Rectangle 39"/>
            <p:cNvSpPr>
              <a:spLocks noChangeArrowheads="1"/>
            </p:cNvSpPr>
            <p:nvPr/>
          </p:nvSpPr>
          <p:spPr bwMode="auto">
            <a:xfrm>
              <a:off x="7646988" y="3429000"/>
              <a:ext cx="931863" cy="931863"/>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09" name="Rectangle 40"/>
            <p:cNvSpPr>
              <a:spLocks noChangeArrowheads="1"/>
            </p:cNvSpPr>
            <p:nvPr/>
          </p:nvSpPr>
          <p:spPr bwMode="auto">
            <a:xfrm>
              <a:off x="7646988" y="3429000"/>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0" name="Rectangle 41"/>
            <p:cNvSpPr>
              <a:spLocks noChangeArrowheads="1"/>
            </p:cNvSpPr>
            <p:nvPr/>
          </p:nvSpPr>
          <p:spPr bwMode="auto">
            <a:xfrm>
              <a:off x="7646988" y="5287963"/>
              <a:ext cx="931863" cy="931863"/>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1" name="Rectangle 42"/>
            <p:cNvSpPr>
              <a:spLocks noChangeArrowheads="1"/>
            </p:cNvSpPr>
            <p:nvPr/>
          </p:nvSpPr>
          <p:spPr bwMode="auto">
            <a:xfrm>
              <a:off x="7646988" y="5287963"/>
              <a:ext cx="9318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2" name="Freeform 43"/>
            <p:cNvSpPr>
              <a:spLocks/>
            </p:cNvSpPr>
            <p:nvPr/>
          </p:nvSpPr>
          <p:spPr bwMode="auto">
            <a:xfrm>
              <a:off x="6715125" y="6219825"/>
              <a:ext cx="931863" cy="930275"/>
            </a:xfrm>
            <a:custGeom>
              <a:avLst/>
              <a:gdLst>
                <a:gd name="T0" fmla="*/ 587 w 587"/>
                <a:gd name="T1" fmla="*/ 0 h 586"/>
                <a:gd name="T2" fmla="*/ 587 w 587"/>
                <a:gd name="T3" fmla="*/ 0 h 586"/>
                <a:gd name="T4" fmla="*/ 0 w 587"/>
                <a:gd name="T5" fmla="*/ 0 h 586"/>
                <a:gd name="T6" fmla="*/ 0 w 587"/>
                <a:gd name="T7" fmla="*/ 586 h 586"/>
                <a:gd name="T8" fmla="*/ 587 w 587"/>
                <a:gd name="T9" fmla="*/ 586 h 586"/>
                <a:gd name="T10" fmla="*/ 587 w 587"/>
                <a:gd name="T11" fmla="*/ 0 h 586"/>
              </a:gdLst>
              <a:ahLst/>
              <a:cxnLst>
                <a:cxn ang="0">
                  <a:pos x="T0" y="T1"/>
                </a:cxn>
                <a:cxn ang="0">
                  <a:pos x="T2" y="T3"/>
                </a:cxn>
                <a:cxn ang="0">
                  <a:pos x="T4" y="T5"/>
                </a:cxn>
                <a:cxn ang="0">
                  <a:pos x="T6" y="T7"/>
                </a:cxn>
                <a:cxn ang="0">
                  <a:pos x="T8" y="T9"/>
                </a:cxn>
                <a:cxn ang="0">
                  <a:pos x="T10" y="T11"/>
                </a:cxn>
              </a:cxnLst>
              <a:rect l="0" t="0" r="r" b="b"/>
              <a:pathLst>
                <a:path w="587" h="586">
                  <a:moveTo>
                    <a:pt x="587" y="0"/>
                  </a:moveTo>
                  <a:lnTo>
                    <a:pt x="587" y="0"/>
                  </a:lnTo>
                  <a:lnTo>
                    <a:pt x="0" y="0"/>
                  </a:lnTo>
                  <a:lnTo>
                    <a:pt x="0" y="586"/>
                  </a:lnTo>
                  <a:lnTo>
                    <a:pt x="587" y="586"/>
                  </a:lnTo>
                  <a:lnTo>
                    <a:pt x="587" y="0"/>
                  </a:lnTo>
                  <a:close/>
                </a:path>
              </a:pathLst>
            </a:custGeom>
            <a:solidFill>
              <a:srgbClr val="F9E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3" name="Freeform 44"/>
            <p:cNvSpPr>
              <a:spLocks/>
            </p:cNvSpPr>
            <p:nvPr/>
          </p:nvSpPr>
          <p:spPr bwMode="auto">
            <a:xfrm>
              <a:off x="6715125" y="6219825"/>
              <a:ext cx="931863" cy="930275"/>
            </a:xfrm>
            <a:custGeom>
              <a:avLst/>
              <a:gdLst>
                <a:gd name="T0" fmla="*/ 587 w 587"/>
                <a:gd name="T1" fmla="*/ 0 h 586"/>
                <a:gd name="T2" fmla="*/ 587 w 587"/>
                <a:gd name="T3" fmla="*/ 0 h 586"/>
                <a:gd name="T4" fmla="*/ 0 w 587"/>
                <a:gd name="T5" fmla="*/ 0 h 586"/>
                <a:gd name="T6" fmla="*/ 0 w 587"/>
                <a:gd name="T7" fmla="*/ 586 h 586"/>
                <a:gd name="T8" fmla="*/ 587 w 587"/>
                <a:gd name="T9" fmla="*/ 586 h 586"/>
                <a:gd name="T10" fmla="*/ 587 w 587"/>
                <a:gd name="T11" fmla="*/ 0 h 586"/>
              </a:gdLst>
              <a:ahLst/>
              <a:cxnLst>
                <a:cxn ang="0">
                  <a:pos x="T0" y="T1"/>
                </a:cxn>
                <a:cxn ang="0">
                  <a:pos x="T2" y="T3"/>
                </a:cxn>
                <a:cxn ang="0">
                  <a:pos x="T4" y="T5"/>
                </a:cxn>
                <a:cxn ang="0">
                  <a:pos x="T6" y="T7"/>
                </a:cxn>
                <a:cxn ang="0">
                  <a:pos x="T8" y="T9"/>
                </a:cxn>
                <a:cxn ang="0">
                  <a:pos x="T10" y="T11"/>
                </a:cxn>
              </a:cxnLst>
              <a:rect l="0" t="0" r="r" b="b"/>
              <a:pathLst>
                <a:path w="587" h="586">
                  <a:moveTo>
                    <a:pt x="587" y="0"/>
                  </a:moveTo>
                  <a:lnTo>
                    <a:pt x="587" y="0"/>
                  </a:lnTo>
                  <a:lnTo>
                    <a:pt x="0" y="0"/>
                  </a:lnTo>
                  <a:lnTo>
                    <a:pt x="0" y="586"/>
                  </a:lnTo>
                  <a:lnTo>
                    <a:pt x="587" y="586"/>
                  </a:lnTo>
                  <a:lnTo>
                    <a:pt x="5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4" name="Rectangle 45"/>
            <p:cNvSpPr>
              <a:spLocks noChangeArrowheads="1"/>
            </p:cNvSpPr>
            <p:nvPr/>
          </p:nvSpPr>
          <p:spPr bwMode="auto">
            <a:xfrm>
              <a:off x="5784850" y="1570038"/>
              <a:ext cx="930275" cy="927100"/>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5" name="Rectangle 46"/>
            <p:cNvSpPr>
              <a:spLocks noChangeArrowheads="1"/>
            </p:cNvSpPr>
            <p:nvPr/>
          </p:nvSpPr>
          <p:spPr bwMode="auto">
            <a:xfrm>
              <a:off x="5784850" y="3429000"/>
              <a:ext cx="930275" cy="931863"/>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6" name="Rectangle 47"/>
            <p:cNvSpPr>
              <a:spLocks noChangeArrowheads="1"/>
            </p:cNvSpPr>
            <p:nvPr/>
          </p:nvSpPr>
          <p:spPr bwMode="auto">
            <a:xfrm>
              <a:off x="5784850" y="3429000"/>
              <a:ext cx="9302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7" name="Rectangle 48"/>
            <p:cNvSpPr>
              <a:spLocks noChangeArrowheads="1"/>
            </p:cNvSpPr>
            <p:nvPr/>
          </p:nvSpPr>
          <p:spPr bwMode="auto">
            <a:xfrm>
              <a:off x="5784850" y="4360863"/>
              <a:ext cx="930275" cy="927100"/>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8" name="Rectangle 49"/>
            <p:cNvSpPr>
              <a:spLocks noChangeArrowheads="1"/>
            </p:cNvSpPr>
            <p:nvPr/>
          </p:nvSpPr>
          <p:spPr bwMode="auto">
            <a:xfrm>
              <a:off x="5784850" y="4360863"/>
              <a:ext cx="93027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19" name="Rectangle 50"/>
            <p:cNvSpPr>
              <a:spLocks noChangeArrowheads="1"/>
            </p:cNvSpPr>
            <p:nvPr/>
          </p:nvSpPr>
          <p:spPr bwMode="auto">
            <a:xfrm>
              <a:off x="5784850" y="6219825"/>
              <a:ext cx="930275" cy="930275"/>
            </a:xfrm>
            <a:prstGeom prst="rect">
              <a:avLst/>
            </a:prstGeom>
            <a:solidFill>
              <a:srgbClr val="C4D4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0" name="Rectangle 51"/>
            <p:cNvSpPr>
              <a:spLocks noChangeArrowheads="1"/>
            </p:cNvSpPr>
            <p:nvPr/>
          </p:nvSpPr>
          <p:spPr bwMode="auto">
            <a:xfrm>
              <a:off x="2994025" y="3429000"/>
              <a:ext cx="931863" cy="931863"/>
            </a:xfrm>
            <a:prstGeom prst="rect">
              <a:avLst/>
            </a:prstGeom>
            <a:solidFill>
              <a:srgbClr val="2398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1" name="Rectangle 52"/>
            <p:cNvSpPr>
              <a:spLocks noChangeArrowheads="1"/>
            </p:cNvSpPr>
            <p:nvPr/>
          </p:nvSpPr>
          <p:spPr bwMode="auto">
            <a:xfrm>
              <a:off x="2994025" y="6219825"/>
              <a:ext cx="931863" cy="930275"/>
            </a:xfrm>
            <a:prstGeom prst="rect">
              <a:avLst/>
            </a:prstGeom>
            <a:solidFill>
              <a:srgbClr val="5EB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2" name="Rectangle 30"/>
            <p:cNvSpPr>
              <a:spLocks noChangeArrowheads="1"/>
            </p:cNvSpPr>
            <p:nvPr/>
          </p:nvSpPr>
          <p:spPr bwMode="auto">
            <a:xfrm>
              <a:off x="10442576" y="2497142"/>
              <a:ext cx="927099" cy="931862"/>
            </a:xfrm>
            <a:prstGeom prst="rect">
              <a:avLst/>
            </a:prstGeom>
            <a:solidFill>
              <a:srgbClr val="FBE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3" name="Rectangle 35"/>
            <p:cNvSpPr>
              <a:spLocks noChangeArrowheads="1"/>
            </p:cNvSpPr>
            <p:nvPr/>
          </p:nvSpPr>
          <p:spPr bwMode="auto">
            <a:xfrm>
              <a:off x="10441787" y="1570036"/>
              <a:ext cx="931862" cy="927098"/>
            </a:xfrm>
            <a:prstGeom prst="rect">
              <a:avLst/>
            </a:prstGeom>
            <a:solidFill>
              <a:srgbClr val="F9E44B">
                <a:alpha val="64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4" name="Rectangle 35"/>
            <p:cNvSpPr>
              <a:spLocks noChangeArrowheads="1"/>
            </p:cNvSpPr>
            <p:nvPr/>
          </p:nvSpPr>
          <p:spPr bwMode="auto">
            <a:xfrm>
              <a:off x="11368096" y="3429004"/>
              <a:ext cx="931862" cy="927098"/>
            </a:xfrm>
            <a:prstGeom prst="rect">
              <a:avLst/>
            </a:prstGeom>
            <a:solidFill>
              <a:srgbClr val="F9E44B">
                <a:alpha val="64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5" name="Rectangle 35"/>
            <p:cNvSpPr>
              <a:spLocks noChangeArrowheads="1"/>
            </p:cNvSpPr>
            <p:nvPr/>
          </p:nvSpPr>
          <p:spPr bwMode="auto">
            <a:xfrm>
              <a:off x="11368096" y="5290342"/>
              <a:ext cx="931862" cy="927098"/>
            </a:xfrm>
            <a:prstGeom prst="rect">
              <a:avLst/>
            </a:prstGeom>
            <a:solidFill>
              <a:srgbClr val="F9E4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sp>
          <p:nvSpPr>
            <p:cNvPr id="126" name="Rectangle 35"/>
            <p:cNvSpPr>
              <a:spLocks noChangeArrowheads="1"/>
            </p:cNvSpPr>
            <p:nvPr/>
          </p:nvSpPr>
          <p:spPr bwMode="auto">
            <a:xfrm>
              <a:off x="10442576" y="4360866"/>
              <a:ext cx="931862" cy="927098"/>
            </a:xfrm>
            <a:prstGeom prst="rect">
              <a:avLst/>
            </a:prstGeom>
            <a:solidFill>
              <a:srgbClr val="F9E44B">
                <a:alpha val="64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B3B3B"/>
                </a:solidFill>
                <a:effectLst/>
                <a:uLnTx/>
                <a:uFillTx/>
                <a:latin typeface="Segoe UI"/>
                <a:ea typeface="+mn-ea"/>
                <a:cs typeface="+mn-cs"/>
              </a:endParaRPr>
            </a:p>
          </p:txBody>
        </p:sp>
      </p:grpSp>
      <p:sp>
        <p:nvSpPr>
          <p:cNvPr id="127" name="Rectangle 126"/>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Segoe UI"/>
              <a:ea typeface="+mn-ea"/>
              <a:cs typeface="+mn-cs"/>
            </a:endParaRPr>
          </a:p>
        </p:txBody>
      </p:sp>
      <p:sp>
        <p:nvSpPr>
          <p:cNvPr id="129" name="Content Placeholder 84"/>
          <p:cNvSpPr>
            <a:spLocks noGrp="1"/>
          </p:cNvSpPr>
          <p:nvPr>
            <p:ph sz="quarter" idx="20"/>
          </p:nvPr>
        </p:nvSpPr>
        <p:spPr>
          <a:xfrm>
            <a:off x="381001" y="1219200"/>
            <a:ext cx="11429999" cy="5049166"/>
          </a:xfrm>
        </p:spPr>
        <p:txBody>
          <a:bodyPr>
            <a:normAutofit/>
          </a:bodyPr>
          <a:lstStyle>
            <a:lvl1pPr>
              <a:lnSpc>
                <a:spcPct val="150000"/>
              </a:lnSpc>
              <a:defRPr sz="2399"/>
            </a:lvl1pPr>
            <a:lvl2pPr>
              <a:lnSpc>
                <a:spcPct val="150000"/>
              </a:lnSpc>
              <a:defRPr sz="1999"/>
            </a:lvl2pPr>
            <a:lvl3pPr>
              <a:lnSpc>
                <a:spcPct val="150000"/>
              </a:lnSpc>
              <a:defRPr sz="1799"/>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9146900"/>
      </p:ext>
    </p:extLst>
  </p:cSld>
  <p:clrMapOvr>
    <a:masterClrMapping/>
  </p:clrMapOvr>
  <p:extLst>
    <p:ext uri="{DCECCB84-F9BA-43D5-87BE-67443E8EF086}">
      <p15:sldGuideLst xmlns:p15="http://schemas.microsoft.com/office/powerpoint/2012/main">
        <p15:guide id="1" orient="horz" pos="48">
          <p15:clr>
            <a:srgbClr val="FBAE40"/>
          </p15:clr>
        </p15:guide>
        <p15:guide id="2" pos="240">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End Slide">
    <p:spTree>
      <p:nvGrpSpPr>
        <p:cNvPr id="1" name=""/>
        <p:cNvGrpSpPr/>
        <p:nvPr/>
      </p:nvGrpSpPr>
      <p:grpSpPr>
        <a:xfrm>
          <a:off x="0" y="0"/>
          <a:ext cx="0" cy="0"/>
          <a:chOff x="0" y="0"/>
          <a:chExt cx="0" cy="0"/>
        </a:xfrm>
      </p:grpSpPr>
      <p:sp>
        <p:nvSpPr>
          <p:cNvPr id="4" name="Text Placeholder 3"/>
          <p:cNvSpPr>
            <a:spLocks noGrp="1"/>
          </p:cNvSpPr>
          <p:nvPr>
            <p:ph type="body" sz="quarter" idx="11" hasCustomPrompt="1"/>
          </p:nvPr>
        </p:nvSpPr>
        <p:spPr>
          <a:xfrm>
            <a:off x="294825" y="4226042"/>
            <a:ext cx="4140200" cy="443945"/>
          </a:xfrm>
          <a:prstGeom prst="rect">
            <a:avLst/>
          </a:prstGeom>
        </p:spPr>
        <p:txBody>
          <a:bodyPr anchor="b"/>
          <a:lstStyle>
            <a:lvl1pPr marL="0" indent="0">
              <a:buNone/>
              <a:defRPr sz="1600" baseline="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presenter’s email address</a:t>
            </a:r>
          </a:p>
        </p:txBody>
      </p:sp>
      <p:sp>
        <p:nvSpPr>
          <p:cNvPr id="17" name="Text Placeholder 3"/>
          <p:cNvSpPr>
            <a:spLocks noGrp="1"/>
          </p:cNvSpPr>
          <p:nvPr>
            <p:ph type="body" sz="quarter" idx="12" hasCustomPrompt="1"/>
          </p:nvPr>
        </p:nvSpPr>
        <p:spPr>
          <a:xfrm>
            <a:off x="294825" y="4691010"/>
            <a:ext cx="4140200" cy="443945"/>
          </a:xfrm>
          <a:prstGeom prst="rect">
            <a:avLst/>
          </a:prstGeom>
        </p:spPr>
        <p:txBody>
          <a:bodyPr anchor="t"/>
          <a:lstStyle>
            <a:lvl1pPr marL="0" indent="0">
              <a:buNone/>
              <a:defRPr sz="1200"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presenter’s Phone / Twitter ID</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0347" y="998269"/>
            <a:ext cx="2288696" cy="831585"/>
          </a:xfrm>
          <a:prstGeom prst="rect">
            <a:avLst/>
          </a:prstGeom>
        </p:spPr>
      </p:pic>
    </p:spTree>
    <p:extLst>
      <p:ext uri="{BB962C8B-B14F-4D97-AF65-F5344CB8AC3E}">
        <p14:creationId xmlns:p14="http://schemas.microsoft.com/office/powerpoint/2010/main" val="47430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Blank">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16734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subtitle and Content">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190046"/>
            <a:ext cx="9753599" cy="559646"/>
          </a:xfrm>
        </p:spPr>
        <p:txBody>
          <a:bodyPr anchor="b">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71" name="Text Placeholder 71"/>
          <p:cNvSpPr>
            <a:spLocks noGrp="1"/>
          </p:cNvSpPr>
          <p:nvPr>
            <p:ph type="body" sz="quarter" idx="17" hasCustomPrompt="1"/>
          </p:nvPr>
        </p:nvSpPr>
        <p:spPr>
          <a:xfrm>
            <a:off x="381000" y="657426"/>
            <a:ext cx="9753599" cy="457200"/>
          </a:xfrm>
        </p:spPr>
        <p:txBody>
          <a:bodyPr>
            <a:normAutofit/>
          </a:bodyPr>
          <a:lstStyle>
            <a:lvl1pPr marL="0" indent="0">
              <a:buNone/>
              <a:defRPr sz="1600">
                <a:solidFill>
                  <a:schemeClr val="bg1">
                    <a:lumMod val="65000"/>
                  </a:schemeClr>
                </a:solidFill>
              </a:defRPr>
            </a:lvl1pPr>
          </a:lstStyle>
          <a:p>
            <a:pPr lvl="0"/>
            <a:r>
              <a:rPr lang="en-US"/>
              <a:t>Click here to add subtitle if any</a:t>
            </a:r>
          </a:p>
        </p:txBody>
      </p:sp>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solidFill>
                  <a:schemeClr val="tx1">
                    <a:lumMod val="90000"/>
                    <a:lumOff val="10000"/>
                  </a:schemeClr>
                </a:solidFill>
              </a:defRPr>
            </a:lvl1pPr>
            <a:lvl2pPr>
              <a:lnSpc>
                <a:spcPct val="150000"/>
              </a:lnSpc>
              <a:defRPr sz="2000">
                <a:solidFill>
                  <a:schemeClr val="tx1">
                    <a:lumMod val="90000"/>
                    <a:lumOff val="10000"/>
                  </a:schemeClr>
                </a:solidFill>
              </a:defRPr>
            </a:lvl2pPr>
            <a:lvl3pPr>
              <a:lnSpc>
                <a:spcPct val="150000"/>
              </a:lnSpc>
              <a:defRPr sz="1800">
                <a:solidFill>
                  <a:schemeClr val="tx1">
                    <a:lumMod val="90000"/>
                    <a:lumOff val="10000"/>
                  </a:schemeClr>
                </a:solidFill>
              </a:defRPr>
            </a:lvl3pPr>
            <a:lvl4pPr>
              <a:lnSpc>
                <a:spcPct val="150000"/>
              </a:lnSpc>
              <a:defRPr sz="1600">
                <a:solidFill>
                  <a:schemeClr val="tx1">
                    <a:lumMod val="90000"/>
                    <a:lumOff val="10000"/>
                  </a:schemeClr>
                </a:solidFill>
              </a:defRPr>
            </a:lvl4pPr>
            <a:lvl5pPr>
              <a:lnSpc>
                <a:spcPct val="150000"/>
              </a:lnSpc>
              <a:defRPr sz="1600">
                <a:solidFill>
                  <a:schemeClr val="tx1">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6938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10"/>
          </p:nvPr>
        </p:nvSpPr>
        <p:spPr/>
        <p:txBody>
          <a:bodyPr/>
          <a:lstStyle>
            <a:lvl1pPr>
              <a:defRPr sz="1100"/>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47101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3408">
          <p15:clr>
            <a:srgbClr val="FBAE40"/>
          </p15:clr>
        </p15:guide>
        <p15:guide id="12" pos="4224">
          <p15:clr>
            <a:srgbClr val="FBAE40"/>
          </p15:clr>
        </p15:guide>
        <p15:guide id="13" pos="5280">
          <p15:clr>
            <a:srgbClr val="FBAE40"/>
          </p15:clr>
        </p15:guide>
        <p15:guide id="14" pos="6384">
          <p15:clr>
            <a:srgbClr val="FBAE40"/>
          </p15:clr>
        </p15:guide>
        <p15:guide id="15" pos="6624">
          <p15:clr>
            <a:srgbClr val="FBAE40"/>
          </p15:clr>
        </p15:guide>
        <p15:guide id="16" pos="1296">
          <p15:clr>
            <a:srgbClr val="FBAE40"/>
          </p15:clr>
        </p15:guide>
        <p15:guide id="17" pos="3168">
          <p15:clr>
            <a:srgbClr val="FBAE40"/>
          </p15:clr>
        </p15:guide>
        <p15:guide id="18" pos="4464">
          <p15:clr>
            <a:srgbClr val="FBAE40"/>
          </p15:clr>
        </p15:guide>
        <p15:guide id="19" pos="5520">
          <p15:clr>
            <a:srgbClr val="FBAE40"/>
          </p15:clr>
        </p15:guide>
        <p15:guide id="20" orient="horz" pos="1392">
          <p15:clr>
            <a:srgbClr val="FBAE40"/>
          </p15:clr>
        </p15:guide>
        <p15:guide id="21" orient="horz" pos="2256">
          <p15:clr>
            <a:srgbClr val="FBAE40"/>
          </p15:clr>
        </p15:guide>
        <p15:guide id="22" orient="horz" pos="3312">
          <p15:clr>
            <a:srgbClr val="FBAE40"/>
          </p15:clr>
        </p15:guide>
        <p15:guide id="23" pos="236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ion - 2 Column">
    <p:spTree>
      <p:nvGrpSpPr>
        <p:cNvPr id="1" name=""/>
        <p:cNvGrpSpPr/>
        <p:nvPr/>
      </p:nvGrpSpPr>
      <p:grpSpPr>
        <a:xfrm>
          <a:off x="0" y="0"/>
          <a:ext cx="0" cy="0"/>
          <a:chOff x="0" y="0"/>
          <a:chExt cx="0" cy="0"/>
        </a:xfrm>
      </p:grpSpPr>
      <p:sp>
        <p:nvSpPr>
          <p:cNvPr id="11" name="Text Placeholder 2"/>
          <p:cNvSpPr>
            <a:spLocks noGrp="1"/>
          </p:cNvSpPr>
          <p:nvPr>
            <p:ph type="body" idx="1"/>
          </p:nvPr>
        </p:nvSpPr>
        <p:spPr>
          <a:xfrm>
            <a:off x="379413" y="1219200"/>
            <a:ext cx="5615542"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half" idx="2"/>
          </p:nvPr>
        </p:nvSpPr>
        <p:spPr>
          <a:xfrm>
            <a:off x="379413" y="1905000"/>
            <a:ext cx="5615542"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3"/>
          </p:nvPr>
        </p:nvSpPr>
        <p:spPr>
          <a:xfrm>
            <a:off x="6191753" y="1219200"/>
            <a:ext cx="5617659"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p:cNvSpPr>
            <a:spLocks noGrp="1"/>
          </p:cNvSpPr>
          <p:nvPr>
            <p:ph sz="quarter" idx="4"/>
          </p:nvPr>
        </p:nvSpPr>
        <p:spPr>
          <a:xfrm>
            <a:off x="6191753" y="1905000"/>
            <a:ext cx="5617659"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p:cNvSpPr>
            <a:spLocks noGrp="1"/>
          </p:cNvSpPr>
          <p:nvPr>
            <p:ph type="title"/>
          </p:nvPr>
        </p:nvSpPr>
        <p:spPr>
          <a:xfrm>
            <a:off x="318052" y="117475"/>
            <a:ext cx="9816548" cy="872182"/>
          </a:xfrm>
          <a:prstGeom prst="rect">
            <a:avLst/>
          </a:prstGeom>
        </p:spPr>
        <p:txBody>
          <a:bodyPr vert="horz" lIns="91440" tIns="45720" rIns="91440" bIns="45720" rtlCol="0" anchor="ctr">
            <a:normAutofit/>
          </a:bodyPr>
          <a:lstStyle/>
          <a:p>
            <a:r>
              <a:rPr lang="en-US"/>
              <a:t>Click to edit Master title style</a:t>
            </a:r>
          </a:p>
        </p:txBody>
      </p:sp>
      <p:sp>
        <p:nvSpPr>
          <p:cNvPr id="7" name="Slide Number Placeholder 168"/>
          <p:cNvSpPr>
            <a:spLocks noGrp="1"/>
          </p:cNvSpPr>
          <p:nvPr>
            <p:ph type="sldNum" sz="quarter" idx="10"/>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247384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mage Layout ">
    <p:spTree>
      <p:nvGrpSpPr>
        <p:cNvPr id="1" name=""/>
        <p:cNvGrpSpPr/>
        <p:nvPr/>
      </p:nvGrpSpPr>
      <p:grpSpPr>
        <a:xfrm>
          <a:off x="0" y="0"/>
          <a:ext cx="0" cy="0"/>
          <a:chOff x="0" y="0"/>
          <a:chExt cx="0" cy="0"/>
        </a:xfrm>
      </p:grpSpPr>
      <p:sp>
        <p:nvSpPr>
          <p:cNvPr id="15" name="Title Placeholder 1"/>
          <p:cNvSpPr>
            <a:spLocks noGrp="1"/>
          </p:cNvSpPr>
          <p:nvPr>
            <p:ph type="title"/>
          </p:nvPr>
        </p:nvSpPr>
        <p:spPr>
          <a:xfrm>
            <a:off x="379512" y="4690418"/>
            <a:ext cx="11432977" cy="872182"/>
          </a:xfrm>
          <a:prstGeom prst="rect">
            <a:avLst/>
          </a:prstGeom>
        </p:spPr>
        <p:txBody>
          <a:bodyPr vert="horz" lIns="91440" tIns="45720" rIns="91440" bIns="45720" rtlCol="0" anchor="b">
            <a:normAutofit/>
          </a:bodyPr>
          <a:lstStyle>
            <a:lvl1pPr algn="ctr">
              <a:defRPr sz="2400"/>
            </a:lvl1pPr>
          </a:lstStyle>
          <a:p>
            <a:r>
              <a:rPr lang="en-US"/>
              <a:t>Click to edit Master title style</a:t>
            </a:r>
          </a:p>
        </p:txBody>
      </p:sp>
      <p:sp>
        <p:nvSpPr>
          <p:cNvPr id="8" name="Picture Placeholder 2"/>
          <p:cNvSpPr>
            <a:spLocks noGrp="1"/>
          </p:cNvSpPr>
          <p:nvPr>
            <p:ph type="pic" idx="1"/>
          </p:nvPr>
        </p:nvSpPr>
        <p:spPr>
          <a:xfrm>
            <a:off x="1675250" y="1066801"/>
            <a:ext cx="8841501" cy="3660774"/>
          </a:xfrm>
        </p:spPr>
        <p:txBody>
          <a:bodyPr anchor="ctr">
            <a:normAutofit/>
          </a:bodyPr>
          <a:lstStyle>
            <a:lvl1pPr marL="0" indent="0" algn="ctr">
              <a:buNone/>
              <a:defRPr sz="16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p:cNvSpPr>
            <a:spLocks noGrp="1"/>
          </p:cNvSpPr>
          <p:nvPr>
            <p:ph type="body" sz="half" idx="2"/>
          </p:nvPr>
        </p:nvSpPr>
        <p:spPr>
          <a:xfrm>
            <a:off x="379512" y="5562600"/>
            <a:ext cx="11432977" cy="6858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379419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2">
    <p:spTree>
      <p:nvGrpSpPr>
        <p:cNvPr id="1" name=""/>
        <p:cNvGrpSpPr/>
        <p:nvPr/>
      </p:nvGrpSpPr>
      <p:grpSpPr>
        <a:xfrm>
          <a:off x="0" y="0"/>
          <a:ext cx="0" cy="0"/>
          <a:chOff x="0" y="0"/>
          <a:chExt cx="0" cy="0"/>
        </a:xfrm>
      </p:grpSpPr>
      <p:sp>
        <p:nvSpPr>
          <p:cNvPr id="61" name="Content Placeholder 2"/>
          <p:cNvSpPr>
            <a:spLocks noGrp="1"/>
          </p:cNvSpPr>
          <p:nvPr>
            <p:ph idx="1"/>
          </p:nvPr>
        </p:nvSpPr>
        <p:spPr>
          <a:xfrm>
            <a:off x="5183188" y="987425"/>
            <a:ext cx="6627812" cy="4873625"/>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Text Placeholder 3"/>
          <p:cNvSpPr>
            <a:spLocks noGrp="1"/>
          </p:cNvSpPr>
          <p:nvPr>
            <p:ph type="body" sz="half" idx="2"/>
          </p:nvPr>
        </p:nvSpPr>
        <p:spPr>
          <a:xfrm>
            <a:off x="371475" y="3038928"/>
            <a:ext cx="4400550" cy="2830059"/>
          </a:xfrm>
        </p:spPr>
        <p:txBody>
          <a:bodyPr/>
          <a:lstStyle>
            <a:lvl1pPr marL="0" indent="0">
              <a:buNone/>
              <a:defRPr sz="16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3" name="Rectangle 62"/>
          <p:cNvSpPr/>
          <p:nvPr/>
        </p:nvSpPr>
        <p:spPr>
          <a:xfrm>
            <a:off x="0" y="2842986"/>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0" y="638629"/>
            <a:ext cx="1480457" cy="101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p:cNvSpPr>
            <a:spLocks noGrp="1"/>
          </p:cNvSpPr>
          <p:nvPr>
            <p:ph type="title"/>
          </p:nvPr>
        </p:nvSpPr>
        <p:spPr>
          <a:xfrm>
            <a:off x="371475" y="457200"/>
            <a:ext cx="4400550" cy="2215044"/>
          </a:xfrm>
        </p:spPr>
        <p:txBody>
          <a:bodyPr anchor="b">
            <a:noAutofit/>
          </a:bodyPr>
          <a:lstStyle>
            <a:lvl1pPr>
              <a:defRPr sz="4000"/>
            </a:lvl1pPr>
          </a:lstStyle>
          <a:p>
            <a:r>
              <a:rPr lang="en-US"/>
              <a:t>Click to edit Master title style</a:t>
            </a:r>
          </a:p>
        </p:txBody>
      </p:sp>
      <p:sp>
        <p:nvSpPr>
          <p:cNvPr id="2" name="Slide Number Placeholder 1"/>
          <p:cNvSpPr>
            <a:spLocks noGrp="1"/>
          </p:cNvSpPr>
          <p:nvPr>
            <p:ph type="sldNum" sz="quarter" idx="10"/>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50438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image" Target="../media/image4.jpeg"/><Relationship Id="rId4" Type="http://schemas.openxmlformats.org/officeDocument/2006/relationships/slideLayout" Target="../slideLayouts/slideLayout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7.jpeg"/><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837592"/>
      </p:ext>
    </p:extLst>
  </p:cSld>
  <p:clrMap bg1="lt1" tx1="dk1" bg2="lt2" tx2="dk2" accent1="accent1" accent2="accent2" accent3="accent3" accent4="accent4" accent5="accent5" accent6="accent6" hlink="hlink" folHlink="folHlink"/>
  <p:sldLayoutIdLst>
    <p:sldLayoutId id="2147483710" r:id="rId1"/>
    <p:sldLayoutId id="2147483733"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8052" y="117475"/>
            <a:ext cx="9643804" cy="87218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18052" y="1234006"/>
            <a:ext cx="11534900" cy="49429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66" name="Rectangle 65"/>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grpSp>
        <p:nvGrpSpPr>
          <p:cNvPr id="170" name="Group 169"/>
          <p:cNvGrpSpPr/>
          <p:nvPr/>
        </p:nvGrpSpPr>
        <p:grpSpPr>
          <a:xfrm>
            <a:off x="644581" y="-361950"/>
            <a:ext cx="10826638" cy="177800"/>
            <a:chOff x="936232" y="-361950"/>
            <a:chExt cx="10826638" cy="177800"/>
          </a:xfrm>
        </p:grpSpPr>
        <p:grpSp>
          <p:nvGrpSpPr>
            <p:cNvPr id="171" name="Group 170"/>
            <p:cNvGrpSpPr/>
            <p:nvPr/>
          </p:nvGrpSpPr>
          <p:grpSpPr>
            <a:xfrm>
              <a:off x="936232" y="-361950"/>
              <a:ext cx="5184775" cy="177800"/>
              <a:chOff x="3454400" y="3181350"/>
              <a:chExt cx="5184775" cy="177800"/>
            </a:xfrm>
          </p:grpSpPr>
          <p:sp>
            <p:nvSpPr>
              <p:cNvPr id="182" name="Rectangle 181"/>
              <p:cNvSpPr/>
              <p:nvPr/>
            </p:nvSpPr>
            <p:spPr>
              <a:xfrm>
                <a:off x="3454400" y="3181350"/>
                <a:ext cx="177800" cy="177800"/>
              </a:xfrm>
              <a:prstGeom prst="rect">
                <a:avLst/>
              </a:prstGeom>
              <a:solidFill>
                <a:srgbClr val="FE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8461375"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5957888" y="3181350"/>
                <a:ext cx="177800" cy="177800"/>
              </a:xfrm>
              <a:prstGeom prst="rect">
                <a:avLst/>
              </a:prstGeom>
              <a:solidFill>
                <a:srgbClr val="08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4706144" y="3181350"/>
                <a:ext cx="177800" cy="177800"/>
              </a:xfrm>
              <a:prstGeom prst="rect">
                <a:avLst/>
              </a:prstGeom>
              <a:solidFill>
                <a:srgbClr val="8AC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7209632" y="3181350"/>
                <a:ext cx="177800" cy="177800"/>
              </a:xfrm>
              <a:prstGeom prst="rect">
                <a:avLst/>
              </a:prstGeom>
              <a:solidFill>
                <a:srgbClr val="33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4080271" y="3181350"/>
                <a:ext cx="177800" cy="177800"/>
              </a:xfrm>
              <a:prstGeom prst="rect">
                <a:avLst/>
              </a:prstGeom>
              <a:solidFill>
                <a:srgbClr val="BFE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5332014" y="3181350"/>
                <a:ext cx="177800" cy="177800"/>
              </a:xfrm>
              <a:prstGeom prst="rect">
                <a:avLst/>
              </a:prstGeom>
              <a:solidFill>
                <a:srgbClr val="45B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6590107" y="3181350"/>
                <a:ext cx="177800" cy="177800"/>
              </a:xfrm>
              <a:prstGeom prst="rect">
                <a:avLst/>
              </a:prstGeom>
              <a:solidFill>
                <a:srgbClr val="1CA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7829157"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p:cNvGrpSpPr/>
            <p:nvPr/>
          </p:nvGrpSpPr>
          <p:grpSpPr>
            <a:xfrm>
              <a:off x="6578095" y="-361950"/>
              <a:ext cx="5184775" cy="177800"/>
              <a:chOff x="3454400" y="4876800"/>
              <a:chExt cx="5184775" cy="177800"/>
            </a:xfrm>
          </p:grpSpPr>
          <p:sp>
            <p:nvSpPr>
              <p:cNvPr id="173" name="Rectangle 172"/>
              <p:cNvSpPr/>
              <p:nvPr/>
            </p:nvSpPr>
            <p:spPr>
              <a:xfrm>
                <a:off x="3454400" y="4876800"/>
                <a:ext cx="177800" cy="177800"/>
              </a:xfrm>
              <a:prstGeom prst="rect">
                <a:avLst/>
              </a:prstGeom>
              <a:solidFill>
                <a:srgbClr val="01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8461375"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5957888" y="4876800"/>
                <a:ext cx="177800" cy="177800"/>
              </a:xfrm>
              <a:prstGeom prst="rect">
                <a:avLst/>
              </a:prstGeom>
              <a:solidFill>
                <a:srgbClr val="F76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4706144" y="4876800"/>
                <a:ext cx="177800" cy="177800"/>
              </a:xfrm>
              <a:prstGeom prst="rect">
                <a:avLst/>
              </a:prstGeom>
              <a:solidFill>
                <a:srgbClr val="471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7209632" y="4876800"/>
                <a:ext cx="177800" cy="177800"/>
              </a:xfrm>
              <a:prstGeom prst="rect">
                <a:avLst/>
              </a:prstGeom>
              <a:solidFill>
                <a:srgbClr val="CD5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4080271" y="4876800"/>
                <a:ext cx="177800" cy="177800"/>
              </a:xfrm>
              <a:prstGeom prst="rect">
                <a:avLst/>
              </a:prstGeom>
              <a:solidFill>
                <a:srgbClr val="261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5332014" y="4876800"/>
                <a:ext cx="177800" cy="177800"/>
              </a:xfrm>
              <a:prstGeom prst="rect">
                <a:avLst/>
              </a:prstGeom>
              <a:solidFill>
                <a:srgbClr val="8E3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6590107" y="4876800"/>
                <a:ext cx="177800" cy="177800"/>
              </a:xfrm>
              <a:prstGeom prst="rect">
                <a:avLst/>
              </a:prstGeom>
              <a:solidFill>
                <a:srgbClr val="E15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829157"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1" name="Rectangle 190"/>
          <p:cNvSpPr/>
          <p:nvPr/>
        </p:nvSpPr>
        <p:spPr>
          <a:xfrm>
            <a:off x="318052" y="7176773"/>
            <a:ext cx="5552963" cy="165415"/>
          </a:xfrm>
          <a:prstGeom prst="rect">
            <a:avLst/>
          </a:prstGeom>
          <a:gradFill flip="none" rotWithShape="1">
            <a:gsLst>
              <a:gs pos="0">
                <a:srgbClr val="C14CB5"/>
              </a:gs>
              <a:gs pos="33000">
                <a:srgbClr val="CB51A8"/>
              </a:gs>
              <a:gs pos="69000">
                <a:srgbClr val="E45F85"/>
              </a:gs>
              <a:gs pos="100000">
                <a:srgbClr val="F86A6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6321664" y="7176773"/>
            <a:ext cx="5552963" cy="165415"/>
          </a:xfrm>
          <a:prstGeom prst="rect">
            <a:avLst/>
          </a:prstGeom>
          <a:gradFill flip="none" rotWithShape="1">
            <a:gsLst>
              <a:gs pos="0">
                <a:srgbClr val="FEFF00"/>
              </a:gs>
              <a:gs pos="33000">
                <a:srgbClr val="33AD58"/>
              </a:gs>
              <a:gs pos="61000">
                <a:srgbClr val="3EB34A"/>
              </a:gs>
              <a:gs pos="91000">
                <a:srgbClr val="08969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961856" y="114237"/>
            <a:ext cx="2189001" cy="857690"/>
          </a:xfrm>
          <a:prstGeom prst="rect">
            <a:avLst/>
          </a:prstGeom>
        </p:spPr>
      </p:pic>
    </p:spTree>
    <p:extLst>
      <p:ext uri="{BB962C8B-B14F-4D97-AF65-F5344CB8AC3E}">
        <p14:creationId xmlns:p14="http://schemas.microsoft.com/office/powerpoint/2010/main" val="74050096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688" r:id="rId3"/>
    <p:sldLayoutId id="2147483689" r:id="rId4"/>
    <p:sldLayoutId id="2147483690" r:id="rId5"/>
    <p:sldLayoutId id="2147483718" r:id="rId6"/>
    <p:sldLayoutId id="2147483691" r:id="rId7"/>
    <p:sldLayoutId id="2147483693"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gradFill>
            <a:gsLst>
              <a:gs pos="0">
                <a:srgbClr val="3DB44A"/>
              </a:gs>
              <a:gs pos="33000">
                <a:srgbClr val="3DB44A"/>
              </a:gs>
              <a:gs pos="100000">
                <a:srgbClr val="29B9CD"/>
              </a:gs>
            </a:gsLst>
            <a:lin ang="2700000" scaled="1"/>
          </a:gradFill>
          <a:latin typeface="+mj-lt"/>
          <a:ea typeface="+mj-ea"/>
          <a:cs typeface="+mj-cs"/>
        </a:defRPr>
      </a:lvl1pPr>
    </p:titleStyle>
    <p:body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902674"/>
      </p:ext>
    </p:extLst>
  </p:cSld>
  <p:clrMap bg1="lt1" tx1="dk1" bg2="lt2" tx2="dk2" accent1="accent1" accent2="accent2" accent3="accent3" accent4="accent4" accent5="accent5" accent6="accent6" hlink="hlink" folHlink="folHlink"/>
  <p:sldLayoutIdLst>
    <p:sldLayoutId id="2147483712" r:id="rId1"/>
    <p:sldLayoutId id="2147483754" r:id="rId2"/>
    <p:sldLayoutId id="2147483755" r:id="rId3"/>
    <p:sldLayoutId id="2147483756" r:id="rId4"/>
    <p:sldLayoutId id="2147483757" r:id="rId5"/>
    <p:sldLayoutId id="2147483758"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894462"/>
      </p:ext>
    </p:extLst>
  </p:cSld>
  <p:clrMap bg1="lt1" tx1="dk1" bg2="lt2" tx2="dk2" accent1="accent1" accent2="accent2" accent3="accent3" accent4="accent4" accent5="accent5" accent6="accent6" hlink="hlink" folHlink="folHlink"/>
  <p:sldLayoutIdLst>
    <p:sldLayoutId id="2147483715" r:id="rId1"/>
    <p:sldLayoutId id="2147483749" r:id="rId2"/>
    <p:sldLayoutId id="2147483759"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8052" y="117475"/>
            <a:ext cx="9643804" cy="87218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18052" y="1234006"/>
            <a:ext cx="11534900" cy="49429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66" name="Rectangle 65"/>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grpSp>
        <p:nvGrpSpPr>
          <p:cNvPr id="170" name="Group 169"/>
          <p:cNvGrpSpPr/>
          <p:nvPr/>
        </p:nvGrpSpPr>
        <p:grpSpPr>
          <a:xfrm>
            <a:off x="644581" y="-361950"/>
            <a:ext cx="10826638" cy="177800"/>
            <a:chOff x="936232" y="-361950"/>
            <a:chExt cx="10826638" cy="177800"/>
          </a:xfrm>
        </p:grpSpPr>
        <p:grpSp>
          <p:nvGrpSpPr>
            <p:cNvPr id="171" name="Group 170"/>
            <p:cNvGrpSpPr/>
            <p:nvPr/>
          </p:nvGrpSpPr>
          <p:grpSpPr>
            <a:xfrm>
              <a:off x="936232" y="-361950"/>
              <a:ext cx="5184775" cy="177800"/>
              <a:chOff x="3454400" y="3181350"/>
              <a:chExt cx="5184775" cy="177800"/>
            </a:xfrm>
          </p:grpSpPr>
          <p:sp>
            <p:nvSpPr>
              <p:cNvPr id="182" name="Rectangle 181"/>
              <p:cNvSpPr/>
              <p:nvPr/>
            </p:nvSpPr>
            <p:spPr>
              <a:xfrm>
                <a:off x="3454400" y="3181350"/>
                <a:ext cx="177800" cy="177800"/>
              </a:xfrm>
              <a:prstGeom prst="rect">
                <a:avLst/>
              </a:prstGeom>
              <a:solidFill>
                <a:srgbClr val="FE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8461375"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5957888" y="3181350"/>
                <a:ext cx="177800" cy="177800"/>
              </a:xfrm>
              <a:prstGeom prst="rect">
                <a:avLst/>
              </a:prstGeom>
              <a:solidFill>
                <a:srgbClr val="08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4706144" y="3181350"/>
                <a:ext cx="177800" cy="177800"/>
              </a:xfrm>
              <a:prstGeom prst="rect">
                <a:avLst/>
              </a:prstGeom>
              <a:solidFill>
                <a:srgbClr val="8AC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7209632" y="3181350"/>
                <a:ext cx="177800" cy="177800"/>
              </a:xfrm>
              <a:prstGeom prst="rect">
                <a:avLst/>
              </a:prstGeom>
              <a:solidFill>
                <a:srgbClr val="33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4080271" y="3181350"/>
                <a:ext cx="177800" cy="177800"/>
              </a:xfrm>
              <a:prstGeom prst="rect">
                <a:avLst/>
              </a:prstGeom>
              <a:solidFill>
                <a:srgbClr val="BFE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5332014" y="3181350"/>
                <a:ext cx="177800" cy="177800"/>
              </a:xfrm>
              <a:prstGeom prst="rect">
                <a:avLst/>
              </a:prstGeom>
              <a:solidFill>
                <a:srgbClr val="45B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6590107" y="3181350"/>
                <a:ext cx="177800" cy="177800"/>
              </a:xfrm>
              <a:prstGeom prst="rect">
                <a:avLst/>
              </a:prstGeom>
              <a:solidFill>
                <a:srgbClr val="1CA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7829157"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p:cNvGrpSpPr/>
            <p:nvPr/>
          </p:nvGrpSpPr>
          <p:grpSpPr>
            <a:xfrm>
              <a:off x="6578095" y="-361950"/>
              <a:ext cx="5184775" cy="177800"/>
              <a:chOff x="3454400" y="4876800"/>
              <a:chExt cx="5184775" cy="177800"/>
            </a:xfrm>
          </p:grpSpPr>
          <p:sp>
            <p:nvSpPr>
              <p:cNvPr id="173" name="Rectangle 172"/>
              <p:cNvSpPr/>
              <p:nvPr/>
            </p:nvSpPr>
            <p:spPr>
              <a:xfrm>
                <a:off x="3454400" y="4876800"/>
                <a:ext cx="177800" cy="177800"/>
              </a:xfrm>
              <a:prstGeom prst="rect">
                <a:avLst/>
              </a:prstGeom>
              <a:solidFill>
                <a:srgbClr val="01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8461375"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5957888" y="4876800"/>
                <a:ext cx="177800" cy="177800"/>
              </a:xfrm>
              <a:prstGeom prst="rect">
                <a:avLst/>
              </a:prstGeom>
              <a:solidFill>
                <a:srgbClr val="F76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4706144" y="4876800"/>
                <a:ext cx="177800" cy="177800"/>
              </a:xfrm>
              <a:prstGeom prst="rect">
                <a:avLst/>
              </a:prstGeom>
              <a:solidFill>
                <a:srgbClr val="471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7209632" y="4876800"/>
                <a:ext cx="177800" cy="177800"/>
              </a:xfrm>
              <a:prstGeom prst="rect">
                <a:avLst/>
              </a:prstGeom>
              <a:solidFill>
                <a:srgbClr val="CD5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4080271" y="4876800"/>
                <a:ext cx="177800" cy="177800"/>
              </a:xfrm>
              <a:prstGeom prst="rect">
                <a:avLst/>
              </a:prstGeom>
              <a:solidFill>
                <a:srgbClr val="261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5332014" y="4876800"/>
                <a:ext cx="177800" cy="177800"/>
              </a:xfrm>
              <a:prstGeom prst="rect">
                <a:avLst/>
              </a:prstGeom>
              <a:solidFill>
                <a:srgbClr val="8E3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6590107" y="4876800"/>
                <a:ext cx="177800" cy="177800"/>
              </a:xfrm>
              <a:prstGeom prst="rect">
                <a:avLst/>
              </a:prstGeom>
              <a:solidFill>
                <a:srgbClr val="E15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829157"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1" name="Rectangle 190"/>
          <p:cNvSpPr/>
          <p:nvPr/>
        </p:nvSpPr>
        <p:spPr>
          <a:xfrm>
            <a:off x="318052" y="7176773"/>
            <a:ext cx="5552963" cy="165415"/>
          </a:xfrm>
          <a:prstGeom prst="rect">
            <a:avLst/>
          </a:prstGeom>
          <a:gradFill flip="none" rotWithShape="1">
            <a:gsLst>
              <a:gs pos="0">
                <a:srgbClr val="C14CB5"/>
              </a:gs>
              <a:gs pos="33000">
                <a:srgbClr val="CB51A8"/>
              </a:gs>
              <a:gs pos="69000">
                <a:srgbClr val="E45F85"/>
              </a:gs>
              <a:gs pos="100000">
                <a:srgbClr val="F86A6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6321664" y="7176773"/>
            <a:ext cx="5552963" cy="165415"/>
          </a:xfrm>
          <a:prstGeom prst="rect">
            <a:avLst/>
          </a:prstGeom>
          <a:gradFill flip="none" rotWithShape="1">
            <a:gsLst>
              <a:gs pos="0">
                <a:srgbClr val="FEFF00"/>
              </a:gs>
              <a:gs pos="33000">
                <a:srgbClr val="33AD58"/>
              </a:gs>
              <a:gs pos="61000">
                <a:srgbClr val="3EB34A"/>
              </a:gs>
              <a:gs pos="91000">
                <a:srgbClr val="08969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9961856" y="114237"/>
            <a:ext cx="2189001" cy="857690"/>
          </a:xfrm>
          <a:prstGeom prst="rect">
            <a:avLst/>
          </a:prstGeom>
        </p:spPr>
      </p:pic>
    </p:spTree>
    <p:extLst>
      <p:ext uri="{BB962C8B-B14F-4D97-AF65-F5344CB8AC3E}">
        <p14:creationId xmlns:p14="http://schemas.microsoft.com/office/powerpoint/2010/main" val="184290199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53"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gradFill>
            <a:gsLst>
              <a:gs pos="0">
                <a:srgbClr val="3DB44A"/>
              </a:gs>
              <a:gs pos="33000">
                <a:srgbClr val="3DB44A"/>
              </a:gs>
              <a:gs pos="100000">
                <a:srgbClr val="29B9CD"/>
              </a:gs>
            </a:gsLst>
            <a:lin ang="2700000" scaled="1"/>
          </a:gradFill>
          <a:latin typeface="+mj-lt"/>
          <a:ea typeface="+mj-ea"/>
          <a:cs typeface="+mj-cs"/>
        </a:defRPr>
      </a:lvl1pPr>
    </p:titleStyle>
    <p:body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21.svg"/><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svg"/><Relationship Id="rId23" Type="http://schemas.openxmlformats.org/officeDocument/2006/relationships/image" Target="../media/image41.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9"/>
          </p:nvPr>
        </p:nvSpPr>
        <p:spPr/>
        <p:txBody>
          <a:bodyPr/>
          <a:lstStyle/>
          <a:p>
            <a:r>
              <a:rPr lang="en-IN"/>
              <a:t>July 2020</a:t>
            </a:r>
          </a:p>
        </p:txBody>
      </p:sp>
      <p:pic>
        <p:nvPicPr>
          <p:cNvPr id="8" name="Picture 7">
            <a:extLst>
              <a:ext uri="{FF2B5EF4-FFF2-40B4-BE49-F238E27FC236}">
                <a16:creationId xmlns:a16="http://schemas.microsoft.com/office/drawing/2014/main" id="{0BD07A7C-2026-49F1-A0EE-82918BEC1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0"/>
            <a:ext cx="12192000" cy="6858000"/>
          </a:xfrm>
          <a:prstGeom prst="rect">
            <a:avLst/>
          </a:prstGeom>
        </p:spPr>
      </p:pic>
      <p:pic>
        <p:nvPicPr>
          <p:cNvPr id="9" name="Picture 8">
            <a:extLst>
              <a:ext uri="{FF2B5EF4-FFF2-40B4-BE49-F238E27FC236}">
                <a16:creationId xmlns:a16="http://schemas.microsoft.com/office/drawing/2014/main" id="{7DC80069-0BE4-4B48-8054-0F1DA2E33389}"/>
              </a:ext>
            </a:extLst>
          </p:cNvPr>
          <p:cNvPicPr>
            <a:picLocks noChangeAspect="1"/>
          </p:cNvPicPr>
          <p:nvPr/>
        </p:nvPicPr>
        <p:blipFill>
          <a:blip r:embed="rId4"/>
          <a:stretch>
            <a:fillRect/>
          </a:stretch>
        </p:blipFill>
        <p:spPr>
          <a:xfrm>
            <a:off x="8804010" y="285700"/>
            <a:ext cx="2762250" cy="1028700"/>
          </a:xfrm>
          <a:prstGeom prst="rect">
            <a:avLst/>
          </a:prstGeom>
        </p:spPr>
      </p:pic>
      <p:sp>
        <p:nvSpPr>
          <p:cNvPr id="10" name="Rectangle 9">
            <a:extLst>
              <a:ext uri="{FF2B5EF4-FFF2-40B4-BE49-F238E27FC236}">
                <a16:creationId xmlns:a16="http://schemas.microsoft.com/office/drawing/2014/main" id="{DB0D73DF-17E4-4346-8AA8-04E717A253A9}"/>
              </a:ext>
            </a:extLst>
          </p:cNvPr>
          <p:cNvSpPr/>
          <p:nvPr/>
        </p:nvSpPr>
        <p:spPr>
          <a:xfrm>
            <a:off x="4812" y="3393286"/>
            <a:ext cx="4360711" cy="3474720"/>
          </a:xfrm>
          <a:prstGeom prst="rect">
            <a:avLst/>
          </a:prstGeom>
          <a:gradFill>
            <a:gsLst>
              <a:gs pos="0">
                <a:srgbClr val="89C74A">
                  <a:alpha val="70000"/>
                </a:srgbClr>
              </a:gs>
              <a:gs pos="54000">
                <a:srgbClr val="3EB34A"/>
              </a:gs>
              <a:gs pos="100000">
                <a:srgbClr val="08969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 Placeholder 1">
            <a:extLst>
              <a:ext uri="{FF2B5EF4-FFF2-40B4-BE49-F238E27FC236}">
                <a16:creationId xmlns:a16="http://schemas.microsoft.com/office/drawing/2014/main" id="{848AE98D-B5BA-4A64-96DB-382CD93701E7}"/>
              </a:ext>
            </a:extLst>
          </p:cNvPr>
          <p:cNvSpPr>
            <a:spLocks noGrp="1"/>
          </p:cNvSpPr>
          <p:nvPr>
            <p:ph type="body" sz="quarter" idx="15"/>
          </p:nvPr>
        </p:nvSpPr>
        <p:spPr>
          <a:xfrm>
            <a:off x="242523" y="3429000"/>
            <a:ext cx="3884906" cy="2944415"/>
          </a:xfrm>
        </p:spPr>
        <p:txBody>
          <a:bodyPr anchor="ctr"/>
          <a:lstStyle/>
          <a:p>
            <a:pPr algn="ctr"/>
            <a:r>
              <a:rPr lang="en-IN" sz="2600" dirty="0">
                <a:solidFill>
                  <a:schemeClr val="bg1"/>
                </a:solidFill>
              </a:rPr>
              <a:t>LAZ</a:t>
            </a:r>
            <a:br>
              <a:rPr lang="en-IN" sz="2600" dirty="0">
                <a:solidFill>
                  <a:schemeClr val="bg1"/>
                </a:solidFill>
              </a:rPr>
            </a:br>
            <a:r>
              <a:rPr lang="en-IN" sz="2600" dirty="0">
                <a:solidFill>
                  <a:schemeClr val="bg1"/>
                </a:solidFill>
              </a:rPr>
              <a:t>Angular Upgrade</a:t>
            </a:r>
          </a:p>
        </p:txBody>
      </p:sp>
      <p:sp>
        <p:nvSpPr>
          <p:cNvPr id="2" name="TextBox 1">
            <a:extLst>
              <a:ext uri="{FF2B5EF4-FFF2-40B4-BE49-F238E27FC236}">
                <a16:creationId xmlns:a16="http://schemas.microsoft.com/office/drawing/2014/main" id="{123E2E51-6FD6-70A6-9A6A-8BA786C48707}"/>
              </a:ext>
            </a:extLst>
          </p:cNvPr>
          <p:cNvSpPr txBox="1"/>
          <p:nvPr/>
        </p:nvSpPr>
        <p:spPr>
          <a:xfrm>
            <a:off x="242523" y="6482874"/>
            <a:ext cx="1668034" cy="276999"/>
          </a:xfrm>
          <a:prstGeom prst="rect">
            <a:avLst/>
          </a:prstGeom>
          <a:noFill/>
        </p:spPr>
        <p:txBody>
          <a:bodyPr wrap="square" lIns="91440" tIns="45720" rIns="91440" bIns="45720" anchor="t">
            <a:spAutoFit/>
          </a:bodyPr>
          <a:lstStyle/>
          <a:p>
            <a:r>
              <a:rPr lang="en-IN" sz="1200" dirty="0">
                <a:solidFill>
                  <a:schemeClr val="bg1"/>
                </a:solidFill>
              </a:rPr>
              <a:t>19</a:t>
            </a:r>
            <a:r>
              <a:rPr lang="en-IN" sz="1200" baseline="30000" dirty="0">
                <a:solidFill>
                  <a:schemeClr val="bg1"/>
                </a:solidFill>
              </a:rPr>
              <a:t>th</a:t>
            </a:r>
            <a:r>
              <a:rPr lang="en-IN" sz="1200" dirty="0">
                <a:solidFill>
                  <a:schemeClr val="bg1"/>
                </a:solidFill>
              </a:rPr>
              <a:t> September 2024</a:t>
            </a:r>
          </a:p>
        </p:txBody>
      </p:sp>
    </p:spTree>
    <p:extLst>
      <p:ext uri="{BB962C8B-B14F-4D97-AF65-F5344CB8AC3E}">
        <p14:creationId xmlns:p14="http://schemas.microsoft.com/office/powerpoint/2010/main" val="377181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8156970B-3AFA-FA15-C4A0-91D2CA6E0DC8}"/>
              </a:ext>
            </a:extLst>
          </p:cNvPr>
          <p:cNvSpPr txBox="1">
            <a:spLocks/>
          </p:cNvSpPr>
          <p:nvPr/>
        </p:nvSpPr>
        <p:spPr>
          <a:xfrm>
            <a:off x="217709" y="1097280"/>
            <a:ext cx="11691261" cy="5760720"/>
          </a:xfrm>
        </p:spPr>
        <p:txBody>
          <a:bodyPr vert="horz" lIns="91440" tIns="45720" rIns="91440" bIns="45720" rtlCol="0" anchor="t">
            <a:noAutofit/>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a:spcBef>
                <a:spcPts val="0"/>
              </a:spcBef>
              <a:spcAft>
                <a:spcPts val="300"/>
              </a:spcAft>
            </a:pPr>
            <a:r>
              <a:rPr lang="en-US" sz="1400" b="1" dirty="0">
                <a:solidFill>
                  <a:srgbClr val="1F1F1F"/>
                </a:solidFill>
                <a:cs typeface="Times New Roman" panose="02020603050405020304" pitchFamily="18" charset="0"/>
              </a:rPr>
              <a:t>Industry: </a:t>
            </a:r>
            <a:r>
              <a:rPr lang="en-US" sz="1400" dirty="0" err="1">
                <a:solidFill>
                  <a:srgbClr val="1F1F1F"/>
                </a:solidFill>
                <a:cs typeface="Times New Roman" panose="02020603050405020304" pitchFamily="18" charset="0"/>
              </a:rPr>
              <a:t>EduTech</a:t>
            </a:r>
            <a:r>
              <a:rPr lang="en-US" sz="1400" b="1" dirty="0">
                <a:solidFill>
                  <a:srgbClr val="1F1F1F"/>
                </a:solidFill>
                <a:cs typeface="Times New Roman" panose="02020603050405020304" pitchFamily="18" charset="0"/>
              </a:rPr>
              <a:t> </a:t>
            </a:r>
            <a:br>
              <a:rPr lang="en-US" sz="1400" b="1" dirty="0">
                <a:solidFill>
                  <a:srgbClr val="1F1F1F"/>
                </a:solidFill>
                <a:cs typeface="Times New Roman" panose="02020603050405020304" pitchFamily="18" charset="0"/>
              </a:rPr>
            </a:br>
            <a:endParaRPr lang="en-IN" sz="1400" b="1" dirty="0">
              <a:solidFill>
                <a:srgbClr val="1F1F1F"/>
              </a:solidFill>
              <a:cs typeface="Times New Roman" panose="02020603050405020304" pitchFamily="18" charset="0"/>
            </a:endParaRPr>
          </a:p>
          <a:p>
            <a:pPr marL="342900" lvl="0">
              <a:spcBef>
                <a:spcPts val="0"/>
              </a:spcBef>
              <a:spcAft>
                <a:spcPts val="300"/>
              </a:spcAft>
            </a:pPr>
            <a:r>
              <a:rPr lang="en-US" sz="1400" b="1" dirty="0">
                <a:solidFill>
                  <a:srgbClr val="1F1F1F"/>
                </a:solidFill>
                <a:cs typeface="Times New Roman" panose="02020603050405020304" pitchFamily="18" charset="0"/>
              </a:rPr>
              <a:t>Application Type: </a:t>
            </a:r>
            <a:r>
              <a:rPr lang="en-US" sz="1400" dirty="0">
                <a:solidFill>
                  <a:srgbClr val="1F1F1F"/>
                </a:solidFill>
                <a:cs typeface="Times New Roman" panose="02020603050405020304" pitchFamily="18" charset="0"/>
              </a:rPr>
              <a:t>LMS</a:t>
            </a:r>
            <a:br>
              <a:rPr lang="en-US" sz="1400" dirty="0">
                <a:solidFill>
                  <a:srgbClr val="1F1F1F"/>
                </a:solidFill>
                <a:cs typeface="Times New Roman" panose="02020603050405020304" pitchFamily="18" charset="0"/>
              </a:rPr>
            </a:br>
            <a:endParaRPr lang="en-IN" sz="1400" dirty="0">
              <a:solidFill>
                <a:srgbClr val="1F1F1F"/>
              </a:solidFill>
              <a:cs typeface="Times New Roman" panose="02020603050405020304" pitchFamily="18" charset="0"/>
            </a:endParaRPr>
          </a:p>
          <a:p>
            <a:pPr marL="342900" lvl="0">
              <a:spcBef>
                <a:spcPts val="0"/>
              </a:spcBef>
              <a:spcAft>
                <a:spcPts val="300"/>
              </a:spcAft>
            </a:pPr>
            <a:r>
              <a:rPr lang="en-US" sz="1400" b="1" dirty="0">
                <a:solidFill>
                  <a:srgbClr val="1F1F1F"/>
                </a:solidFill>
                <a:cs typeface="Times New Roman" panose="02020603050405020304" pitchFamily="18" charset="0"/>
              </a:rPr>
              <a:t>Challenges:  </a:t>
            </a:r>
            <a:endParaRPr lang="en-IN" sz="1400" b="1" dirty="0">
              <a:solidFill>
                <a:srgbClr val="1F1F1F"/>
              </a:solidFill>
              <a:cs typeface="Times New Roman" panose="02020603050405020304" pitchFamily="18" charset="0"/>
            </a:endParaRPr>
          </a:p>
          <a:p>
            <a:pPr marL="742950" lvl="1">
              <a:spcBef>
                <a:spcPts val="0"/>
              </a:spcBef>
              <a:spcAft>
                <a:spcPts val="300"/>
              </a:spcAft>
            </a:pPr>
            <a:r>
              <a:rPr lang="en-US" sz="1400" dirty="0">
                <a:solidFill>
                  <a:srgbClr val="1F1F1F"/>
                </a:solidFill>
                <a:cs typeface="Times New Roman" panose="02020603050405020304" pitchFamily="18" charset="0"/>
              </a:rPr>
              <a:t>AngularJS app, having dependency on outdated dependencies </a:t>
            </a:r>
            <a:endParaRPr lang="en-IN" sz="1400" dirty="0">
              <a:solidFill>
                <a:srgbClr val="1F1F1F"/>
              </a:solidFill>
              <a:cs typeface="Times New Roman" panose="02020603050405020304" pitchFamily="18" charset="0"/>
            </a:endParaRPr>
          </a:p>
          <a:p>
            <a:pPr marL="742950" lvl="1">
              <a:spcBef>
                <a:spcPts val="0"/>
              </a:spcBef>
              <a:spcAft>
                <a:spcPts val="300"/>
              </a:spcAft>
            </a:pPr>
            <a:r>
              <a:rPr lang="en-US" sz="1400" dirty="0">
                <a:solidFill>
                  <a:srgbClr val="1F1F1F"/>
                </a:solidFill>
                <a:cs typeface="Times New Roman" panose="02020603050405020304" pitchFamily="18" charset="0"/>
              </a:rPr>
              <a:t>Having security vulnerabilities due to outdated and unsupported libraries/framework. </a:t>
            </a:r>
            <a:endParaRPr lang="en-IN" sz="1400" dirty="0">
              <a:solidFill>
                <a:srgbClr val="1F1F1F"/>
              </a:solidFill>
              <a:cs typeface="Times New Roman" panose="02020603050405020304" pitchFamily="18" charset="0"/>
            </a:endParaRPr>
          </a:p>
          <a:p>
            <a:pPr marL="742950" lvl="1">
              <a:spcBef>
                <a:spcPts val="0"/>
              </a:spcBef>
              <a:spcAft>
                <a:spcPts val="300"/>
              </a:spcAft>
            </a:pPr>
            <a:r>
              <a:rPr lang="en-US" sz="1400" dirty="0">
                <a:solidFill>
                  <a:srgbClr val="1F1F1F"/>
                </a:solidFill>
                <a:cs typeface="Times New Roman" panose="02020603050405020304" pitchFamily="18" charset="0"/>
              </a:rPr>
              <a:t>Obsolete and Redundant Code. </a:t>
            </a:r>
          </a:p>
          <a:p>
            <a:pPr marL="800100" lvl="1">
              <a:spcBef>
                <a:spcPts val="0"/>
              </a:spcBef>
              <a:spcAft>
                <a:spcPts val="300"/>
              </a:spcAft>
            </a:pPr>
            <a:endParaRPr lang="en-IN" sz="1400" b="1" dirty="0">
              <a:solidFill>
                <a:srgbClr val="1F1F1F"/>
              </a:solidFill>
              <a:cs typeface="Times New Roman" panose="02020603050405020304" pitchFamily="18" charset="0"/>
            </a:endParaRPr>
          </a:p>
          <a:p>
            <a:pPr marL="342900" lvl="0">
              <a:spcBef>
                <a:spcPts val="0"/>
              </a:spcBef>
              <a:spcAft>
                <a:spcPts val="300"/>
              </a:spcAft>
            </a:pPr>
            <a:r>
              <a:rPr lang="en-US" sz="1400" b="1" dirty="0">
                <a:solidFill>
                  <a:srgbClr val="1F1F1F"/>
                </a:solidFill>
                <a:cs typeface="Times New Roman" panose="02020603050405020304" pitchFamily="18" charset="0"/>
              </a:rPr>
              <a:t>Objectives:  </a:t>
            </a:r>
            <a:endParaRPr lang="en-IN" sz="1400" b="1" dirty="0">
              <a:solidFill>
                <a:srgbClr val="1F1F1F"/>
              </a:solidFill>
              <a:cs typeface="Times New Roman" panose="02020603050405020304" pitchFamily="18" charset="0"/>
            </a:endParaRPr>
          </a:p>
          <a:p>
            <a:pPr marL="742950" lvl="1">
              <a:spcBef>
                <a:spcPts val="0"/>
              </a:spcBef>
              <a:spcAft>
                <a:spcPts val="300"/>
              </a:spcAft>
            </a:pPr>
            <a:r>
              <a:rPr lang="en-US" sz="1400" dirty="0">
                <a:solidFill>
                  <a:srgbClr val="1F1F1F"/>
                </a:solidFill>
                <a:cs typeface="Times New Roman" panose="02020603050405020304" pitchFamily="18" charset="0"/>
              </a:rPr>
              <a:t>Rewrite the AngularJS application using Angular 18 framework</a:t>
            </a:r>
            <a:endParaRPr lang="en-IN" sz="1400" dirty="0">
              <a:solidFill>
                <a:srgbClr val="1F1F1F"/>
              </a:solidFill>
              <a:cs typeface="Times New Roman" panose="02020603050405020304" pitchFamily="18" charset="0"/>
            </a:endParaRPr>
          </a:p>
          <a:p>
            <a:pPr marL="742950" lvl="1">
              <a:spcBef>
                <a:spcPts val="0"/>
              </a:spcBef>
              <a:spcAft>
                <a:spcPts val="300"/>
              </a:spcAft>
            </a:pPr>
            <a:r>
              <a:rPr lang="en-US" sz="1400" dirty="0">
                <a:solidFill>
                  <a:srgbClr val="1F1F1F"/>
                </a:solidFill>
                <a:cs typeface="Times New Roman" panose="02020603050405020304" pitchFamily="18" charset="0"/>
              </a:rPr>
              <a:t>Revamp the complete through the use </a:t>
            </a:r>
            <a:r>
              <a:rPr lang="en-US" sz="1400" dirty="0" err="1">
                <a:solidFill>
                  <a:srgbClr val="1F1F1F"/>
                </a:solidFill>
                <a:cs typeface="Times New Roman" panose="02020603050405020304" pitchFamily="18" charset="0"/>
              </a:rPr>
              <a:t>TailwindCSS</a:t>
            </a:r>
            <a:r>
              <a:rPr lang="en-US" sz="1400" dirty="0">
                <a:solidFill>
                  <a:srgbClr val="1F1F1F"/>
                </a:solidFill>
                <a:cs typeface="Times New Roman" panose="02020603050405020304" pitchFamily="18" charset="0"/>
              </a:rPr>
              <a:t> </a:t>
            </a:r>
          </a:p>
          <a:p>
            <a:pPr marL="742950" lvl="1">
              <a:spcBef>
                <a:spcPts val="0"/>
              </a:spcBef>
              <a:spcAft>
                <a:spcPts val="300"/>
              </a:spcAft>
            </a:pPr>
            <a:r>
              <a:rPr lang="en-US" sz="1400" dirty="0">
                <a:solidFill>
                  <a:srgbClr val="1F1F1F"/>
                </a:solidFill>
                <a:cs typeface="Times New Roman" panose="02020603050405020304" pitchFamily="18" charset="0"/>
              </a:rPr>
              <a:t>Improve application performance, scalability, and maintainability. </a:t>
            </a:r>
            <a:endParaRPr lang="en-IN" sz="1400" dirty="0">
              <a:solidFill>
                <a:srgbClr val="1F1F1F"/>
              </a:solidFill>
              <a:cs typeface="Times New Roman" panose="02020603050405020304" pitchFamily="18" charset="0"/>
            </a:endParaRPr>
          </a:p>
          <a:p>
            <a:pPr marL="514350" lvl="2" indent="0">
              <a:spcBef>
                <a:spcPts val="0"/>
              </a:spcBef>
              <a:spcAft>
                <a:spcPts val="300"/>
              </a:spcAft>
              <a:buNone/>
            </a:pPr>
            <a:endParaRPr lang="en-IN" sz="1400" dirty="0">
              <a:solidFill>
                <a:srgbClr val="1F1F1F"/>
              </a:solidFill>
              <a:cs typeface="Times New Roman" panose="02020603050405020304" pitchFamily="18" charset="0"/>
            </a:endParaRPr>
          </a:p>
          <a:p>
            <a:pPr>
              <a:spcBef>
                <a:spcPts val="0"/>
              </a:spcBef>
              <a:spcAft>
                <a:spcPts val="300"/>
              </a:spcAft>
            </a:pPr>
            <a:r>
              <a:rPr lang="en-US" sz="1400" b="1" dirty="0">
                <a:solidFill>
                  <a:srgbClr val="1F1F1F"/>
                </a:solidFill>
                <a:cs typeface="Times New Roman" panose="02020603050405020304" pitchFamily="18" charset="0"/>
              </a:rPr>
              <a:t>Approach and Methodology:</a:t>
            </a:r>
            <a:endParaRPr lang="en-IN" sz="1400" b="1" dirty="0">
              <a:solidFill>
                <a:srgbClr val="1F1F1F"/>
              </a:solidFill>
              <a:cs typeface="Times New Roman" panose="02020603050405020304" pitchFamily="18" charset="0"/>
            </a:endParaRPr>
          </a:p>
          <a:p>
            <a:pPr marL="742950" lvl="2">
              <a:spcBef>
                <a:spcPts val="0"/>
              </a:spcBef>
              <a:spcAft>
                <a:spcPts val="300"/>
              </a:spcAft>
            </a:pPr>
            <a:r>
              <a:rPr lang="en-US" sz="1400" b="1" dirty="0">
                <a:solidFill>
                  <a:srgbClr val="1F1F1F"/>
                </a:solidFill>
                <a:cs typeface="Times New Roman" panose="02020603050405020304" pitchFamily="18" charset="0"/>
              </a:rPr>
              <a:t>Strategy:</a:t>
            </a:r>
            <a:r>
              <a:rPr lang="en-US" sz="1400" dirty="0">
                <a:solidFill>
                  <a:srgbClr val="1F1F1F"/>
                </a:solidFill>
                <a:cs typeface="Times New Roman" panose="02020603050405020304" pitchFamily="18" charset="0"/>
              </a:rPr>
              <a:t> Big Bang</a:t>
            </a:r>
            <a:endParaRPr lang="en-IN" sz="1400" dirty="0">
              <a:solidFill>
                <a:srgbClr val="1F1F1F"/>
              </a:solidFill>
              <a:cs typeface="Times New Roman" panose="02020603050405020304" pitchFamily="18" charset="0"/>
            </a:endParaRPr>
          </a:p>
          <a:p>
            <a:pPr marL="742950" lvl="2">
              <a:spcBef>
                <a:spcPts val="0"/>
              </a:spcBef>
              <a:spcAft>
                <a:spcPts val="300"/>
              </a:spcAft>
            </a:pPr>
            <a:r>
              <a:rPr lang="en-US" sz="1400" b="1" dirty="0">
                <a:solidFill>
                  <a:srgbClr val="1F1F1F"/>
                </a:solidFill>
                <a:cs typeface="Times New Roman" panose="02020603050405020304" pitchFamily="18" charset="0"/>
              </a:rPr>
              <a:t>Tools and Technologies:</a:t>
            </a:r>
            <a:r>
              <a:rPr lang="en-US" sz="1400" dirty="0">
                <a:solidFill>
                  <a:srgbClr val="1F1F1F"/>
                </a:solidFill>
                <a:cs typeface="Times New Roman" panose="02020603050405020304" pitchFamily="18" charset="0"/>
              </a:rPr>
              <a:t> For this migration project, we utilized </a:t>
            </a:r>
            <a:r>
              <a:rPr lang="en-US" sz="1400" dirty="0" err="1">
                <a:solidFill>
                  <a:srgbClr val="1F1F1F"/>
                </a:solidFill>
                <a:cs typeface="Times New Roman" panose="02020603050405020304" pitchFamily="18" charset="0"/>
              </a:rPr>
              <a:t>Github</a:t>
            </a:r>
            <a:r>
              <a:rPr lang="en-US" sz="1400" dirty="0">
                <a:solidFill>
                  <a:srgbClr val="1F1F1F"/>
                </a:solidFill>
                <a:cs typeface="Times New Roman" panose="02020603050405020304" pitchFamily="18" charset="0"/>
              </a:rPr>
              <a:t> copilot, Jasmine/Karma for unit testing. We also leveraged Webpack for bundling and optimization, and </a:t>
            </a:r>
            <a:r>
              <a:rPr lang="en-US" sz="1400" dirty="0" err="1">
                <a:solidFill>
                  <a:srgbClr val="1F1F1F"/>
                </a:solidFill>
                <a:cs typeface="Times New Roman" panose="02020603050405020304" pitchFamily="18" charset="0"/>
              </a:rPr>
              <a:t>ESLint</a:t>
            </a:r>
            <a:r>
              <a:rPr lang="en-US" sz="1400" dirty="0">
                <a:solidFill>
                  <a:srgbClr val="1F1F1F"/>
                </a:solidFill>
                <a:cs typeface="Times New Roman" panose="02020603050405020304" pitchFamily="18" charset="0"/>
              </a:rPr>
              <a:t> for code quality checks.</a:t>
            </a:r>
            <a:endParaRPr lang="en-IN" sz="1400" dirty="0">
              <a:solidFill>
                <a:srgbClr val="1F1F1F"/>
              </a:solidFill>
              <a:cs typeface="Times New Roman" panose="02020603050405020304" pitchFamily="18" charset="0"/>
            </a:endParaRPr>
          </a:p>
        </p:txBody>
      </p:sp>
      <p:sp>
        <p:nvSpPr>
          <p:cNvPr id="2" name="Slide Number Placeholder 1">
            <a:extLst>
              <a:ext uri="{FF2B5EF4-FFF2-40B4-BE49-F238E27FC236}">
                <a16:creationId xmlns:a16="http://schemas.microsoft.com/office/drawing/2014/main" id="{DB57EFE7-6106-0530-72A8-C14DF8D60C07}"/>
              </a:ext>
            </a:extLst>
          </p:cNvPr>
          <p:cNvSpPr>
            <a:spLocks noGrp="1"/>
          </p:cNvSpPr>
          <p:nvPr>
            <p:ph type="sldNum" sz="quarter" idx="10"/>
          </p:nvPr>
        </p:nvSpPr>
        <p:spPr/>
        <p:txBody>
          <a:bodyPr/>
          <a:lstStyle/>
          <a:p>
            <a:fld id="{2ADF02F0-7A45-4BFB-A264-947079AA91A4}" type="slidenum">
              <a:rPr lang="en-US" smtClean="0"/>
              <a:pPr/>
              <a:t>10</a:t>
            </a:fld>
            <a:endParaRPr lang="en-US"/>
          </a:p>
        </p:txBody>
      </p:sp>
      <p:sp>
        <p:nvSpPr>
          <p:cNvPr id="3" name="Title 1">
            <a:extLst>
              <a:ext uri="{FF2B5EF4-FFF2-40B4-BE49-F238E27FC236}">
                <a16:creationId xmlns:a16="http://schemas.microsoft.com/office/drawing/2014/main" id="{C42DBB1E-861B-70AB-BA51-D5E0FADD0221}"/>
              </a:ext>
            </a:extLst>
          </p:cNvPr>
          <p:cNvSpPr txBox="1">
            <a:spLocks/>
          </p:cNvSpPr>
          <p:nvPr/>
        </p:nvSpPr>
        <p:spPr>
          <a:xfrm>
            <a:off x="309563" y="265711"/>
            <a:ext cx="10075863" cy="762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gradFill>
                  <a:gsLst>
                    <a:gs pos="0">
                      <a:srgbClr val="3DB44A"/>
                    </a:gs>
                    <a:gs pos="33000">
                      <a:srgbClr val="3DB44A"/>
                    </a:gs>
                    <a:gs pos="100000">
                      <a:srgbClr val="29B9CD"/>
                    </a:gs>
                  </a:gsLst>
                  <a:lin ang="2700000" scaled="1"/>
                </a:gradFill>
                <a:latin typeface="+mj-lt"/>
                <a:ea typeface="+mj-ea"/>
                <a:cs typeface="+mj-cs"/>
              </a:defRPr>
            </a:lvl1pPr>
          </a:lstStyle>
          <a:p>
            <a:r>
              <a:rPr lang="en-US" sz="2400" dirty="0">
                <a:effectLst/>
                <a:latin typeface="Aptos" panose="020B0004020202020204" pitchFamily="34" charset="0"/>
                <a:ea typeface="Times New Roman" panose="02020603050405020304" pitchFamily="18" charset="0"/>
                <a:cs typeface="Times New Roman" panose="02020603050405020304" pitchFamily="18" charset="0"/>
              </a:rPr>
              <a:t>Application Modernization through Big Bang</a:t>
            </a:r>
            <a:endParaRPr lang="en-IN" sz="240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04544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11</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588552" y="2808225"/>
            <a:ext cx="3369395" cy="1323439"/>
          </a:xfrm>
          <a:prstGeom prst="rect">
            <a:avLst/>
          </a:prstGeom>
        </p:spPr>
        <p:txBody>
          <a:bodyPr wrap="square">
            <a:spAutoFit/>
          </a:bodyPr>
          <a:lstStyle/>
          <a:p>
            <a:r>
              <a:rPr lang="en-US" sz="4000" dirty="0">
                <a:solidFill>
                  <a:schemeClr val="bg1"/>
                </a:solidFill>
                <a:latin typeface="Segoe UI Semibold" panose="020B0702040204020203" pitchFamily="34" charset="0"/>
                <a:cs typeface="Segoe UI Semibold" panose="020B0702040204020203" pitchFamily="34" charset="0"/>
              </a:rPr>
              <a:t>Proposed Approach </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2071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a:xfrm>
            <a:off x="7286519" y="5420956"/>
            <a:ext cx="2743200" cy="365125"/>
          </a:xfrm>
        </p:spPr>
        <p:txBody>
          <a:bodyPr/>
          <a:lstStyle/>
          <a:p>
            <a:fld id="{2ADF02F0-7A45-4BFB-A264-947079AA91A4}" type="slidenum">
              <a:rPr lang="en-US" smtClean="0"/>
              <a:t>12</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64592"/>
            <a:ext cx="9753599" cy="933450"/>
          </a:xfrm>
        </p:spPr>
        <p:txBody>
          <a:bodyPr/>
          <a:lstStyle/>
          <a:p>
            <a:r>
              <a:rPr lang="en-US" sz="2400" dirty="0">
                <a:latin typeface="Aptos" panose="020B0004020202020204" pitchFamily="34" charset="0"/>
                <a:cs typeface="Times New Roman" panose="02020603050405020304" pitchFamily="18" charset="0"/>
              </a:rPr>
              <a:t>Leveraging Existing Hybrid Approach: </a:t>
            </a:r>
            <a:r>
              <a:rPr lang="en-US" sz="2400" dirty="0" err="1">
                <a:latin typeface="Aptos" panose="020B0004020202020204" pitchFamily="34" charset="0"/>
                <a:cs typeface="Times New Roman" panose="02020603050405020304" pitchFamily="18" charset="0"/>
              </a:rPr>
              <a:t>UpgradeModule</a:t>
            </a:r>
            <a:r>
              <a:rPr lang="en-US" sz="2400" dirty="0">
                <a:latin typeface="Aptos" panose="020B0004020202020204" pitchFamily="34" charset="0"/>
                <a:cs typeface="Times New Roman" panose="02020603050405020304" pitchFamily="18" charset="0"/>
              </a:rPr>
              <a:t> Strategy</a:t>
            </a:r>
            <a:endParaRPr lang="en-IN" sz="2400" dirty="0">
              <a:latin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0D1FAFAE-AACC-D047-85D6-F3AEB048CE16}"/>
              </a:ext>
            </a:extLst>
          </p:cNvPr>
          <p:cNvSpPr txBox="1"/>
          <p:nvPr/>
        </p:nvSpPr>
        <p:spPr>
          <a:xfrm>
            <a:off x="228600" y="1129409"/>
            <a:ext cx="11680371" cy="738664"/>
          </a:xfrm>
          <a:prstGeom prst="rect">
            <a:avLst/>
          </a:prstGeom>
          <a:noFill/>
        </p:spPr>
        <p:txBody>
          <a:bodyPr wrap="square" lIns="91440" tIns="45720" rIns="91440" bIns="45720" anchor="t">
            <a:spAutoFit/>
          </a:bodyPr>
          <a:lstStyle/>
          <a:p>
            <a:r>
              <a:rPr lang="en-US" sz="1400" dirty="0">
                <a:solidFill>
                  <a:srgbClr val="1F1F1F"/>
                </a:solidFill>
                <a:cs typeface="Times New Roman" panose="02020603050405020304" pitchFamily="18" charset="0"/>
              </a:rPr>
              <a:t>Building upon the existing hybrid applications, which utilize Angular 18 components within AngularJS 1.6 apps, we propose a migration approach centered on the </a:t>
            </a:r>
            <a:r>
              <a:rPr lang="en-US" sz="1400" dirty="0" err="1">
                <a:solidFill>
                  <a:srgbClr val="1F1F1F"/>
                </a:solidFill>
                <a:cs typeface="Times New Roman" panose="02020603050405020304" pitchFamily="18" charset="0"/>
              </a:rPr>
              <a:t>UpgradeModule</a:t>
            </a:r>
            <a:r>
              <a:rPr lang="en-US" sz="1400" dirty="0">
                <a:solidFill>
                  <a:srgbClr val="1F1F1F"/>
                </a:solidFill>
                <a:cs typeface="Times New Roman" panose="02020603050405020304" pitchFamily="18" charset="0"/>
              </a:rPr>
              <a:t>. This approach capitalizes on the groundwork laid by the hybrid approach while taking advantage of the </a:t>
            </a:r>
            <a:r>
              <a:rPr lang="en-US" sz="1400" dirty="0" err="1">
                <a:solidFill>
                  <a:srgbClr val="1F1F1F"/>
                </a:solidFill>
                <a:cs typeface="Times New Roman" panose="02020603050405020304" pitchFamily="18" charset="0"/>
              </a:rPr>
              <a:t>UpgradeModule</a:t>
            </a:r>
            <a:r>
              <a:rPr lang="en-US" sz="1400" dirty="0">
                <a:solidFill>
                  <a:srgbClr val="1F1F1F"/>
                </a:solidFill>
                <a:cs typeface="Times New Roman" panose="02020603050405020304" pitchFamily="18" charset="0"/>
              </a:rPr>
              <a:t> for a more streamlined transition.</a:t>
            </a:r>
          </a:p>
        </p:txBody>
      </p:sp>
      <p:sp>
        <p:nvSpPr>
          <p:cNvPr id="25" name="Content Placeholder 3">
            <a:extLst>
              <a:ext uri="{FF2B5EF4-FFF2-40B4-BE49-F238E27FC236}">
                <a16:creationId xmlns:a16="http://schemas.microsoft.com/office/drawing/2014/main" id="{CD351DFA-BC2E-1D90-1049-F83248E5D80A}"/>
              </a:ext>
            </a:extLst>
          </p:cNvPr>
          <p:cNvSpPr txBox="1">
            <a:spLocks/>
          </p:cNvSpPr>
          <p:nvPr/>
        </p:nvSpPr>
        <p:spPr>
          <a:xfrm>
            <a:off x="228600" y="2123149"/>
            <a:ext cx="11429999" cy="4213496"/>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550" dirty="0">
              <a:ea typeface="+mn-lt"/>
              <a:cs typeface="Calibri" panose="020F0502020204030204" pitchFamily="34" charset="0"/>
            </a:endParaRPr>
          </a:p>
          <a:p>
            <a:endParaRPr lang="en-US" sz="1550" dirty="0">
              <a:ea typeface="+mn-lt"/>
              <a:cs typeface="Calibri" panose="020F0502020204030204" pitchFamily="34" charset="0"/>
            </a:endParaRPr>
          </a:p>
          <a:p>
            <a:endParaRPr lang="en-US" sz="1550" dirty="0">
              <a:cs typeface="Calibri" panose="020F0502020204030204" pitchFamily="34" charset="0"/>
            </a:endParaRPr>
          </a:p>
          <a:p>
            <a:pPr marL="0" indent="0">
              <a:buNone/>
            </a:pPr>
            <a:br>
              <a:rPr lang="en-US" sz="1550" dirty="0">
                <a:cs typeface="Calibri" panose="020F0502020204030204" pitchFamily="34" charset="0"/>
              </a:rPr>
            </a:br>
            <a:endParaRPr lang="en-US" sz="1550" b="1" dirty="0">
              <a:cs typeface="Calibri" panose="020F0502020204030204" pitchFamily="34" charset="0"/>
            </a:endParaRPr>
          </a:p>
          <a:p>
            <a:pPr>
              <a:spcBef>
                <a:spcPts val="0"/>
              </a:spcBef>
              <a:spcAft>
                <a:spcPts val="300"/>
              </a:spcAft>
            </a:pPr>
            <a:r>
              <a:rPr lang="en-US" sz="1400" b="1" dirty="0">
                <a:solidFill>
                  <a:srgbClr val="1F1F1F"/>
                </a:solidFill>
                <a:cs typeface="Times New Roman" panose="02020603050405020304" pitchFamily="18" charset="0"/>
              </a:rPr>
              <a:t>Assessment and Prioritization: </a:t>
            </a:r>
            <a:r>
              <a:rPr lang="en-US" sz="1400" dirty="0">
                <a:solidFill>
                  <a:srgbClr val="1F1F1F"/>
                </a:solidFill>
                <a:cs typeface="Times New Roman" panose="02020603050405020304" pitchFamily="18" charset="0"/>
              </a:rPr>
              <a:t>We will collaborate with the technical teams to identify critical components or functionalities that benefit most from an upgrade.</a:t>
            </a:r>
            <a:br>
              <a:rPr lang="en-US" sz="1400" dirty="0">
                <a:solidFill>
                  <a:srgbClr val="1F1F1F"/>
                </a:solidFill>
                <a:cs typeface="Times New Roman" panose="02020603050405020304" pitchFamily="18" charset="0"/>
              </a:rPr>
            </a:br>
            <a:endParaRPr lang="en-US" sz="1400" dirty="0">
              <a:solidFill>
                <a:srgbClr val="1F1F1F"/>
              </a:solidFill>
              <a:cs typeface="Times New Roman" panose="02020603050405020304" pitchFamily="18" charset="0"/>
            </a:endParaRPr>
          </a:p>
          <a:p>
            <a:pPr>
              <a:spcBef>
                <a:spcPts val="0"/>
              </a:spcBef>
              <a:spcAft>
                <a:spcPts val="300"/>
              </a:spcAft>
            </a:pPr>
            <a:r>
              <a:rPr lang="en-US" sz="1400" b="1" dirty="0">
                <a:solidFill>
                  <a:srgbClr val="1F1F1F"/>
                </a:solidFill>
                <a:cs typeface="Times New Roman" panose="02020603050405020304" pitchFamily="18" charset="0"/>
              </a:rPr>
              <a:t>Migration strategy: </a:t>
            </a:r>
            <a:r>
              <a:rPr lang="en-US" sz="1400" dirty="0">
                <a:solidFill>
                  <a:srgbClr val="1F1F1F"/>
                </a:solidFill>
                <a:cs typeface="Times New Roman" panose="02020603050405020304" pitchFamily="18" charset="0"/>
              </a:rPr>
              <a:t>By leveraging </a:t>
            </a:r>
            <a:r>
              <a:rPr lang="en-US" sz="1400" dirty="0" err="1">
                <a:solidFill>
                  <a:srgbClr val="1F1F1F"/>
                </a:solidFill>
                <a:cs typeface="Times New Roman" panose="02020603050405020304" pitchFamily="18" charset="0"/>
              </a:rPr>
              <a:t>UpgradeModule</a:t>
            </a:r>
            <a:r>
              <a:rPr lang="en-US" sz="1400" dirty="0">
                <a:solidFill>
                  <a:srgbClr val="1F1F1F"/>
                </a:solidFill>
                <a:cs typeface="Times New Roman" panose="02020603050405020304" pitchFamily="18" charset="0"/>
              </a:rPr>
              <a:t>  strategy we will follow a gradual upgrade process, minimizing disruptions and enabling focused efforts on specific </a:t>
            </a:r>
            <a:r>
              <a:rPr lang="en-US" sz="1400" dirty="0" err="1">
                <a:solidFill>
                  <a:srgbClr val="1F1F1F"/>
                </a:solidFill>
                <a:cs typeface="Times New Roman" panose="02020603050405020304" pitchFamily="18" charset="0"/>
              </a:rPr>
              <a:t>ui</a:t>
            </a:r>
            <a:r>
              <a:rPr lang="en-US" sz="1400" dirty="0">
                <a:solidFill>
                  <a:srgbClr val="1F1F1F"/>
                </a:solidFill>
                <a:cs typeface="Times New Roman" panose="02020603050405020304" pitchFamily="18" charset="0"/>
              </a:rPr>
              <a:t> applications.</a:t>
            </a:r>
            <a:br>
              <a:rPr lang="en-US" sz="1400" dirty="0">
                <a:solidFill>
                  <a:srgbClr val="1F1F1F"/>
                </a:solidFill>
                <a:cs typeface="Times New Roman" panose="02020603050405020304" pitchFamily="18" charset="0"/>
              </a:rPr>
            </a:br>
            <a:endParaRPr lang="en-US" sz="1400" dirty="0">
              <a:solidFill>
                <a:srgbClr val="1F1F1F"/>
              </a:solidFill>
              <a:cs typeface="Times New Roman" panose="02020603050405020304" pitchFamily="18" charset="0"/>
            </a:endParaRPr>
          </a:p>
          <a:p>
            <a:pPr>
              <a:spcBef>
                <a:spcPts val="0"/>
              </a:spcBef>
              <a:spcAft>
                <a:spcPts val="300"/>
              </a:spcAft>
            </a:pPr>
            <a:r>
              <a:rPr lang="en-US" sz="1400" b="1" dirty="0">
                <a:solidFill>
                  <a:srgbClr val="1F1F1F"/>
                </a:solidFill>
                <a:cs typeface="Times New Roman" panose="02020603050405020304" pitchFamily="18" charset="0"/>
              </a:rPr>
              <a:t>Upgrade Selected Components: </a:t>
            </a:r>
            <a:r>
              <a:rPr lang="en-US" sz="1400" dirty="0">
                <a:solidFill>
                  <a:srgbClr val="1F1F1F"/>
                </a:solidFill>
                <a:cs typeface="Times New Roman" panose="02020603050405020304" pitchFamily="18" charset="0"/>
              </a:rPr>
              <a:t>Using the </a:t>
            </a:r>
            <a:r>
              <a:rPr lang="en-US" sz="1400" dirty="0" err="1">
                <a:solidFill>
                  <a:srgbClr val="1F1F1F"/>
                </a:solidFill>
                <a:cs typeface="Times New Roman" panose="02020603050405020304" pitchFamily="18" charset="0"/>
              </a:rPr>
              <a:t>UpgradeModule</a:t>
            </a:r>
            <a:r>
              <a:rPr lang="en-US" sz="1400" dirty="0">
                <a:solidFill>
                  <a:srgbClr val="1F1F1F"/>
                </a:solidFill>
                <a:cs typeface="Times New Roman" panose="02020603050405020304" pitchFamily="18" charset="0"/>
              </a:rPr>
              <a:t>, we will gradually upgrade the identified components to Angular 18, leveraging existing hybrid application structure.</a:t>
            </a:r>
            <a:br>
              <a:rPr lang="en-US" sz="1400" dirty="0">
                <a:solidFill>
                  <a:srgbClr val="1F1F1F"/>
                </a:solidFill>
                <a:cs typeface="Times New Roman" panose="02020603050405020304" pitchFamily="18" charset="0"/>
              </a:rPr>
            </a:br>
            <a:endParaRPr lang="en-US" sz="1400" dirty="0">
              <a:solidFill>
                <a:srgbClr val="1F1F1F"/>
              </a:solidFill>
              <a:cs typeface="Times New Roman" panose="02020603050405020304" pitchFamily="18" charset="0"/>
            </a:endParaRPr>
          </a:p>
          <a:p>
            <a:pPr>
              <a:spcBef>
                <a:spcPts val="0"/>
              </a:spcBef>
              <a:spcAft>
                <a:spcPts val="300"/>
              </a:spcAft>
            </a:pPr>
            <a:r>
              <a:rPr lang="en-US" sz="1400" b="1" dirty="0">
                <a:solidFill>
                  <a:srgbClr val="1F1F1F"/>
                </a:solidFill>
                <a:cs typeface="Times New Roman" panose="02020603050405020304" pitchFamily="18" charset="0"/>
              </a:rPr>
              <a:t>Testing and Integration: </a:t>
            </a:r>
            <a:r>
              <a:rPr lang="en-US" sz="1400" dirty="0">
                <a:solidFill>
                  <a:srgbClr val="1F1F1F"/>
                </a:solidFill>
                <a:cs typeface="Times New Roman" panose="02020603050405020304" pitchFamily="18" charset="0"/>
              </a:rPr>
              <a:t>After each upgrade, we will conduct thorough testing to ensure compatibility and seamless integration with the existing application and SaaS platform.</a:t>
            </a:r>
            <a:endParaRPr lang="en-IN" sz="1400" dirty="0">
              <a:solidFill>
                <a:srgbClr val="1F1F1F"/>
              </a:solidFill>
              <a:cs typeface="Times New Roman" panose="02020603050405020304" pitchFamily="18" charset="0"/>
            </a:endParaRPr>
          </a:p>
          <a:p>
            <a:pPr>
              <a:spcBef>
                <a:spcPts val="0"/>
              </a:spcBef>
              <a:spcAft>
                <a:spcPts val="300"/>
              </a:spcAft>
            </a:pPr>
            <a:endParaRPr lang="en-IN" sz="1400" dirty="0">
              <a:solidFill>
                <a:srgbClr val="1F1F1F"/>
              </a:solidFill>
              <a:cs typeface="Times New Roman" panose="02020603050405020304" pitchFamily="18" charset="0"/>
            </a:endParaRPr>
          </a:p>
          <a:p>
            <a:endParaRPr lang="en-US" sz="1550" b="1" dirty="0">
              <a:cs typeface="Calibri" panose="020F0502020204030204" pitchFamily="34" charset="0"/>
            </a:endParaRPr>
          </a:p>
        </p:txBody>
      </p:sp>
      <p:sp>
        <p:nvSpPr>
          <p:cNvPr id="26" name="Hexagon 25">
            <a:extLst>
              <a:ext uri="{FF2B5EF4-FFF2-40B4-BE49-F238E27FC236}">
                <a16:creationId xmlns:a16="http://schemas.microsoft.com/office/drawing/2014/main" id="{106C07F1-1DD2-F5AE-04D3-416417DF8CBD}"/>
              </a:ext>
            </a:extLst>
          </p:cNvPr>
          <p:cNvSpPr/>
          <p:nvPr/>
        </p:nvSpPr>
        <p:spPr>
          <a:xfrm>
            <a:off x="6516141" y="2141835"/>
            <a:ext cx="1554480" cy="1274946"/>
          </a:xfrm>
          <a:prstGeom prst="hexagon">
            <a:avLst/>
          </a:prstGeom>
          <a:ln w="76200">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7" name="Hexagon 26">
            <a:extLst>
              <a:ext uri="{FF2B5EF4-FFF2-40B4-BE49-F238E27FC236}">
                <a16:creationId xmlns:a16="http://schemas.microsoft.com/office/drawing/2014/main" id="{CCAFC18F-9CEA-1B11-A2EF-DEA938A51559}"/>
              </a:ext>
            </a:extLst>
          </p:cNvPr>
          <p:cNvSpPr/>
          <p:nvPr/>
        </p:nvSpPr>
        <p:spPr>
          <a:xfrm>
            <a:off x="1879872" y="2073560"/>
            <a:ext cx="1502871" cy="1268726"/>
          </a:xfrm>
          <a:prstGeom prst="hexagon">
            <a:avLst/>
          </a:prstGeom>
          <a:ln w="76200">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8" name="Hexagon 27">
            <a:extLst>
              <a:ext uri="{FF2B5EF4-FFF2-40B4-BE49-F238E27FC236}">
                <a16:creationId xmlns:a16="http://schemas.microsoft.com/office/drawing/2014/main" id="{9616E550-AD86-B294-9C25-F92DDF3545CE}"/>
              </a:ext>
            </a:extLst>
          </p:cNvPr>
          <p:cNvSpPr/>
          <p:nvPr/>
        </p:nvSpPr>
        <p:spPr>
          <a:xfrm>
            <a:off x="8807951" y="2141835"/>
            <a:ext cx="1619305" cy="1274946"/>
          </a:xfrm>
          <a:prstGeom prst="hexagon">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9" name="Hexagon 28">
            <a:extLst>
              <a:ext uri="{FF2B5EF4-FFF2-40B4-BE49-F238E27FC236}">
                <a16:creationId xmlns:a16="http://schemas.microsoft.com/office/drawing/2014/main" id="{9776BDE2-3A43-C70F-3881-EAE791691A7C}"/>
              </a:ext>
            </a:extLst>
          </p:cNvPr>
          <p:cNvSpPr/>
          <p:nvPr/>
        </p:nvSpPr>
        <p:spPr>
          <a:xfrm>
            <a:off x="4105068" y="2067339"/>
            <a:ext cx="1584229" cy="1274947"/>
          </a:xfrm>
          <a:prstGeom prst="hexagon">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0" name="TextBox 29">
            <a:extLst>
              <a:ext uri="{FF2B5EF4-FFF2-40B4-BE49-F238E27FC236}">
                <a16:creationId xmlns:a16="http://schemas.microsoft.com/office/drawing/2014/main" id="{2D258074-DED9-FB68-FF70-E56B88FD3490}"/>
              </a:ext>
            </a:extLst>
          </p:cNvPr>
          <p:cNvSpPr txBox="1"/>
          <p:nvPr/>
        </p:nvSpPr>
        <p:spPr>
          <a:xfrm>
            <a:off x="2070589" y="2640965"/>
            <a:ext cx="1120546" cy="646331"/>
          </a:xfrm>
          <a:prstGeom prst="rect">
            <a:avLst/>
          </a:prstGeom>
          <a:noFill/>
        </p:spPr>
        <p:txBody>
          <a:bodyPr wrap="square" rtlCol="0">
            <a:spAutoFit/>
          </a:bodyPr>
          <a:lstStyle/>
          <a:p>
            <a:pPr algn="ctr"/>
            <a:r>
              <a:rPr lang="en-US" sz="1200" dirty="0"/>
              <a:t>Assessment</a:t>
            </a:r>
            <a:br>
              <a:rPr lang="en-US" sz="1200" dirty="0"/>
            </a:br>
            <a:r>
              <a:rPr lang="en-US" sz="1200" dirty="0"/>
              <a:t>and</a:t>
            </a:r>
            <a:br>
              <a:rPr lang="en-US" sz="1200" dirty="0"/>
            </a:br>
            <a:r>
              <a:rPr lang="en-US" sz="1200" dirty="0"/>
              <a:t>Prioritization</a:t>
            </a:r>
          </a:p>
        </p:txBody>
      </p:sp>
      <p:sp>
        <p:nvSpPr>
          <p:cNvPr id="31" name="TextBox 30">
            <a:extLst>
              <a:ext uri="{FF2B5EF4-FFF2-40B4-BE49-F238E27FC236}">
                <a16:creationId xmlns:a16="http://schemas.microsoft.com/office/drawing/2014/main" id="{2EBFBBA5-C4A2-8B4C-4422-3500E94B37C0}"/>
              </a:ext>
            </a:extLst>
          </p:cNvPr>
          <p:cNvSpPr txBox="1"/>
          <p:nvPr/>
        </p:nvSpPr>
        <p:spPr>
          <a:xfrm>
            <a:off x="6419259" y="2823556"/>
            <a:ext cx="1748244" cy="461665"/>
          </a:xfrm>
          <a:prstGeom prst="rect">
            <a:avLst/>
          </a:prstGeom>
          <a:noFill/>
        </p:spPr>
        <p:txBody>
          <a:bodyPr wrap="square" rtlCol="0">
            <a:spAutoFit/>
          </a:bodyPr>
          <a:lstStyle/>
          <a:p>
            <a:pPr lvl="0" algn="ctr"/>
            <a:r>
              <a:rPr lang="en-US" sz="1200" dirty="0"/>
              <a:t>Upgrade Selected Components</a:t>
            </a:r>
          </a:p>
        </p:txBody>
      </p:sp>
      <p:sp>
        <p:nvSpPr>
          <p:cNvPr id="32" name="TextBox 31">
            <a:extLst>
              <a:ext uri="{FF2B5EF4-FFF2-40B4-BE49-F238E27FC236}">
                <a16:creationId xmlns:a16="http://schemas.microsoft.com/office/drawing/2014/main" id="{05998517-F68D-634A-9262-3B6330A77B7D}"/>
              </a:ext>
            </a:extLst>
          </p:cNvPr>
          <p:cNvSpPr txBox="1"/>
          <p:nvPr/>
        </p:nvSpPr>
        <p:spPr>
          <a:xfrm>
            <a:off x="8826947" y="2801043"/>
            <a:ext cx="1554480" cy="461665"/>
          </a:xfrm>
          <a:prstGeom prst="rect">
            <a:avLst/>
          </a:prstGeom>
          <a:noFill/>
        </p:spPr>
        <p:txBody>
          <a:bodyPr wrap="square" rtlCol="0">
            <a:spAutoFit/>
          </a:bodyPr>
          <a:lstStyle/>
          <a:p>
            <a:pPr lvl="0" algn="ctr"/>
            <a:r>
              <a:rPr lang="en-US" sz="1200" dirty="0"/>
              <a:t>Testing and Integration</a:t>
            </a:r>
          </a:p>
        </p:txBody>
      </p:sp>
      <p:sp>
        <p:nvSpPr>
          <p:cNvPr id="33" name="TextBox 32">
            <a:extLst>
              <a:ext uri="{FF2B5EF4-FFF2-40B4-BE49-F238E27FC236}">
                <a16:creationId xmlns:a16="http://schemas.microsoft.com/office/drawing/2014/main" id="{43003C92-0549-48AB-62ED-728211A15ACD}"/>
              </a:ext>
            </a:extLst>
          </p:cNvPr>
          <p:cNvSpPr txBox="1"/>
          <p:nvPr/>
        </p:nvSpPr>
        <p:spPr>
          <a:xfrm>
            <a:off x="4158235" y="2768169"/>
            <a:ext cx="1554480" cy="276999"/>
          </a:xfrm>
          <a:prstGeom prst="rect">
            <a:avLst/>
          </a:prstGeom>
          <a:noFill/>
        </p:spPr>
        <p:txBody>
          <a:bodyPr wrap="square" rtlCol="0">
            <a:spAutoFit/>
          </a:bodyPr>
          <a:lstStyle/>
          <a:p>
            <a:pPr lvl="0" algn="ctr"/>
            <a:r>
              <a:rPr lang="en-US" sz="1200" dirty="0" err="1"/>
              <a:t>UpgradeModule</a:t>
            </a:r>
            <a:endParaRPr lang="en-US" sz="1200" dirty="0"/>
          </a:p>
        </p:txBody>
      </p:sp>
      <p:pic>
        <p:nvPicPr>
          <p:cNvPr id="34" name="Picture 33">
            <a:extLst>
              <a:ext uri="{FF2B5EF4-FFF2-40B4-BE49-F238E27FC236}">
                <a16:creationId xmlns:a16="http://schemas.microsoft.com/office/drawing/2014/main" id="{79100562-1454-1666-0626-048AA2013709}"/>
              </a:ext>
            </a:extLst>
          </p:cNvPr>
          <p:cNvPicPr>
            <a:picLocks noChangeAspect="1"/>
          </p:cNvPicPr>
          <p:nvPr/>
        </p:nvPicPr>
        <p:blipFill>
          <a:blip r:embed="rId3"/>
          <a:stretch>
            <a:fillRect/>
          </a:stretch>
        </p:blipFill>
        <p:spPr>
          <a:xfrm>
            <a:off x="2434233" y="2273660"/>
            <a:ext cx="471160" cy="425962"/>
          </a:xfrm>
          <a:prstGeom prst="rect">
            <a:avLst/>
          </a:prstGeom>
        </p:spPr>
      </p:pic>
      <p:pic>
        <p:nvPicPr>
          <p:cNvPr id="35" name="Picture 34">
            <a:extLst>
              <a:ext uri="{FF2B5EF4-FFF2-40B4-BE49-F238E27FC236}">
                <a16:creationId xmlns:a16="http://schemas.microsoft.com/office/drawing/2014/main" id="{4D2CA24B-6B44-8C00-D24F-0E16FF7E1CA7}"/>
              </a:ext>
            </a:extLst>
          </p:cNvPr>
          <p:cNvPicPr>
            <a:picLocks noChangeAspect="1"/>
          </p:cNvPicPr>
          <p:nvPr/>
        </p:nvPicPr>
        <p:blipFill>
          <a:blip r:embed="rId4"/>
          <a:stretch>
            <a:fillRect/>
          </a:stretch>
        </p:blipFill>
        <p:spPr>
          <a:xfrm>
            <a:off x="4718904" y="2262282"/>
            <a:ext cx="409098" cy="464705"/>
          </a:xfrm>
          <a:prstGeom prst="rect">
            <a:avLst/>
          </a:prstGeom>
        </p:spPr>
      </p:pic>
      <p:pic>
        <p:nvPicPr>
          <p:cNvPr id="36" name="Picture 35">
            <a:extLst>
              <a:ext uri="{FF2B5EF4-FFF2-40B4-BE49-F238E27FC236}">
                <a16:creationId xmlns:a16="http://schemas.microsoft.com/office/drawing/2014/main" id="{26C30DE3-AD07-7CCE-3C1B-BCD2A07F5428}"/>
              </a:ext>
            </a:extLst>
          </p:cNvPr>
          <p:cNvPicPr>
            <a:picLocks noChangeAspect="1"/>
          </p:cNvPicPr>
          <p:nvPr/>
        </p:nvPicPr>
        <p:blipFill>
          <a:blip r:embed="rId5"/>
          <a:stretch>
            <a:fillRect/>
          </a:stretch>
        </p:blipFill>
        <p:spPr>
          <a:xfrm>
            <a:off x="7068854" y="2371048"/>
            <a:ext cx="441372" cy="398933"/>
          </a:xfrm>
          <a:prstGeom prst="rect">
            <a:avLst/>
          </a:prstGeom>
        </p:spPr>
      </p:pic>
      <p:pic>
        <p:nvPicPr>
          <p:cNvPr id="37" name="Picture 36">
            <a:extLst>
              <a:ext uri="{FF2B5EF4-FFF2-40B4-BE49-F238E27FC236}">
                <a16:creationId xmlns:a16="http://schemas.microsoft.com/office/drawing/2014/main" id="{96F4556A-A2F8-23A1-384B-507C7A97530D}"/>
              </a:ext>
            </a:extLst>
          </p:cNvPr>
          <p:cNvPicPr>
            <a:picLocks noChangeAspect="1"/>
          </p:cNvPicPr>
          <p:nvPr/>
        </p:nvPicPr>
        <p:blipFill>
          <a:blip r:embed="rId6"/>
          <a:stretch>
            <a:fillRect/>
          </a:stretch>
        </p:blipFill>
        <p:spPr>
          <a:xfrm>
            <a:off x="9417018" y="2419628"/>
            <a:ext cx="374338" cy="363435"/>
          </a:xfrm>
          <a:prstGeom prst="rect">
            <a:avLst/>
          </a:prstGeom>
        </p:spPr>
      </p:pic>
      <p:sp>
        <p:nvSpPr>
          <p:cNvPr id="38" name="Arrow: Right 37">
            <a:extLst>
              <a:ext uri="{FF2B5EF4-FFF2-40B4-BE49-F238E27FC236}">
                <a16:creationId xmlns:a16="http://schemas.microsoft.com/office/drawing/2014/main" id="{94F3341B-6542-B2C8-D4EB-FC1E0C13141E}"/>
              </a:ext>
            </a:extLst>
          </p:cNvPr>
          <p:cNvSpPr/>
          <p:nvPr/>
        </p:nvSpPr>
        <p:spPr>
          <a:xfrm>
            <a:off x="5989071" y="2533073"/>
            <a:ext cx="236305" cy="3083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224FFDDB-6519-9FF7-5435-19718A9D80FF}"/>
              </a:ext>
            </a:extLst>
          </p:cNvPr>
          <p:cNvSpPr/>
          <p:nvPr/>
        </p:nvSpPr>
        <p:spPr>
          <a:xfrm>
            <a:off x="3542617" y="2440370"/>
            <a:ext cx="236305" cy="308347"/>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highlight>
                <a:srgbClr val="00FF00"/>
              </a:highlight>
            </a:endParaRPr>
          </a:p>
        </p:txBody>
      </p:sp>
      <p:sp>
        <p:nvSpPr>
          <p:cNvPr id="40" name="Arrow: Right 39">
            <a:extLst>
              <a:ext uri="{FF2B5EF4-FFF2-40B4-BE49-F238E27FC236}">
                <a16:creationId xmlns:a16="http://schemas.microsoft.com/office/drawing/2014/main" id="{C664A32E-BAFC-BBBF-0804-EBC038DEF5B2}"/>
              </a:ext>
            </a:extLst>
          </p:cNvPr>
          <p:cNvSpPr/>
          <p:nvPr/>
        </p:nvSpPr>
        <p:spPr>
          <a:xfrm>
            <a:off x="8348352" y="2540992"/>
            <a:ext cx="236305" cy="308347"/>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highlight>
                <a:srgbClr val="00FF00"/>
              </a:highlight>
            </a:endParaRPr>
          </a:p>
        </p:txBody>
      </p:sp>
    </p:spTree>
    <p:extLst>
      <p:ext uri="{BB962C8B-B14F-4D97-AF65-F5344CB8AC3E}">
        <p14:creationId xmlns:p14="http://schemas.microsoft.com/office/powerpoint/2010/main" val="100889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p:txBody>
          <a:bodyPr/>
          <a:lstStyle/>
          <a:p>
            <a:fld id="{2ADF02F0-7A45-4BFB-A264-947079AA91A4}" type="slidenum">
              <a:rPr lang="en-US" smtClean="0"/>
              <a:t>13</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64592"/>
            <a:ext cx="9753599" cy="933450"/>
          </a:xfrm>
        </p:spPr>
        <p:txBody>
          <a:bodyPr/>
          <a:lstStyle/>
          <a:p>
            <a:r>
              <a:rPr lang="en-US" sz="2400" dirty="0">
                <a:latin typeface="Aptos" panose="020B0004020202020204" pitchFamily="34" charset="0"/>
                <a:cs typeface="Times New Roman" panose="02020603050405020304" pitchFamily="18" charset="0"/>
              </a:rPr>
              <a:t>Streamlining Angular Upgrades with a </a:t>
            </a:r>
            <a:r>
              <a:rPr lang="en-US" sz="2400" dirty="0" err="1">
                <a:latin typeface="Aptos" panose="020B0004020202020204" pitchFamily="34" charset="0"/>
                <a:cs typeface="Times New Roman" panose="02020603050405020304" pitchFamily="18" charset="0"/>
              </a:rPr>
              <a:t>Monorepo</a:t>
            </a:r>
            <a:r>
              <a:rPr lang="en-US" sz="2400" dirty="0">
                <a:latin typeface="Aptos" panose="020B0004020202020204" pitchFamily="34" charset="0"/>
                <a:cs typeface="Times New Roman" panose="02020603050405020304" pitchFamily="18" charset="0"/>
              </a:rPr>
              <a:t>.</a:t>
            </a:r>
            <a:endParaRPr lang="en-IN" sz="2400" dirty="0">
              <a:latin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0D1FAFAE-AACC-D047-85D6-F3AEB048CE16}"/>
              </a:ext>
            </a:extLst>
          </p:cNvPr>
          <p:cNvSpPr txBox="1"/>
          <p:nvPr/>
        </p:nvSpPr>
        <p:spPr>
          <a:xfrm>
            <a:off x="228600" y="1085865"/>
            <a:ext cx="11680371" cy="4394536"/>
          </a:xfrm>
          <a:prstGeom prst="rect">
            <a:avLst/>
          </a:prstGeom>
          <a:noFill/>
        </p:spPr>
        <p:txBody>
          <a:bodyPr wrap="square" lIns="91440" tIns="45720" rIns="91440" bIns="45720" anchor="t">
            <a:spAutoFit/>
          </a:bodyPr>
          <a:lstStyle/>
          <a:p>
            <a:pPr>
              <a:lnSpc>
                <a:spcPct val="116000"/>
              </a:lnSpc>
              <a:spcBef>
                <a:spcPts val="1200"/>
              </a:spcBef>
              <a:spcAft>
                <a:spcPts val="1200"/>
              </a:spcAft>
            </a:pPr>
            <a:r>
              <a:rPr lang="en-US" sz="1600" dirty="0">
                <a:solidFill>
                  <a:srgbClr val="0D0D0D"/>
                </a:solidFill>
                <a:highlight>
                  <a:srgbClr val="FFFFFF"/>
                </a:highlight>
              </a:rPr>
              <a:t>Managing 21 separate Angular applications across different GitHub repositories is challenging. This fragmented approach makes coordination, dependency management, and future upgrades complex and time-consuming. Therefore, we additionally propose implementing a Mono repo strategy using </a:t>
            </a:r>
            <a:r>
              <a:rPr lang="en-US" sz="1600" dirty="0" err="1">
                <a:solidFill>
                  <a:srgbClr val="0D0D0D"/>
                </a:solidFill>
                <a:highlight>
                  <a:srgbClr val="FFFFFF"/>
                </a:highlight>
              </a:rPr>
              <a:t>Nx</a:t>
            </a:r>
            <a:r>
              <a:rPr lang="en-US" sz="1600" dirty="0">
                <a:solidFill>
                  <a:srgbClr val="0D0D0D"/>
                </a:solidFill>
                <a:highlight>
                  <a:srgbClr val="FFFFFF"/>
                </a:highlight>
              </a:rPr>
              <a:t> Workspace tool to consolidate all the applications into a single repository. This centralized approach can provide significant benefits including:</a:t>
            </a:r>
            <a:endParaRPr lang="en-IN" sz="1600" dirty="0">
              <a:solidFill>
                <a:srgbClr val="0D0D0D"/>
              </a:solidFill>
              <a:highlight>
                <a:srgbClr val="FFFFFF"/>
              </a:highlight>
            </a:endParaRPr>
          </a:p>
          <a:p>
            <a:pPr marL="342900" lvl="0" indent="-342900">
              <a:spcBef>
                <a:spcPts val="1000"/>
              </a:spcBef>
              <a:spcAft>
                <a:spcPts val="600"/>
              </a:spcAft>
              <a:buFont typeface="Arial" panose="020B0604020202020204" pitchFamily="34" charset="0"/>
              <a:buChar char=""/>
            </a:pPr>
            <a:r>
              <a:rPr lang="en-US" sz="1600" b="1" dirty="0">
                <a:solidFill>
                  <a:srgbClr val="0D0D0D"/>
                </a:solidFill>
                <a:highlight>
                  <a:srgbClr val="FFFFFF"/>
                </a:highlight>
              </a:rPr>
              <a:t>Improved Coordination: </a:t>
            </a:r>
            <a:r>
              <a:rPr lang="en-US" sz="1600" dirty="0">
                <a:solidFill>
                  <a:srgbClr val="0D0D0D"/>
                </a:solidFill>
                <a:highlight>
                  <a:srgbClr val="FFFFFF"/>
                </a:highlight>
              </a:rPr>
              <a:t>By bringing all applications under a single umbrella, we can streamline communication and collaboration among development teams.</a:t>
            </a:r>
            <a:endParaRPr lang="en-IN" sz="1600" dirty="0">
              <a:solidFill>
                <a:srgbClr val="0D0D0D"/>
              </a:solidFill>
              <a:highlight>
                <a:srgbClr val="FFFFFF"/>
              </a:highlight>
            </a:endParaRPr>
          </a:p>
          <a:p>
            <a:pPr marL="342900" lvl="0" indent="-342900">
              <a:spcBef>
                <a:spcPts val="1000"/>
              </a:spcBef>
              <a:spcAft>
                <a:spcPts val="600"/>
              </a:spcAft>
              <a:buFont typeface="Arial" panose="020B0604020202020204" pitchFamily="34" charset="0"/>
              <a:buChar char=""/>
            </a:pPr>
            <a:r>
              <a:rPr lang="en-US" sz="1600" b="1" dirty="0">
                <a:solidFill>
                  <a:srgbClr val="0D0D0D"/>
                </a:solidFill>
                <a:highlight>
                  <a:srgbClr val="FFFFFF"/>
                </a:highlight>
              </a:rPr>
              <a:t>Simplified Dependency Management: </a:t>
            </a:r>
            <a:r>
              <a:rPr lang="en-US" sz="1600" dirty="0" err="1">
                <a:solidFill>
                  <a:srgbClr val="0D0D0D"/>
                </a:solidFill>
                <a:highlight>
                  <a:srgbClr val="FFFFFF"/>
                </a:highlight>
              </a:rPr>
              <a:t>Nx's</a:t>
            </a:r>
            <a:r>
              <a:rPr lang="en-US" sz="1600" dirty="0">
                <a:solidFill>
                  <a:srgbClr val="0D0D0D"/>
                </a:solidFill>
                <a:highlight>
                  <a:srgbClr val="FFFFFF"/>
                </a:highlight>
              </a:rPr>
              <a:t> built-in dependency management capabilities can ensure consistent versions across applications, reducing conflicts and errors.</a:t>
            </a:r>
            <a:endParaRPr lang="en-IN" sz="1600" dirty="0">
              <a:solidFill>
                <a:srgbClr val="0D0D0D"/>
              </a:solidFill>
              <a:highlight>
                <a:srgbClr val="FFFFFF"/>
              </a:highlight>
            </a:endParaRPr>
          </a:p>
          <a:p>
            <a:pPr marL="342900" lvl="0" indent="-342900">
              <a:spcBef>
                <a:spcPts val="1000"/>
              </a:spcBef>
              <a:spcAft>
                <a:spcPts val="600"/>
              </a:spcAft>
              <a:buFont typeface="Arial" panose="020B0604020202020204" pitchFamily="34" charset="0"/>
              <a:buChar char=""/>
            </a:pPr>
            <a:r>
              <a:rPr lang="en-US" sz="1600" b="1" dirty="0">
                <a:solidFill>
                  <a:srgbClr val="0D0D0D"/>
                </a:solidFill>
                <a:highlight>
                  <a:srgbClr val="FFFFFF"/>
                </a:highlight>
              </a:rPr>
              <a:t>Streamlined Upgrades: </a:t>
            </a:r>
            <a:r>
              <a:rPr lang="en-US" sz="1600" dirty="0">
                <a:solidFill>
                  <a:srgbClr val="0D0D0D"/>
                </a:solidFill>
                <a:highlight>
                  <a:srgbClr val="FFFFFF"/>
                </a:highlight>
              </a:rPr>
              <a:t>The </a:t>
            </a:r>
            <a:r>
              <a:rPr lang="en-US" sz="1600" dirty="0" err="1">
                <a:solidFill>
                  <a:srgbClr val="0D0D0D"/>
                </a:solidFill>
                <a:highlight>
                  <a:srgbClr val="FFFFFF"/>
                </a:highlight>
              </a:rPr>
              <a:t>monorepo</a:t>
            </a:r>
            <a:r>
              <a:rPr lang="en-US" sz="1600" dirty="0">
                <a:solidFill>
                  <a:srgbClr val="0D0D0D"/>
                </a:solidFill>
                <a:highlight>
                  <a:srgbClr val="FFFFFF"/>
                </a:highlight>
              </a:rPr>
              <a:t> structure can facilitate efficient upgrades to Angular 18, as changes could be applied consistently across all applications.</a:t>
            </a:r>
            <a:endParaRPr lang="en-IN" sz="1600" dirty="0">
              <a:solidFill>
                <a:srgbClr val="0D0D0D"/>
              </a:solidFill>
              <a:highlight>
                <a:srgbClr val="FFFFFF"/>
              </a:highlight>
            </a:endParaRPr>
          </a:p>
          <a:p>
            <a:pPr marL="342900" lvl="0" indent="-342900">
              <a:spcBef>
                <a:spcPts val="1000"/>
              </a:spcBef>
              <a:spcAft>
                <a:spcPts val="600"/>
              </a:spcAft>
              <a:buFont typeface="Arial" panose="020B0604020202020204" pitchFamily="34" charset="0"/>
              <a:buChar char=""/>
            </a:pPr>
            <a:r>
              <a:rPr lang="en-US" sz="1600" b="1" dirty="0">
                <a:solidFill>
                  <a:srgbClr val="0D0D0D"/>
                </a:solidFill>
                <a:highlight>
                  <a:srgbClr val="FFFFFF"/>
                </a:highlight>
              </a:rPr>
              <a:t>Shared Resources: </a:t>
            </a:r>
            <a:r>
              <a:rPr lang="en-US" sz="1600" dirty="0">
                <a:solidFill>
                  <a:srgbClr val="0D0D0D"/>
                </a:solidFill>
                <a:highlight>
                  <a:srgbClr val="FFFFFF"/>
                </a:highlight>
              </a:rPr>
              <a:t>We can share common resources like libraries, components, and utilities across applications, promoting code reusability and reducing redundancy.</a:t>
            </a:r>
            <a:endParaRPr lang="en-IN" sz="1600" dirty="0">
              <a:solidFill>
                <a:srgbClr val="0D0D0D"/>
              </a:solidFill>
              <a:highlight>
                <a:srgbClr val="FFFFFF"/>
              </a:highlight>
            </a:endParaRPr>
          </a:p>
          <a:p>
            <a:pPr>
              <a:spcAft>
                <a:spcPts val="600"/>
              </a:spcAft>
            </a:pPr>
            <a:endParaRPr lang="en-US" sz="1400" b="0" i="0" dirty="0">
              <a:solidFill>
                <a:srgbClr val="0D0D0D"/>
              </a:solidFill>
              <a:effectLst/>
              <a:cs typeface="Segoe UI"/>
            </a:endParaRPr>
          </a:p>
        </p:txBody>
      </p:sp>
    </p:spTree>
    <p:extLst>
      <p:ext uri="{BB962C8B-B14F-4D97-AF65-F5344CB8AC3E}">
        <p14:creationId xmlns:p14="http://schemas.microsoft.com/office/powerpoint/2010/main" val="362187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p:txBody>
          <a:bodyPr/>
          <a:lstStyle/>
          <a:p>
            <a:fld id="{2ADF02F0-7A45-4BFB-A264-947079AA91A4}" type="slidenum">
              <a:rPr lang="en-US" smtClean="0"/>
              <a:t>14</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64592"/>
            <a:ext cx="9753599" cy="933450"/>
          </a:xfrm>
        </p:spPr>
        <p:txBody>
          <a:bodyPr/>
          <a:lstStyle/>
          <a:p>
            <a:r>
              <a:rPr lang="en-US" sz="2400" dirty="0">
                <a:latin typeface="Aptos" panose="020B0004020202020204" pitchFamily="34" charset="0"/>
                <a:cs typeface="Times New Roman" panose="02020603050405020304" pitchFamily="18" charset="0"/>
              </a:rPr>
              <a:t>Streamlining Angular Upgrades with Micro-Frontends:</a:t>
            </a:r>
            <a:endParaRPr lang="en-IN" sz="2400" dirty="0">
              <a:latin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0D1FAFAE-AACC-D047-85D6-F3AEB048CE16}"/>
              </a:ext>
            </a:extLst>
          </p:cNvPr>
          <p:cNvSpPr txBox="1"/>
          <p:nvPr/>
        </p:nvSpPr>
        <p:spPr>
          <a:xfrm>
            <a:off x="228600" y="1085865"/>
            <a:ext cx="11680371" cy="3801425"/>
          </a:xfrm>
          <a:prstGeom prst="rect">
            <a:avLst/>
          </a:prstGeom>
          <a:noFill/>
        </p:spPr>
        <p:txBody>
          <a:bodyPr wrap="square" lIns="91440" tIns="45720" rIns="91440" bIns="45720" anchor="t">
            <a:spAutoFit/>
          </a:bodyPr>
          <a:lstStyle/>
          <a:p>
            <a:pPr>
              <a:lnSpc>
                <a:spcPct val="116000"/>
              </a:lnSpc>
              <a:spcAft>
                <a:spcPts val="800"/>
              </a:spcAft>
            </a:pPr>
            <a:r>
              <a:rPr lang="en-US" sz="1600" dirty="0">
                <a:solidFill>
                  <a:srgbClr val="0D0D0D"/>
                </a:solidFill>
                <a:highlight>
                  <a:srgbClr val="FFFFFF"/>
                </a:highlight>
              </a:rPr>
              <a:t>This is an alternative to </a:t>
            </a:r>
            <a:r>
              <a:rPr lang="en-US" sz="1600" dirty="0" err="1">
                <a:solidFill>
                  <a:srgbClr val="0D0D0D"/>
                </a:solidFill>
                <a:highlight>
                  <a:srgbClr val="FFFFFF"/>
                </a:highlight>
              </a:rPr>
              <a:t>monorepo</a:t>
            </a:r>
            <a:r>
              <a:rPr lang="en-US" sz="1600" dirty="0">
                <a:solidFill>
                  <a:srgbClr val="0D0D0D"/>
                </a:solidFill>
                <a:highlight>
                  <a:srgbClr val="FFFFFF"/>
                </a:highlight>
              </a:rPr>
              <a:t> architecture where each angular app would be converted to a micro-frontend and integrates via Module Federation. This approach will also provide several benefits such as:</a:t>
            </a:r>
            <a:endParaRPr lang="en-IN" sz="1600" dirty="0">
              <a:solidFill>
                <a:srgbClr val="0D0D0D"/>
              </a:solidFill>
              <a:highlight>
                <a:srgbClr val="FFFFFF"/>
              </a:highlight>
            </a:endParaRPr>
          </a:p>
          <a:p>
            <a:pPr marL="342900" indent="-342900">
              <a:lnSpc>
                <a:spcPct val="116000"/>
              </a:lnSpc>
              <a:spcBef>
                <a:spcPts val="1000"/>
              </a:spcBef>
              <a:spcAft>
                <a:spcPts val="600"/>
              </a:spcAft>
              <a:buFont typeface="Arial" panose="020B0604020202020204" pitchFamily="34" charset="0"/>
              <a:buChar char=""/>
            </a:pPr>
            <a:r>
              <a:rPr lang="en-US" sz="1600" b="1" dirty="0">
                <a:solidFill>
                  <a:srgbClr val="0D0D0D"/>
                </a:solidFill>
                <a:highlight>
                  <a:srgbClr val="FFFFFF"/>
                </a:highlight>
              </a:rPr>
              <a:t>Decentralized Development: </a:t>
            </a:r>
            <a:r>
              <a:rPr lang="en-US" sz="1600" dirty="0">
                <a:solidFill>
                  <a:srgbClr val="0D0D0D"/>
                </a:solidFill>
                <a:highlight>
                  <a:srgbClr val="FFFFFF"/>
                </a:highlight>
              </a:rPr>
              <a:t>Each micro-frontend could be developed and managed independently by different teams, fostering autonomy and flexibility.</a:t>
            </a:r>
            <a:endParaRPr lang="en-IN" sz="1600" dirty="0">
              <a:solidFill>
                <a:srgbClr val="0D0D0D"/>
              </a:solidFill>
              <a:highlight>
                <a:srgbClr val="FFFFFF"/>
              </a:highlight>
            </a:endParaRPr>
          </a:p>
          <a:p>
            <a:pPr marL="342900" indent="-342900">
              <a:lnSpc>
                <a:spcPct val="116000"/>
              </a:lnSpc>
              <a:spcBef>
                <a:spcPts val="1000"/>
              </a:spcBef>
              <a:spcAft>
                <a:spcPts val="600"/>
              </a:spcAft>
              <a:buFont typeface="Arial" panose="020B0604020202020204" pitchFamily="34" charset="0"/>
              <a:buChar char=""/>
            </a:pPr>
            <a:r>
              <a:rPr lang="en-US" sz="1600" b="1" dirty="0">
                <a:solidFill>
                  <a:srgbClr val="0D0D0D"/>
                </a:solidFill>
                <a:highlight>
                  <a:srgbClr val="FFFFFF"/>
                </a:highlight>
              </a:rPr>
              <a:t>Scalability: </a:t>
            </a:r>
            <a:r>
              <a:rPr lang="en-US" sz="1600" dirty="0">
                <a:solidFill>
                  <a:srgbClr val="0D0D0D"/>
                </a:solidFill>
                <a:highlight>
                  <a:srgbClr val="FFFFFF"/>
                </a:highlight>
              </a:rPr>
              <a:t>The micro-frontend architecture allows for easier scaling and maintenance of individual applications.</a:t>
            </a:r>
            <a:endParaRPr lang="en-IN" sz="1600" dirty="0">
              <a:solidFill>
                <a:srgbClr val="0D0D0D"/>
              </a:solidFill>
              <a:highlight>
                <a:srgbClr val="FFFFFF"/>
              </a:highlight>
            </a:endParaRPr>
          </a:p>
          <a:p>
            <a:pPr marL="342900" indent="-342900">
              <a:lnSpc>
                <a:spcPct val="116000"/>
              </a:lnSpc>
              <a:spcBef>
                <a:spcPts val="1000"/>
              </a:spcBef>
              <a:spcAft>
                <a:spcPts val="600"/>
              </a:spcAft>
              <a:buFont typeface="Arial" panose="020B0604020202020204" pitchFamily="34" charset="0"/>
              <a:buChar char=""/>
            </a:pPr>
            <a:r>
              <a:rPr lang="en-US" sz="1600" b="1" dirty="0">
                <a:solidFill>
                  <a:srgbClr val="0D0D0D"/>
                </a:solidFill>
                <a:highlight>
                  <a:srgbClr val="FFFFFF"/>
                </a:highlight>
              </a:rPr>
              <a:t>Independent Upgrades: </a:t>
            </a:r>
            <a:r>
              <a:rPr lang="en-US" sz="1600" dirty="0">
                <a:solidFill>
                  <a:srgbClr val="0D0D0D"/>
                </a:solidFill>
                <a:highlight>
                  <a:srgbClr val="FFFFFF"/>
                </a:highlight>
              </a:rPr>
              <a:t>Each micro-frontend could be upgraded and deployed independently, reducing the risk of downtime, and allowing for a more agile development process.</a:t>
            </a:r>
            <a:endParaRPr lang="en-IN" sz="1600" dirty="0">
              <a:solidFill>
                <a:srgbClr val="0D0D0D"/>
              </a:solidFill>
              <a:highlight>
                <a:srgbClr val="FFFFFF"/>
              </a:highlight>
            </a:endParaRPr>
          </a:p>
          <a:p>
            <a:pPr marL="342900" indent="-342900">
              <a:lnSpc>
                <a:spcPct val="116000"/>
              </a:lnSpc>
              <a:spcBef>
                <a:spcPts val="1000"/>
              </a:spcBef>
              <a:spcAft>
                <a:spcPts val="600"/>
              </a:spcAft>
              <a:buFont typeface="Arial" panose="020B0604020202020204" pitchFamily="34" charset="0"/>
              <a:buChar char=""/>
            </a:pPr>
            <a:r>
              <a:rPr lang="en-US" sz="1600" b="1" dirty="0">
                <a:solidFill>
                  <a:srgbClr val="0D0D0D"/>
                </a:solidFill>
                <a:highlight>
                  <a:srgbClr val="FFFFFF"/>
                </a:highlight>
              </a:rPr>
              <a:t>Reduced Coupling: </a:t>
            </a:r>
            <a:r>
              <a:rPr lang="en-US" sz="1600" dirty="0">
                <a:solidFill>
                  <a:srgbClr val="0D0D0D"/>
                </a:solidFill>
                <a:highlight>
                  <a:srgbClr val="FFFFFF"/>
                </a:highlight>
              </a:rPr>
              <a:t>The loose coupling between micro-frontends minimizes the impact of changes in one application on others, reducing the risk of integration issues.</a:t>
            </a:r>
            <a:endParaRPr lang="en-IN" sz="1600" dirty="0">
              <a:solidFill>
                <a:srgbClr val="0D0D0D"/>
              </a:solidFill>
              <a:highlight>
                <a:srgbClr val="FFFFFF"/>
              </a:highlight>
            </a:endParaRPr>
          </a:p>
          <a:p>
            <a:pPr>
              <a:spcAft>
                <a:spcPts val="600"/>
              </a:spcAft>
            </a:pPr>
            <a:endParaRPr lang="en-US" sz="1400" b="0" i="0" dirty="0">
              <a:solidFill>
                <a:srgbClr val="0D0D0D"/>
              </a:solidFill>
              <a:effectLst/>
              <a:cs typeface="Segoe UI"/>
            </a:endParaRPr>
          </a:p>
        </p:txBody>
      </p:sp>
    </p:spTree>
    <p:extLst>
      <p:ext uri="{BB962C8B-B14F-4D97-AF65-F5344CB8AC3E}">
        <p14:creationId xmlns:p14="http://schemas.microsoft.com/office/powerpoint/2010/main" val="61307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p:txBody>
          <a:bodyPr/>
          <a:lstStyle/>
          <a:p>
            <a:fld id="{2ADF02F0-7A45-4BFB-A264-947079AA91A4}" type="slidenum">
              <a:rPr lang="en-US" smtClean="0"/>
              <a:t>15</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64592"/>
            <a:ext cx="9753599" cy="933450"/>
          </a:xfrm>
        </p:spPr>
        <p:txBody>
          <a:bodyPr/>
          <a:lstStyle/>
          <a:p>
            <a:r>
              <a:rPr lang="en-US" sz="2400" dirty="0">
                <a:latin typeface="Aptos" panose="020B0004020202020204" pitchFamily="34" charset="0"/>
                <a:cs typeface="Times New Roman" panose="02020603050405020304" pitchFamily="18" charset="0"/>
              </a:rPr>
              <a:t>Technical Approach</a:t>
            </a:r>
            <a:endParaRPr lang="en-IN" sz="2400" dirty="0">
              <a:latin typeface="Aptos" panose="020B0004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E5421A8-55D5-68A7-643E-2FC6B6F0D8C1}"/>
              </a:ext>
            </a:extLst>
          </p:cNvPr>
          <p:cNvSpPr txBox="1"/>
          <p:nvPr/>
        </p:nvSpPr>
        <p:spPr>
          <a:xfrm>
            <a:off x="228600" y="1142714"/>
            <a:ext cx="11680371" cy="5245026"/>
          </a:xfrm>
          <a:prstGeom prst="rect">
            <a:avLst/>
          </a:prstGeom>
          <a:noFill/>
        </p:spPr>
        <p:txBody>
          <a:bodyPr wrap="square" lIns="91440" tIns="45720" rIns="91440" bIns="45720" anchor="t">
            <a:spAutoFit/>
          </a:bodyPr>
          <a:lstStyle/>
          <a:p>
            <a:pPr marL="342900" indent="-342900">
              <a:lnSpc>
                <a:spcPct val="116000"/>
              </a:lnSpc>
              <a:spcAft>
                <a:spcPts val="600"/>
              </a:spcAft>
              <a:buFont typeface="Symbol" panose="05050102010706020507" pitchFamily="18" charset="2"/>
              <a:buChar char=""/>
            </a:pPr>
            <a:r>
              <a:rPr lang="en-US" sz="1400" b="1" dirty="0"/>
              <a:t>Routing: </a:t>
            </a:r>
            <a:r>
              <a:rPr lang="en-US" sz="1400" dirty="0"/>
              <a:t>Replace AngularJS 1.x $</a:t>
            </a:r>
            <a:r>
              <a:rPr lang="en-US" sz="1400" dirty="0" err="1"/>
              <a:t>routeProvider</a:t>
            </a:r>
            <a:r>
              <a:rPr lang="en-US" sz="1400" dirty="0"/>
              <a:t> or $</a:t>
            </a:r>
            <a:r>
              <a:rPr lang="en-US" sz="1400" dirty="0" err="1"/>
              <a:t>stateProvider</a:t>
            </a:r>
            <a:r>
              <a:rPr lang="en-US" sz="1400" dirty="0"/>
              <a:t> with Angular 17's </a:t>
            </a:r>
            <a:r>
              <a:rPr lang="en-US" sz="1400" dirty="0" err="1"/>
              <a:t>RouterModule</a:t>
            </a:r>
            <a:r>
              <a:rPr lang="en-US" sz="1400" dirty="0"/>
              <a:t>.</a:t>
            </a:r>
          </a:p>
          <a:p>
            <a:pPr marL="342900" indent="-342900">
              <a:lnSpc>
                <a:spcPct val="116000"/>
              </a:lnSpc>
              <a:spcAft>
                <a:spcPts val="600"/>
              </a:spcAft>
              <a:buFont typeface="Symbol" panose="05050102010706020507" pitchFamily="18" charset="2"/>
              <a:buChar char=""/>
            </a:pPr>
            <a:r>
              <a:rPr lang="en-US" sz="1400" b="1" dirty="0"/>
              <a:t>State Management: </a:t>
            </a:r>
            <a:r>
              <a:rPr lang="en-US" sz="1400" dirty="0"/>
              <a:t>If using $scope for state management, use Angular’s </a:t>
            </a:r>
            <a:r>
              <a:rPr lang="en-US" sz="1400" dirty="0" err="1"/>
              <a:t>NgRx</a:t>
            </a:r>
            <a:r>
              <a:rPr lang="en-US" sz="1400" dirty="0"/>
              <a:t> for state management.</a:t>
            </a:r>
          </a:p>
          <a:p>
            <a:pPr marL="342900" indent="-342900">
              <a:lnSpc>
                <a:spcPct val="116000"/>
              </a:lnSpc>
              <a:spcAft>
                <a:spcPts val="600"/>
              </a:spcAft>
              <a:buFont typeface="Symbol" panose="05050102010706020507" pitchFamily="18" charset="2"/>
              <a:buChar char=""/>
            </a:pPr>
            <a:r>
              <a:rPr lang="en-US" sz="1400" b="1" dirty="0"/>
              <a:t>Forms: </a:t>
            </a:r>
            <a:r>
              <a:rPr lang="en-US" sz="1400" dirty="0"/>
              <a:t>Convert AngularJS 1.x forms to use Angular 17's reactive or template driven forms.</a:t>
            </a:r>
          </a:p>
          <a:p>
            <a:pPr marL="342900" indent="-342900">
              <a:lnSpc>
                <a:spcPct val="116000"/>
              </a:lnSpc>
              <a:spcAft>
                <a:spcPts val="600"/>
              </a:spcAft>
              <a:buFont typeface="Symbol" panose="05050102010706020507" pitchFamily="18" charset="2"/>
              <a:buChar char=""/>
            </a:pPr>
            <a:r>
              <a:rPr lang="en-US" sz="1400" b="1" dirty="0"/>
              <a:t>Filters and Pipes: </a:t>
            </a:r>
            <a:r>
              <a:rPr lang="en-US" sz="1400" dirty="0"/>
              <a:t>Convert AngularJS 1.x filters to Angular pipes.</a:t>
            </a:r>
          </a:p>
          <a:p>
            <a:pPr marL="342900" indent="-342900">
              <a:lnSpc>
                <a:spcPct val="116000"/>
              </a:lnSpc>
              <a:spcAft>
                <a:spcPts val="600"/>
              </a:spcAft>
              <a:buFont typeface="Symbol" panose="05050102010706020507" pitchFamily="18" charset="2"/>
              <a:buChar char=""/>
            </a:pPr>
            <a:r>
              <a:rPr lang="en-US" sz="1400" b="1" dirty="0"/>
              <a:t>Directives: </a:t>
            </a:r>
            <a:r>
              <a:rPr lang="en-US" sz="1400" dirty="0"/>
              <a:t>Convert AngularJS 1.x directives to Angular directives to extend the power of the HTML.</a:t>
            </a:r>
          </a:p>
          <a:p>
            <a:pPr marL="342900" indent="-342900">
              <a:lnSpc>
                <a:spcPct val="116000"/>
              </a:lnSpc>
              <a:spcAft>
                <a:spcPts val="600"/>
              </a:spcAft>
              <a:buFont typeface="Symbol" panose="05050102010706020507" pitchFamily="18" charset="2"/>
              <a:buChar char=""/>
            </a:pPr>
            <a:endParaRPr lang="en-US" sz="1400" b="1" dirty="0"/>
          </a:p>
          <a:p>
            <a:pPr>
              <a:lnSpc>
                <a:spcPct val="116000"/>
              </a:lnSpc>
              <a:spcAft>
                <a:spcPts val="600"/>
              </a:spcAft>
            </a:pPr>
            <a:r>
              <a:rPr lang="en-US" sz="1400" b="1" dirty="0"/>
              <a:t>Theme and Styling:</a:t>
            </a:r>
          </a:p>
          <a:p>
            <a:pPr marL="342900" indent="-342900">
              <a:lnSpc>
                <a:spcPct val="116000"/>
              </a:lnSpc>
              <a:spcAft>
                <a:spcPts val="600"/>
              </a:spcAft>
              <a:buFont typeface="Symbol" panose="05050102010706020507" pitchFamily="18" charset="2"/>
              <a:buChar char=""/>
            </a:pPr>
            <a:r>
              <a:rPr lang="en-US" sz="1400" dirty="0"/>
              <a:t>Apply the new theme using Angular’s component styles or global styles. Leverage Angular’s encapsulation features to scope styles to components.</a:t>
            </a:r>
          </a:p>
          <a:p>
            <a:pPr marL="342900" indent="-342900">
              <a:lnSpc>
                <a:spcPct val="116000"/>
              </a:lnSpc>
              <a:spcAft>
                <a:spcPts val="600"/>
              </a:spcAft>
              <a:buFont typeface="Symbol" panose="05050102010706020507" pitchFamily="18" charset="2"/>
              <a:buChar char=""/>
            </a:pPr>
            <a:r>
              <a:rPr lang="en-US" sz="1400" dirty="0"/>
              <a:t>Ensure responsiveness and cross-browser compatibility.</a:t>
            </a:r>
          </a:p>
          <a:p>
            <a:pPr marL="285750" indent="-285750">
              <a:lnSpc>
                <a:spcPct val="116000"/>
              </a:lnSpc>
              <a:spcAft>
                <a:spcPts val="600"/>
              </a:spcAft>
              <a:buFont typeface="Arial" panose="020B0604020202020204" pitchFamily="34" charset="0"/>
              <a:buChar char="•"/>
            </a:pPr>
            <a:endParaRPr lang="en-US" sz="1400" b="1" dirty="0"/>
          </a:p>
          <a:p>
            <a:pPr>
              <a:lnSpc>
                <a:spcPct val="116000"/>
              </a:lnSpc>
              <a:spcAft>
                <a:spcPts val="600"/>
              </a:spcAft>
            </a:pPr>
            <a:r>
              <a:rPr lang="en-US" sz="1400" b="1" dirty="0"/>
              <a:t>Optimization and Best Practices:</a:t>
            </a:r>
          </a:p>
          <a:p>
            <a:pPr marL="285750" indent="-285750">
              <a:lnSpc>
                <a:spcPct val="116000"/>
              </a:lnSpc>
              <a:spcAft>
                <a:spcPts val="600"/>
              </a:spcAft>
              <a:buFont typeface="Arial" panose="020B0604020202020204" pitchFamily="34" charset="0"/>
              <a:buChar char="•"/>
            </a:pPr>
            <a:r>
              <a:rPr lang="en-US" sz="1400" dirty="0"/>
              <a:t>Use Angular’s build optimizer tools for production builds to enhance performance.</a:t>
            </a:r>
          </a:p>
          <a:p>
            <a:pPr marL="285750" indent="-285750">
              <a:lnSpc>
                <a:spcPct val="116000"/>
              </a:lnSpc>
              <a:spcAft>
                <a:spcPts val="600"/>
              </a:spcAft>
              <a:buFont typeface="Arial" panose="020B0604020202020204" pitchFamily="34" charset="0"/>
              <a:buChar char="•"/>
            </a:pPr>
            <a:r>
              <a:rPr lang="en-US" sz="1400" dirty="0"/>
              <a:t>Implement lazy loading for modules to improve initial load times.</a:t>
            </a:r>
          </a:p>
          <a:p>
            <a:pPr marL="285750" indent="-285750">
              <a:lnSpc>
                <a:spcPct val="116000"/>
              </a:lnSpc>
              <a:spcAft>
                <a:spcPts val="600"/>
              </a:spcAft>
              <a:buFont typeface="Arial" panose="020B0604020202020204" pitchFamily="34" charset="0"/>
              <a:buChar char="•"/>
            </a:pPr>
            <a:r>
              <a:rPr lang="en-US" sz="1400" dirty="0"/>
              <a:t>Follow Angular’s performance best practices, such as </a:t>
            </a:r>
            <a:r>
              <a:rPr lang="en-US" sz="1400" dirty="0" err="1"/>
              <a:t>trackBy</a:t>
            </a:r>
            <a:r>
              <a:rPr lang="en-US" sz="1400" dirty="0"/>
              <a:t> in *</a:t>
            </a:r>
            <a:r>
              <a:rPr lang="en-US" sz="1400" dirty="0" err="1"/>
              <a:t>ngFor</a:t>
            </a:r>
            <a:r>
              <a:rPr lang="en-US" sz="1400" dirty="0"/>
              <a:t>, avoiding memory leaks, and using </a:t>
            </a:r>
            <a:r>
              <a:rPr lang="en-US" sz="1400" dirty="0" err="1"/>
              <a:t>OnPush</a:t>
            </a:r>
            <a:r>
              <a:rPr lang="en-US" sz="1400" dirty="0"/>
              <a:t> change detection strategy where applicable</a:t>
            </a:r>
          </a:p>
        </p:txBody>
      </p:sp>
    </p:spTree>
    <p:extLst>
      <p:ext uri="{BB962C8B-B14F-4D97-AF65-F5344CB8AC3E}">
        <p14:creationId xmlns:p14="http://schemas.microsoft.com/office/powerpoint/2010/main" val="359673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p:txBody>
          <a:bodyPr/>
          <a:lstStyle/>
          <a:p>
            <a:fld id="{2ADF02F0-7A45-4BFB-A264-947079AA91A4}" type="slidenum">
              <a:rPr lang="en-US" smtClean="0"/>
              <a:t>16</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64592"/>
            <a:ext cx="9753599" cy="933450"/>
          </a:xfrm>
        </p:spPr>
        <p:txBody>
          <a:bodyPr/>
          <a:lstStyle/>
          <a:p>
            <a:r>
              <a:rPr lang="en-US" sz="2400" dirty="0">
                <a:latin typeface="Aptos" panose="020B0004020202020204" pitchFamily="34" charset="0"/>
                <a:cs typeface="Times New Roman" panose="02020603050405020304" pitchFamily="18" charset="0"/>
              </a:rPr>
              <a:t>Migration Approach - Testing</a:t>
            </a:r>
            <a:endParaRPr lang="en-IN" sz="2400" dirty="0">
              <a:latin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0D1FAFAE-AACC-D047-85D6-F3AEB048CE16}"/>
              </a:ext>
            </a:extLst>
          </p:cNvPr>
          <p:cNvSpPr txBox="1"/>
          <p:nvPr/>
        </p:nvSpPr>
        <p:spPr>
          <a:xfrm>
            <a:off x="228600" y="1162066"/>
            <a:ext cx="11680371" cy="5262979"/>
          </a:xfrm>
          <a:prstGeom prst="rect">
            <a:avLst/>
          </a:prstGeom>
          <a:noFill/>
        </p:spPr>
        <p:txBody>
          <a:bodyPr wrap="square" lIns="91440" tIns="45720" rIns="91440" bIns="45720" anchor="t">
            <a:spAutoFit/>
          </a:bodyPr>
          <a:lstStyle/>
          <a:p>
            <a:r>
              <a:rPr lang="en-US" sz="1400" b="1">
                <a:solidFill>
                  <a:srgbClr val="262626"/>
                </a:solidFill>
                <a:cs typeface="Arial"/>
              </a:rPr>
              <a:t>Agreements </a:t>
            </a:r>
          </a:p>
          <a:p>
            <a:pPr marL="630555" lvl="1" indent="-173355">
              <a:buFont typeface="Arial"/>
              <a:buChar char="•"/>
            </a:pPr>
            <a:r>
              <a:rPr lang="en-US" sz="1400">
                <a:solidFill>
                  <a:srgbClr val="262626"/>
                </a:solidFill>
                <a:cs typeface="Arial"/>
              </a:rPr>
              <a:t>The migration is solely focused on the UI, with no impact on the backend. The test strategy does not require validation specific to the backend.</a:t>
            </a:r>
          </a:p>
          <a:p>
            <a:pPr marL="630555" lvl="1" indent="-173355">
              <a:buFont typeface="Arial"/>
              <a:buChar char="•"/>
            </a:pPr>
            <a:r>
              <a:rPr lang="en-US" sz="1400">
                <a:solidFill>
                  <a:srgbClr val="262626"/>
                </a:solidFill>
                <a:cs typeface="Arial"/>
              </a:rPr>
              <a:t>No changes have been made to the feature or flow; therefore, the existing test case can be utilized. A minimal amount of refactoring is expected. </a:t>
            </a:r>
          </a:p>
          <a:p>
            <a:pPr>
              <a:buFont typeface="Arial"/>
            </a:pPr>
            <a:r>
              <a:rPr lang="en-US" sz="1400" b="1">
                <a:solidFill>
                  <a:srgbClr val="262626"/>
                </a:solidFill>
                <a:latin typeface="Arial"/>
                <a:cs typeface="Arial"/>
              </a:rPr>
              <a:t>Test Design</a:t>
            </a:r>
          </a:p>
          <a:p>
            <a:pPr marL="630555" indent="-173355">
              <a:buFont typeface="Arial"/>
              <a:buChar char="•"/>
            </a:pPr>
            <a:r>
              <a:rPr lang="en-US" sz="1400">
                <a:solidFill>
                  <a:srgbClr val="262626"/>
                </a:solidFill>
                <a:cs typeface="Arial"/>
              </a:rPr>
              <a:t>In collaboration with the current QE team, the migration team will develop test suites that are relevant for every milestone. </a:t>
            </a:r>
          </a:p>
          <a:p>
            <a:pPr marL="630555" indent="-173355">
              <a:buFont typeface="Arial"/>
              <a:buChar char="•"/>
            </a:pPr>
            <a:r>
              <a:rPr lang="en-US" sz="1400">
                <a:solidFill>
                  <a:srgbClr val="262626"/>
                </a:solidFill>
                <a:cs typeface="Arial"/>
              </a:rPr>
              <a:t>Identified tests will be reviewed and refactored. </a:t>
            </a:r>
          </a:p>
          <a:p>
            <a:pPr>
              <a:buFont typeface="Arial"/>
            </a:pPr>
            <a:r>
              <a:rPr lang="en-US" sz="1400" b="1">
                <a:solidFill>
                  <a:srgbClr val="262626"/>
                </a:solidFill>
                <a:latin typeface="Arial"/>
                <a:cs typeface="Arial"/>
              </a:rPr>
              <a:t>Static Test</a:t>
            </a:r>
            <a:r>
              <a:rPr lang="en-US" sz="1400">
                <a:solidFill>
                  <a:srgbClr val="262626"/>
                </a:solidFill>
                <a:latin typeface="Arial"/>
                <a:cs typeface="Arial"/>
              </a:rPr>
              <a:t> </a:t>
            </a:r>
          </a:p>
          <a:p>
            <a:pPr marL="630555" indent="-173355">
              <a:buFont typeface="Arial"/>
              <a:buChar char="•"/>
            </a:pPr>
            <a:r>
              <a:rPr lang="en-US" sz="1400">
                <a:solidFill>
                  <a:srgbClr val="262626"/>
                </a:solidFill>
                <a:cs typeface="Arial"/>
              </a:rPr>
              <a:t>Static validation of the new UI to identify inconsistencies or changes from the current implementation. </a:t>
            </a:r>
          </a:p>
          <a:p>
            <a:pPr>
              <a:buFont typeface="Arial"/>
            </a:pPr>
            <a:r>
              <a:rPr lang="en-US" sz="1400" b="1">
                <a:solidFill>
                  <a:srgbClr val="262626"/>
                </a:solidFill>
                <a:latin typeface="Arial"/>
                <a:cs typeface="Arial"/>
              </a:rPr>
              <a:t>Test Execution and Automation</a:t>
            </a:r>
          </a:p>
          <a:p>
            <a:pPr marL="630555" indent="-173355">
              <a:buFont typeface="Arial"/>
              <a:buChar char="•"/>
            </a:pPr>
            <a:r>
              <a:rPr lang="en-US" sz="1400">
                <a:solidFill>
                  <a:srgbClr val="262626"/>
                </a:solidFill>
                <a:cs typeface="Arial"/>
              </a:rPr>
              <a:t>With each progressive change, the identified behavioral test will be executed in the designated environment.</a:t>
            </a:r>
          </a:p>
          <a:p>
            <a:pPr marL="630555" indent="-173355">
              <a:buFont typeface="Arial"/>
              <a:buChar char="•"/>
            </a:pPr>
            <a:r>
              <a:rPr lang="en-US" sz="1400">
                <a:solidFill>
                  <a:srgbClr val="262626"/>
                </a:solidFill>
                <a:cs typeface="Arial"/>
              </a:rPr>
              <a:t>During test execution, tool will be adapted for checking AA accessibility compliance. </a:t>
            </a:r>
          </a:p>
          <a:p>
            <a:pPr marL="630555" indent="-173355">
              <a:buFont typeface="Arial"/>
              <a:buChar char="•"/>
            </a:pPr>
            <a:r>
              <a:rPr lang="en-US" sz="1400">
                <a:solidFill>
                  <a:srgbClr val="262626"/>
                </a:solidFill>
                <a:latin typeface="Arial"/>
                <a:cs typeface="Arial"/>
              </a:rPr>
              <a:t>Existing QE will refactor the automation suite for the test passed successfully.  </a:t>
            </a:r>
          </a:p>
          <a:p>
            <a:pPr>
              <a:buFont typeface="Arial"/>
            </a:pPr>
            <a:r>
              <a:rPr lang="en-US" sz="1400" b="1">
                <a:solidFill>
                  <a:srgbClr val="262626"/>
                </a:solidFill>
                <a:latin typeface="Arial"/>
                <a:cs typeface="Arial"/>
              </a:rPr>
              <a:t>Reporting</a:t>
            </a:r>
          </a:p>
          <a:p>
            <a:pPr marL="630555" indent="-173355">
              <a:buFont typeface="Arial"/>
              <a:buChar char="•"/>
            </a:pPr>
            <a:r>
              <a:rPr lang="en-US" sz="1400">
                <a:solidFill>
                  <a:srgbClr val="262626"/>
                </a:solidFill>
                <a:cs typeface="Arial"/>
              </a:rPr>
              <a:t>QE is responsible for discussing and recording all findings as defects/bugs in JIRA. </a:t>
            </a:r>
          </a:p>
          <a:p>
            <a:pPr marL="630555" indent="-173355">
              <a:buFont typeface="Arial"/>
              <a:buChar char="•"/>
            </a:pPr>
            <a:r>
              <a:rPr lang="en-US" sz="1400">
                <a:solidFill>
                  <a:srgbClr val="262626"/>
                </a:solidFill>
                <a:cs typeface="Arial"/>
              </a:rPr>
              <a:t>QE will give the functional demo and automation walkthrough during the sprint reviews.  </a:t>
            </a:r>
          </a:p>
          <a:p>
            <a:pPr marL="173355" indent="-173355">
              <a:buFont typeface="Arial"/>
            </a:pPr>
            <a:r>
              <a:rPr lang="en-US" sz="1400" b="1">
                <a:solidFill>
                  <a:srgbClr val="262626"/>
                </a:solidFill>
                <a:latin typeface="Arial"/>
                <a:cs typeface="Arial"/>
              </a:rPr>
              <a:t>Collaboration with existing QE Team</a:t>
            </a:r>
          </a:p>
          <a:p>
            <a:pPr marL="630555" indent="-173355">
              <a:buFont typeface="Arial"/>
              <a:buChar char="•"/>
            </a:pPr>
            <a:r>
              <a:rPr lang="en-US" sz="1400">
                <a:solidFill>
                  <a:srgbClr val="262626"/>
                </a:solidFill>
                <a:latin typeface="Arial"/>
                <a:cs typeface="Arial"/>
              </a:rPr>
              <a:t>End-to-End Regression will be planned towards the end of each milestone/flow.</a:t>
            </a:r>
          </a:p>
          <a:p>
            <a:pPr marL="630555" indent="-173355">
              <a:buFont typeface="Arial"/>
              <a:buChar char="•"/>
            </a:pPr>
            <a:r>
              <a:rPr lang="en-US" sz="1400">
                <a:solidFill>
                  <a:srgbClr val="262626"/>
                </a:solidFill>
                <a:latin typeface="Arial"/>
                <a:cs typeface="Arial"/>
              </a:rPr>
              <a:t>After each progressive milestone, existing QE teams are expected to run a sanity check on the secondary browser-OS combination. </a:t>
            </a:r>
          </a:p>
          <a:p>
            <a:pPr marL="630555" indent="-173355">
              <a:buFont typeface="Arial"/>
              <a:buChar char="•"/>
            </a:pPr>
            <a:r>
              <a:rPr lang="en-US" sz="1400">
                <a:solidFill>
                  <a:srgbClr val="262626"/>
                </a:solidFill>
                <a:cs typeface="Arial"/>
              </a:rPr>
              <a:t>LnP will be scripted and executed after an agreed milestone that covers a complete flow. </a:t>
            </a:r>
          </a:p>
          <a:p>
            <a:r>
              <a:rPr lang="en-US" sz="1400" b="1">
                <a:solidFill>
                  <a:srgbClr val="262626"/>
                </a:solidFill>
                <a:cs typeface="Arial"/>
              </a:rPr>
              <a:t>Tools</a:t>
            </a:r>
          </a:p>
          <a:p>
            <a:pPr marL="630555" indent="-173355">
              <a:buFont typeface="Arial"/>
              <a:buChar char="•"/>
            </a:pPr>
            <a:r>
              <a:rPr lang="en-US" sz="1400">
                <a:solidFill>
                  <a:srgbClr val="262626"/>
                </a:solidFill>
                <a:cs typeface="Arial"/>
              </a:rPr>
              <a:t>Test link for test case and suite maintenance | Browsers (Chrome, FF, Safari) | OS (Windows 11, Mac, iOS) | Selenium JAVA Framework for Automation | JAWS, NVDA, Code Sniffer for A11Y. </a:t>
            </a:r>
          </a:p>
        </p:txBody>
      </p:sp>
    </p:spTree>
    <p:extLst>
      <p:ext uri="{BB962C8B-B14F-4D97-AF65-F5344CB8AC3E}">
        <p14:creationId xmlns:p14="http://schemas.microsoft.com/office/powerpoint/2010/main" val="331967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p:txBody>
          <a:bodyPr/>
          <a:lstStyle/>
          <a:p>
            <a:fld id="{2ADF02F0-7A45-4BFB-A264-947079AA91A4}" type="slidenum">
              <a:rPr lang="en-US" smtClean="0"/>
              <a:t>17</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64592"/>
            <a:ext cx="9753599" cy="933450"/>
          </a:xfrm>
        </p:spPr>
        <p:txBody>
          <a:bodyPr/>
          <a:lstStyle/>
          <a:p>
            <a:r>
              <a:rPr lang="en-US" sz="2400" dirty="0">
                <a:latin typeface="Aptos" panose="020B0004020202020204" pitchFamily="34" charset="0"/>
                <a:cs typeface="Times New Roman" panose="02020603050405020304" pitchFamily="18" charset="0"/>
              </a:rPr>
              <a:t>Best Practices </a:t>
            </a:r>
            <a:endParaRPr lang="en-IN" sz="2400" dirty="0">
              <a:latin typeface="Aptos" panose="020B0004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E5421A8-55D5-68A7-643E-2FC6B6F0D8C1}"/>
              </a:ext>
            </a:extLst>
          </p:cNvPr>
          <p:cNvSpPr txBox="1"/>
          <p:nvPr/>
        </p:nvSpPr>
        <p:spPr>
          <a:xfrm>
            <a:off x="141516" y="1107637"/>
            <a:ext cx="11832770" cy="4832092"/>
          </a:xfrm>
          <a:prstGeom prst="rect">
            <a:avLst/>
          </a:prstGeom>
          <a:noFill/>
        </p:spPr>
        <p:txBody>
          <a:bodyPr wrap="square" lIns="91440" tIns="45720" rIns="91440" bIns="45720" anchor="t">
            <a:spAutoFit/>
          </a:bodyPr>
          <a:lstStyle/>
          <a:p>
            <a:pPr algn="l">
              <a:spcAft>
                <a:spcPts val="600"/>
              </a:spcAft>
            </a:pPr>
            <a:r>
              <a:rPr lang="en-US" sz="1400" i="0">
                <a:solidFill>
                  <a:srgbClr val="0D0D0D"/>
                </a:solidFill>
                <a:effectLst/>
              </a:rPr>
              <a:t>Some of the key best practices followed durin</a:t>
            </a:r>
            <a:r>
              <a:rPr lang="en-US" sz="1400">
                <a:solidFill>
                  <a:srgbClr val="0D0D0D"/>
                </a:solidFill>
              </a:rPr>
              <a:t>g development</a:t>
            </a:r>
            <a:r>
              <a:rPr lang="en-US" sz="1400" i="0">
                <a:solidFill>
                  <a:srgbClr val="0D0D0D"/>
                </a:solidFill>
                <a:effectLst/>
              </a:rPr>
              <a:t>:</a:t>
            </a:r>
          </a:p>
          <a:p>
            <a:pPr>
              <a:spcAft>
                <a:spcPts val="600"/>
              </a:spcAft>
            </a:pPr>
            <a:r>
              <a:rPr lang="en-US" sz="1400" b="1">
                <a:solidFill>
                  <a:srgbClr val="0D0D0D"/>
                </a:solidFill>
              </a:rPr>
              <a:t> </a:t>
            </a:r>
            <a:r>
              <a:rPr lang="en-US" sz="1400" b="1" i="0">
                <a:solidFill>
                  <a:srgbClr val="0D0D0D"/>
                </a:solidFill>
                <a:effectLst/>
              </a:rPr>
              <a:t>1. Modular Architecture</a:t>
            </a:r>
            <a:endParaRPr lang="en-US" sz="1400" b="1" i="0">
              <a:solidFill>
                <a:srgbClr val="0D0D0D"/>
              </a:solidFill>
              <a:effectLst/>
              <a:cs typeface="Segoe UI"/>
            </a:endParaRPr>
          </a:p>
          <a:p>
            <a:pPr marL="742950" lvl="1" indent="-285750">
              <a:spcAft>
                <a:spcPts val="600"/>
              </a:spcAft>
              <a:buFont typeface="Arial" panose="020B0604020202020204" pitchFamily="34" charset="0"/>
              <a:buChar char="•"/>
            </a:pPr>
            <a:r>
              <a:rPr lang="en-US" sz="1400" i="0">
                <a:solidFill>
                  <a:srgbClr val="0D0D0D"/>
                </a:solidFill>
                <a:effectLst/>
              </a:rPr>
              <a:t>Organize Features Together: Components, services, and modules will be grouped by feature rather than type.</a:t>
            </a:r>
            <a:endParaRPr lang="en-US" sz="1400" i="0">
              <a:solidFill>
                <a:srgbClr val="0D0D0D"/>
              </a:solidFill>
              <a:effectLst/>
              <a:cs typeface="Segoe UI"/>
            </a:endParaRPr>
          </a:p>
          <a:p>
            <a:pPr marL="742950" lvl="1" indent="-285750">
              <a:spcAft>
                <a:spcPts val="600"/>
              </a:spcAft>
              <a:buFont typeface="Arial" panose="020B0604020202020204" pitchFamily="34" charset="0"/>
              <a:buChar char="•"/>
            </a:pPr>
            <a:r>
              <a:rPr lang="en-US" sz="1400" i="0">
                <a:solidFill>
                  <a:srgbClr val="0D0D0D"/>
                </a:solidFill>
                <a:effectLst/>
              </a:rPr>
              <a:t>Implement Lazy Loading: lazy loading for feature modules will be used to decrease initial load time and boost performance.</a:t>
            </a:r>
            <a:endParaRPr lang="en-US" sz="1400" i="0">
              <a:solidFill>
                <a:srgbClr val="0D0D0D"/>
              </a:solidFill>
              <a:effectLst/>
              <a:cs typeface="Segoe UI"/>
            </a:endParaRPr>
          </a:p>
          <a:p>
            <a:pPr>
              <a:spcAft>
                <a:spcPts val="600"/>
              </a:spcAft>
            </a:pPr>
            <a:r>
              <a:rPr lang="en-US" sz="1400" b="1">
                <a:solidFill>
                  <a:srgbClr val="0D0D0D"/>
                </a:solidFill>
              </a:rPr>
              <a:t> </a:t>
            </a:r>
            <a:r>
              <a:rPr lang="en-US" sz="1400" b="1" i="0">
                <a:solidFill>
                  <a:srgbClr val="0D0D0D"/>
                </a:solidFill>
                <a:effectLst/>
              </a:rPr>
              <a:t>2. Component Design</a:t>
            </a:r>
            <a:endParaRPr lang="en-US" sz="1400" b="1" i="0">
              <a:solidFill>
                <a:srgbClr val="0D0D0D"/>
              </a:solidFill>
              <a:effectLst/>
              <a:cs typeface="Segoe UI"/>
            </a:endParaRPr>
          </a:p>
          <a:p>
            <a:pPr marL="742950" lvl="1" indent="-285750">
              <a:spcAft>
                <a:spcPts val="600"/>
              </a:spcAft>
              <a:buFont typeface="Arial" panose="020B0604020202020204" pitchFamily="34" charset="0"/>
              <a:buChar char="•"/>
            </a:pPr>
            <a:r>
              <a:rPr lang="en-US" sz="1400" i="0">
                <a:solidFill>
                  <a:srgbClr val="0D0D0D"/>
                </a:solidFill>
                <a:effectLst/>
              </a:rPr>
              <a:t>Enforce Single Responsibilities: Each component will be designed with a focus on a single functionality.</a:t>
            </a:r>
            <a:endParaRPr lang="en-US" sz="1400" i="0">
              <a:solidFill>
                <a:srgbClr val="0D0D0D"/>
              </a:solidFill>
              <a:effectLst/>
              <a:cs typeface="Segoe UI"/>
            </a:endParaRPr>
          </a:p>
          <a:p>
            <a:pPr marL="742950" lvl="1" indent="-285750">
              <a:spcAft>
                <a:spcPts val="600"/>
              </a:spcAft>
              <a:buFont typeface="Arial" panose="020B0604020202020204" pitchFamily="34" charset="0"/>
              <a:buChar char="•"/>
            </a:pPr>
            <a:r>
              <a:rPr lang="en-US" sz="1400" i="0">
                <a:solidFill>
                  <a:srgbClr val="0D0D0D"/>
                </a:solidFill>
                <a:effectLst/>
              </a:rPr>
              <a:t>Differentiate Smart and Dumb Components: Container components will be used for handling data and presentation components for displaying it to ensure reusability and separation of concerns.</a:t>
            </a:r>
            <a:endParaRPr lang="en-US" sz="1400" i="0">
              <a:solidFill>
                <a:srgbClr val="0D0D0D"/>
              </a:solidFill>
              <a:effectLst/>
              <a:cs typeface="Segoe UI"/>
            </a:endParaRPr>
          </a:p>
          <a:p>
            <a:pPr>
              <a:spcAft>
                <a:spcPts val="600"/>
              </a:spcAft>
            </a:pPr>
            <a:r>
              <a:rPr lang="en-US" sz="1400" b="1">
                <a:solidFill>
                  <a:srgbClr val="0D0D0D"/>
                </a:solidFill>
              </a:rPr>
              <a:t> </a:t>
            </a:r>
            <a:r>
              <a:rPr lang="en-US" sz="1400" b="1" i="0">
                <a:solidFill>
                  <a:srgbClr val="0D0D0D"/>
                </a:solidFill>
                <a:effectLst/>
              </a:rPr>
              <a:t>3. Reactive Programming</a:t>
            </a:r>
            <a:endParaRPr lang="en-US" sz="1400" b="1" i="0">
              <a:solidFill>
                <a:srgbClr val="0D0D0D"/>
              </a:solidFill>
              <a:effectLst/>
              <a:cs typeface="Segoe UI"/>
            </a:endParaRPr>
          </a:p>
          <a:p>
            <a:pPr marL="742950" lvl="1" indent="-285750">
              <a:spcAft>
                <a:spcPts val="600"/>
              </a:spcAft>
              <a:buFont typeface="Arial" panose="020B0604020202020204" pitchFamily="34" charset="0"/>
              <a:buChar char="•"/>
            </a:pPr>
            <a:r>
              <a:rPr lang="en-US" sz="1400" i="0">
                <a:solidFill>
                  <a:srgbClr val="0D0D0D"/>
                </a:solidFill>
                <a:effectLst/>
              </a:rPr>
              <a:t>Leverage </a:t>
            </a:r>
            <a:r>
              <a:rPr lang="en-US" sz="1400" i="0" err="1">
                <a:solidFill>
                  <a:srgbClr val="0D0D0D"/>
                </a:solidFill>
                <a:effectLst/>
              </a:rPr>
              <a:t>RxJS</a:t>
            </a:r>
            <a:r>
              <a:rPr lang="en-US" sz="1400" i="0">
                <a:solidFill>
                  <a:srgbClr val="0D0D0D"/>
                </a:solidFill>
                <a:effectLst/>
              </a:rPr>
              <a:t>: Data flows and asynchronous operations will be managed using </a:t>
            </a:r>
            <a:r>
              <a:rPr lang="en-US" sz="1400" i="0" err="1">
                <a:solidFill>
                  <a:srgbClr val="0D0D0D"/>
                </a:solidFill>
                <a:effectLst/>
              </a:rPr>
              <a:t>RxJS</a:t>
            </a:r>
            <a:r>
              <a:rPr lang="en-US" sz="1400" i="0">
                <a:solidFill>
                  <a:srgbClr val="0D0D0D"/>
                </a:solidFill>
                <a:effectLst/>
              </a:rPr>
              <a:t>.</a:t>
            </a:r>
            <a:endParaRPr lang="en-US" sz="1400" i="0">
              <a:solidFill>
                <a:srgbClr val="0D0D0D"/>
              </a:solidFill>
              <a:effectLst/>
              <a:cs typeface="Segoe UI"/>
            </a:endParaRPr>
          </a:p>
          <a:p>
            <a:pPr marL="742950" lvl="1" indent="-285750">
              <a:spcAft>
                <a:spcPts val="600"/>
              </a:spcAft>
              <a:buFont typeface="Arial" panose="020B0604020202020204" pitchFamily="34" charset="0"/>
              <a:buChar char="•"/>
            </a:pPr>
            <a:r>
              <a:rPr lang="en-US" sz="1400" i="0">
                <a:solidFill>
                  <a:srgbClr val="0D0D0D"/>
                </a:solidFill>
                <a:effectLst/>
              </a:rPr>
              <a:t>Unsubscribe from Observables: Clean up subscriptions to prevent memory leaks, using techniques like the `</a:t>
            </a:r>
            <a:r>
              <a:rPr lang="en-US" sz="1400" i="0" err="1">
                <a:solidFill>
                  <a:srgbClr val="0D0D0D"/>
                </a:solidFill>
                <a:effectLst/>
              </a:rPr>
              <a:t>takeUntil</a:t>
            </a:r>
            <a:r>
              <a:rPr lang="en-US" sz="1400" i="0">
                <a:solidFill>
                  <a:srgbClr val="0D0D0D"/>
                </a:solidFill>
                <a:effectLst/>
              </a:rPr>
              <a:t>` pattern or the `async` pipe.</a:t>
            </a:r>
            <a:endParaRPr lang="en-US" sz="1400" i="0">
              <a:solidFill>
                <a:srgbClr val="0D0D0D"/>
              </a:solidFill>
              <a:effectLst/>
              <a:cs typeface="Segoe UI"/>
            </a:endParaRPr>
          </a:p>
          <a:p>
            <a:pPr>
              <a:spcAft>
                <a:spcPts val="600"/>
              </a:spcAft>
            </a:pPr>
            <a:r>
              <a:rPr lang="en-US" sz="1400" b="1">
                <a:solidFill>
                  <a:srgbClr val="0D0D0D"/>
                </a:solidFill>
              </a:rPr>
              <a:t> </a:t>
            </a:r>
            <a:r>
              <a:rPr lang="en-US" sz="1400" b="1" i="0">
                <a:solidFill>
                  <a:srgbClr val="0D0D0D"/>
                </a:solidFill>
                <a:effectLst/>
              </a:rPr>
              <a:t>4. State Management :</a:t>
            </a:r>
            <a:r>
              <a:rPr lang="en-US" sz="1400">
                <a:solidFill>
                  <a:srgbClr val="0D0D0D"/>
                </a:solidFill>
              </a:rPr>
              <a:t> </a:t>
            </a:r>
            <a:endParaRPr lang="en-US" sz="1400" i="0">
              <a:solidFill>
                <a:srgbClr val="0D0D0D"/>
              </a:solidFill>
              <a:effectLst/>
              <a:cs typeface="Segoe UI"/>
            </a:endParaRPr>
          </a:p>
          <a:p>
            <a:pPr marL="742950" lvl="1" indent="-285750">
              <a:spcAft>
                <a:spcPts val="600"/>
              </a:spcAft>
              <a:buFont typeface="Arial" panose="020B0604020202020204" pitchFamily="34" charset="0"/>
              <a:buChar char="•"/>
            </a:pPr>
            <a:r>
              <a:rPr lang="en-US" sz="1400" i="0">
                <a:solidFill>
                  <a:srgbClr val="0D0D0D"/>
                </a:solidFill>
                <a:effectLst/>
              </a:rPr>
              <a:t>Centralize State Management: State management libraries NgRx will be used to handle state more predictably</a:t>
            </a:r>
            <a:endParaRPr lang="en-US" sz="1400" i="0">
              <a:solidFill>
                <a:srgbClr val="0D0D0D"/>
              </a:solidFill>
              <a:effectLst/>
              <a:cs typeface="Segoe UI"/>
            </a:endParaRPr>
          </a:p>
          <a:p>
            <a:pPr>
              <a:spcAft>
                <a:spcPts val="600"/>
              </a:spcAft>
            </a:pPr>
            <a:r>
              <a:rPr lang="en-US" sz="1400" b="1">
                <a:solidFill>
                  <a:srgbClr val="0D0D0D"/>
                </a:solidFill>
              </a:rPr>
              <a:t> </a:t>
            </a:r>
            <a:r>
              <a:rPr lang="en-US" sz="1400" b="1" i="0">
                <a:solidFill>
                  <a:srgbClr val="0D0D0D"/>
                </a:solidFill>
                <a:effectLst/>
              </a:rPr>
              <a:t>5. Forms</a:t>
            </a:r>
            <a:endParaRPr lang="en-US" sz="1400" b="1" i="0">
              <a:solidFill>
                <a:srgbClr val="0D0D0D"/>
              </a:solidFill>
              <a:effectLst/>
              <a:cs typeface="Segoe UI"/>
            </a:endParaRPr>
          </a:p>
          <a:p>
            <a:pPr marL="742950" lvl="1" indent="-285750">
              <a:spcAft>
                <a:spcPts val="600"/>
              </a:spcAft>
              <a:buFont typeface="Arial" panose="020B0604020202020204" pitchFamily="34" charset="0"/>
              <a:buChar char="•"/>
            </a:pPr>
            <a:r>
              <a:rPr lang="en-US" sz="1400" i="0">
                <a:solidFill>
                  <a:srgbClr val="0D0D0D"/>
                </a:solidFill>
                <a:effectLst/>
              </a:rPr>
              <a:t>Apply Form Validation: Implement client-side validation to ensure data integrity.</a:t>
            </a:r>
            <a:endParaRPr lang="en-US" sz="1400" i="0">
              <a:solidFill>
                <a:srgbClr val="0D0D0D"/>
              </a:solidFill>
              <a:effectLst/>
              <a:cs typeface="Segoe UI"/>
            </a:endParaRPr>
          </a:p>
          <a:p>
            <a:pPr marL="742950" lvl="1" indent="-285750">
              <a:spcAft>
                <a:spcPts val="600"/>
              </a:spcAft>
              <a:buFont typeface="Arial" panose="020B0604020202020204" pitchFamily="34" charset="0"/>
              <a:buChar char="•"/>
            </a:pPr>
            <a:r>
              <a:rPr lang="en-US" sz="1400">
                <a:solidFill>
                  <a:srgbClr val="0D0D0D"/>
                </a:solidFill>
              </a:rPr>
              <a:t>Use Reactive</a:t>
            </a:r>
            <a:r>
              <a:rPr lang="en-US" sz="1400" i="0">
                <a:solidFill>
                  <a:srgbClr val="0D0D0D"/>
                </a:solidFill>
                <a:effectLst/>
              </a:rPr>
              <a:t> Forms: </a:t>
            </a:r>
            <a:r>
              <a:rPr lang="en-US" sz="1400" i="0" err="1">
                <a:solidFill>
                  <a:srgbClr val="0D0D0D"/>
                </a:solidFill>
                <a:effectLst/>
              </a:rPr>
              <a:t>Opt</a:t>
            </a:r>
            <a:r>
              <a:rPr lang="en-US" sz="1400" i="0">
                <a:solidFill>
                  <a:srgbClr val="0D0D0D"/>
                </a:solidFill>
                <a:effectLst/>
              </a:rPr>
              <a:t> for reactive forms over template driven forms for better flexibility and scalability in complex scenarios.</a:t>
            </a:r>
            <a:endParaRPr lang="en-US" sz="1400" i="0">
              <a:solidFill>
                <a:srgbClr val="0D0D0D"/>
              </a:solidFill>
              <a:effectLst/>
              <a:cs typeface="Segoe UI"/>
            </a:endParaRPr>
          </a:p>
        </p:txBody>
      </p:sp>
    </p:spTree>
    <p:extLst>
      <p:ext uri="{BB962C8B-B14F-4D97-AF65-F5344CB8AC3E}">
        <p14:creationId xmlns:p14="http://schemas.microsoft.com/office/powerpoint/2010/main" val="348760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p:txBody>
          <a:bodyPr/>
          <a:lstStyle/>
          <a:p>
            <a:fld id="{2ADF02F0-7A45-4BFB-A264-947079AA91A4}" type="slidenum">
              <a:rPr lang="en-US" smtClean="0"/>
              <a:t>18</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64592"/>
            <a:ext cx="9753599" cy="933450"/>
          </a:xfrm>
        </p:spPr>
        <p:txBody>
          <a:bodyPr/>
          <a:lstStyle/>
          <a:p>
            <a:r>
              <a:rPr lang="en-US" sz="2400" dirty="0">
                <a:latin typeface="Aptos" panose="020B0004020202020204" pitchFamily="34" charset="0"/>
                <a:cs typeface="Times New Roman" panose="02020603050405020304" pitchFamily="18" charset="0"/>
              </a:rPr>
              <a:t>Angular Best Practices</a:t>
            </a:r>
            <a:r>
              <a:rPr lang="en-US" dirty="0"/>
              <a:t> </a:t>
            </a:r>
            <a:endParaRPr lang="en-IN" dirty="0"/>
          </a:p>
        </p:txBody>
      </p:sp>
      <p:sp>
        <p:nvSpPr>
          <p:cNvPr id="10" name="TextBox 9">
            <a:extLst>
              <a:ext uri="{FF2B5EF4-FFF2-40B4-BE49-F238E27FC236}">
                <a16:creationId xmlns:a16="http://schemas.microsoft.com/office/drawing/2014/main" id="{0E5421A8-55D5-68A7-643E-2FC6B6F0D8C1}"/>
              </a:ext>
            </a:extLst>
          </p:cNvPr>
          <p:cNvSpPr txBox="1"/>
          <p:nvPr/>
        </p:nvSpPr>
        <p:spPr>
          <a:xfrm>
            <a:off x="228600" y="1183839"/>
            <a:ext cx="11680371" cy="5201424"/>
          </a:xfrm>
          <a:prstGeom prst="rect">
            <a:avLst/>
          </a:prstGeom>
          <a:noFill/>
        </p:spPr>
        <p:txBody>
          <a:bodyPr wrap="square">
            <a:spAutoFit/>
          </a:bodyPr>
          <a:lstStyle/>
          <a:p>
            <a:pPr algn="l">
              <a:spcAft>
                <a:spcPts val="600"/>
              </a:spcAft>
            </a:pPr>
            <a:r>
              <a:rPr lang="en-US" sz="1400" b="1" i="0" dirty="0">
                <a:solidFill>
                  <a:srgbClr val="0D0D0D"/>
                </a:solidFill>
                <a:effectLst/>
              </a:rPr>
              <a:t> 6. Routing</a:t>
            </a:r>
          </a:p>
          <a:p>
            <a:pPr marL="742950" lvl="1" indent="-285750">
              <a:spcAft>
                <a:spcPts val="600"/>
              </a:spcAft>
              <a:buFont typeface="Arial" panose="020B0604020202020204" pitchFamily="34" charset="0"/>
              <a:buChar char="•"/>
            </a:pPr>
            <a:r>
              <a:rPr lang="en-US" sz="1400" dirty="0">
                <a:solidFill>
                  <a:srgbClr val="0D0D0D"/>
                </a:solidFill>
              </a:rPr>
              <a:t>Use Route Guards: Navigation will be controlled using route guards based on conditions such as user authentication.</a:t>
            </a:r>
          </a:p>
          <a:p>
            <a:pPr marL="742950" lvl="1" indent="-285750">
              <a:spcAft>
                <a:spcPts val="600"/>
              </a:spcAft>
              <a:buFont typeface="Arial" panose="020B0604020202020204" pitchFamily="34" charset="0"/>
              <a:buChar char="•"/>
            </a:pPr>
            <a:r>
              <a:rPr lang="en-US" sz="1400" dirty="0" err="1">
                <a:solidFill>
                  <a:srgbClr val="0D0D0D"/>
                </a:solidFill>
              </a:rPr>
              <a:t>Opt</a:t>
            </a:r>
            <a:r>
              <a:rPr lang="en-US" sz="1400" dirty="0">
                <a:solidFill>
                  <a:srgbClr val="0D0D0D"/>
                </a:solidFill>
              </a:rPr>
              <a:t> for Lazy Loaded Routes: Configure routes in feature modules and apply lazy loading to enhance startup performance.</a:t>
            </a:r>
          </a:p>
          <a:p>
            <a:pPr algn="l">
              <a:spcAft>
                <a:spcPts val="600"/>
              </a:spcAft>
            </a:pPr>
            <a:r>
              <a:rPr lang="en-US" sz="1400" b="1" i="0" dirty="0">
                <a:solidFill>
                  <a:srgbClr val="0D0D0D"/>
                </a:solidFill>
                <a:effectLst/>
              </a:rPr>
              <a:t>7. Performance Optimization</a:t>
            </a:r>
          </a:p>
          <a:p>
            <a:pPr marL="742950" lvl="1" indent="-285750">
              <a:spcAft>
                <a:spcPts val="600"/>
              </a:spcAft>
              <a:buFont typeface="Arial" panose="020B0604020202020204" pitchFamily="34" charset="0"/>
              <a:buChar char="•"/>
            </a:pPr>
            <a:r>
              <a:rPr lang="en-US" sz="1400" i="0" dirty="0">
                <a:solidFill>
                  <a:srgbClr val="0D0D0D"/>
                </a:solidFill>
                <a:effectLst/>
              </a:rPr>
              <a:t>Adopt Change Detection Strategy: Minimize the performance impact of detection cycles by using `</a:t>
            </a:r>
            <a:r>
              <a:rPr lang="en-US" sz="1400" i="0" dirty="0" err="1">
                <a:solidFill>
                  <a:srgbClr val="0D0D0D"/>
                </a:solidFill>
                <a:effectLst/>
              </a:rPr>
              <a:t>ChangeDetectionStrategy.OnPush</a:t>
            </a:r>
            <a:r>
              <a:rPr lang="en-US" sz="1400" i="0" dirty="0">
                <a:solidFill>
                  <a:srgbClr val="0D0D0D"/>
                </a:solidFill>
                <a:effectLst/>
              </a:rPr>
              <a:t>`.</a:t>
            </a:r>
          </a:p>
          <a:p>
            <a:pPr marL="742950" lvl="1" indent="-285750">
              <a:spcAft>
                <a:spcPts val="600"/>
              </a:spcAft>
              <a:buFont typeface="Arial" panose="020B0604020202020204" pitchFamily="34" charset="0"/>
              <a:buChar char="•"/>
            </a:pPr>
            <a:r>
              <a:rPr lang="en-US" sz="1400" i="0" dirty="0">
                <a:solidFill>
                  <a:srgbClr val="0D0D0D"/>
                </a:solidFill>
                <a:effectLst/>
              </a:rPr>
              <a:t>Utilize </a:t>
            </a:r>
            <a:r>
              <a:rPr lang="en-US" sz="1400" i="0" dirty="0" err="1">
                <a:solidFill>
                  <a:srgbClr val="0D0D0D"/>
                </a:solidFill>
                <a:effectLst/>
              </a:rPr>
              <a:t>TrackBy</a:t>
            </a:r>
            <a:r>
              <a:rPr lang="en-US" sz="1400" i="0" dirty="0">
                <a:solidFill>
                  <a:srgbClr val="0D0D0D"/>
                </a:solidFill>
                <a:effectLst/>
              </a:rPr>
              <a:t> Function: Implement the `</a:t>
            </a:r>
            <a:r>
              <a:rPr lang="en-US" sz="1400" i="0" dirty="0" err="1">
                <a:solidFill>
                  <a:srgbClr val="0D0D0D"/>
                </a:solidFill>
                <a:effectLst/>
              </a:rPr>
              <a:t>trackBy</a:t>
            </a:r>
            <a:r>
              <a:rPr lang="en-US" sz="1400" i="0" dirty="0">
                <a:solidFill>
                  <a:srgbClr val="0D0D0D"/>
                </a:solidFill>
                <a:effectLst/>
              </a:rPr>
              <a:t>` function in `*</a:t>
            </a:r>
            <a:r>
              <a:rPr lang="en-US" sz="1400" i="0" dirty="0" err="1">
                <a:solidFill>
                  <a:srgbClr val="0D0D0D"/>
                </a:solidFill>
                <a:effectLst/>
              </a:rPr>
              <a:t>ngFor</a:t>
            </a:r>
            <a:r>
              <a:rPr lang="en-US" sz="1400" i="0" dirty="0">
                <a:solidFill>
                  <a:srgbClr val="0D0D0D"/>
                </a:solidFill>
                <a:effectLst/>
              </a:rPr>
              <a:t>` to prevent unnecessary DOM updates.</a:t>
            </a:r>
          </a:p>
          <a:p>
            <a:pPr algn="l">
              <a:spcAft>
                <a:spcPts val="600"/>
              </a:spcAft>
            </a:pPr>
            <a:r>
              <a:rPr lang="en-US" sz="1400" b="1" i="0" dirty="0">
                <a:solidFill>
                  <a:srgbClr val="0D0D0D"/>
                </a:solidFill>
                <a:effectLst/>
              </a:rPr>
              <a:t>9. Security</a:t>
            </a:r>
          </a:p>
          <a:p>
            <a:pPr marL="742950" lvl="1" indent="-285750">
              <a:spcAft>
                <a:spcPts val="600"/>
              </a:spcAft>
              <a:buFont typeface="Arial" panose="020B0604020202020204" pitchFamily="34" charset="0"/>
              <a:buChar char="•"/>
            </a:pPr>
            <a:r>
              <a:rPr lang="en-US" sz="1400" dirty="0">
                <a:solidFill>
                  <a:srgbClr val="0D0D0D"/>
                </a:solidFill>
              </a:rPr>
              <a:t>Sanitize Data: Prevent XSS vulnerabilities by using Angular’s </a:t>
            </a:r>
            <a:r>
              <a:rPr lang="en-US" sz="1400" dirty="0" err="1">
                <a:solidFill>
                  <a:srgbClr val="0D0D0D"/>
                </a:solidFill>
              </a:rPr>
              <a:t>DomSanitizer</a:t>
            </a:r>
            <a:r>
              <a:rPr lang="en-US" sz="1400" dirty="0">
                <a:solidFill>
                  <a:srgbClr val="0D0D0D"/>
                </a:solidFill>
              </a:rPr>
              <a:t> for binding potentially dangerous data like </a:t>
            </a:r>
            <a:r>
              <a:rPr lang="en-US" sz="1400" dirty="0" err="1">
                <a:solidFill>
                  <a:srgbClr val="0D0D0D"/>
                </a:solidFill>
              </a:rPr>
              <a:t>innerHTML</a:t>
            </a:r>
            <a:r>
              <a:rPr lang="en-US" sz="1400" dirty="0">
                <a:solidFill>
                  <a:srgbClr val="0D0D0D"/>
                </a:solidFill>
              </a:rPr>
              <a:t>.</a:t>
            </a:r>
          </a:p>
          <a:p>
            <a:pPr marL="742950" lvl="1" indent="-285750">
              <a:spcAft>
                <a:spcPts val="600"/>
              </a:spcAft>
              <a:buFont typeface="Arial" panose="020B0604020202020204" pitchFamily="34" charset="0"/>
              <a:buChar char="•"/>
            </a:pPr>
            <a:r>
              <a:rPr lang="en-US" sz="1400" dirty="0">
                <a:solidFill>
                  <a:srgbClr val="0D0D0D"/>
                </a:solidFill>
              </a:rPr>
              <a:t>Enhance HTTP Security: Secure API interactions with HTTPS, manage security tokens using HTTP interceptors, and validate user input on the server side.</a:t>
            </a:r>
          </a:p>
          <a:p>
            <a:pPr algn="l">
              <a:spcAft>
                <a:spcPts val="600"/>
              </a:spcAft>
            </a:pPr>
            <a:r>
              <a:rPr lang="en-US" sz="1400" b="1" i="0" dirty="0">
                <a:solidFill>
                  <a:srgbClr val="0D0D0D"/>
                </a:solidFill>
                <a:effectLst/>
              </a:rPr>
              <a:t> 10. Tooling and Linting</a:t>
            </a:r>
          </a:p>
          <a:p>
            <a:pPr marL="742950" lvl="1" indent="-285750">
              <a:spcAft>
                <a:spcPts val="600"/>
              </a:spcAft>
              <a:buFont typeface="Arial" panose="020B0604020202020204" pitchFamily="34" charset="0"/>
              <a:buChar char="•"/>
            </a:pPr>
            <a:r>
              <a:rPr lang="en-US" sz="1400" dirty="0">
                <a:solidFill>
                  <a:srgbClr val="0D0D0D"/>
                </a:solidFill>
              </a:rPr>
              <a:t>Utilize Angular CLI: Generate components, services, and manage building and deploying applications using Angular CLI.</a:t>
            </a:r>
          </a:p>
          <a:p>
            <a:pPr marL="742950" lvl="1" indent="-285750">
              <a:spcAft>
                <a:spcPts val="600"/>
              </a:spcAft>
              <a:buFont typeface="Arial" panose="020B0604020202020204" pitchFamily="34" charset="0"/>
              <a:buChar char="•"/>
            </a:pPr>
            <a:r>
              <a:rPr lang="en-US" sz="1400" dirty="0">
                <a:solidFill>
                  <a:srgbClr val="0D0D0D"/>
                </a:solidFill>
              </a:rPr>
              <a:t>Implement Linting: Use </a:t>
            </a:r>
            <a:r>
              <a:rPr lang="en-US" sz="1400" dirty="0" err="1">
                <a:solidFill>
                  <a:srgbClr val="0D0D0D"/>
                </a:solidFill>
              </a:rPr>
              <a:t>ESLint</a:t>
            </a:r>
            <a:r>
              <a:rPr lang="en-US" sz="1400" dirty="0">
                <a:solidFill>
                  <a:srgbClr val="0D0D0D"/>
                </a:solidFill>
              </a:rPr>
              <a:t> to enforce coding standards and identify syntax errors or antipatterns.</a:t>
            </a:r>
          </a:p>
          <a:p>
            <a:pPr algn="l">
              <a:spcAft>
                <a:spcPts val="600"/>
              </a:spcAft>
            </a:pPr>
            <a:r>
              <a:rPr lang="en-US" sz="1400" b="1" i="0" dirty="0">
                <a:solidFill>
                  <a:srgbClr val="0D0D0D"/>
                </a:solidFill>
                <a:effectLst/>
              </a:rPr>
              <a:t> 11. Best Coding Practices</a:t>
            </a:r>
          </a:p>
          <a:p>
            <a:pPr marL="742950" lvl="1" indent="-285750">
              <a:spcAft>
                <a:spcPts val="600"/>
              </a:spcAft>
              <a:buFont typeface="Arial" panose="020B0604020202020204" pitchFamily="34" charset="0"/>
              <a:buChar char="•"/>
            </a:pPr>
            <a:r>
              <a:rPr lang="en-US" sz="1400" dirty="0">
                <a:solidFill>
                  <a:srgbClr val="0D0D0D"/>
                </a:solidFill>
              </a:rPr>
              <a:t>Maximize TypeScript Usage:  TypeScript features like type safety, </a:t>
            </a:r>
            <a:r>
              <a:rPr lang="en-US" sz="1400" dirty="0" err="1">
                <a:solidFill>
                  <a:srgbClr val="0D0D0D"/>
                </a:solidFill>
              </a:rPr>
              <a:t>enums</a:t>
            </a:r>
            <a:r>
              <a:rPr lang="en-US" sz="1400" dirty="0">
                <a:solidFill>
                  <a:srgbClr val="0D0D0D"/>
                </a:solidFill>
              </a:rPr>
              <a:t>, and interfaces will be used to strengthen the codebase.</a:t>
            </a:r>
          </a:p>
          <a:p>
            <a:pPr algn="l">
              <a:spcAft>
                <a:spcPts val="600"/>
              </a:spcAft>
            </a:pPr>
            <a:r>
              <a:rPr lang="en-US" sz="1400" b="1" i="0" dirty="0">
                <a:solidFill>
                  <a:srgbClr val="0D0D0D"/>
                </a:solidFill>
                <a:effectLst/>
              </a:rPr>
              <a:t> 12. Documentation and Code Readability</a:t>
            </a:r>
          </a:p>
          <a:p>
            <a:pPr marL="742950" lvl="1" indent="-285750">
              <a:spcAft>
                <a:spcPts val="600"/>
              </a:spcAft>
              <a:buFont typeface="Arial" panose="020B0604020202020204" pitchFamily="34" charset="0"/>
              <a:buChar char="•"/>
            </a:pPr>
            <a:r>
              <a:rPr lang="en-US" sz="1400" dirty="0">
                <a:solidFill>
                  <a:srgbClr val="0D0D0D"/>
                </a:solidFill>
              </a:rPr>
              <a:t>Document Thoroughly: Use </a:t>
            </a:r>
            <a:r>
              <a:rPr lang="en-US" sz="1400" dirty="0" err="1">
                <a:solidFill>
                  <a:srgbClr val="0D0D0D"/>
                </a:solidFill>
              </a:rPr>
              <a:t>JSDoc</a:t>
            </a:r>
            <a:r>
              <a:rPr lang="en-US" sz="1400" dirty="0">
                <a:solidFill>
                  <a:srgbClr val="0D0D0D"/>
                </a:solidFill>
              </a:rPr>
              <a:t> comments to enhance understanding and maintainability of code.</a:t>
            </a:r>
          </a:p>
          <a:p>
            <a:pPr marL="742950" lvl="1" indent="-285750">
              <a:spcAft>
                <a:spcPts val="600"/>
              </a:spcAft>
              <a:buFont typeface="Arial" panose="020B0604020202020204" pitchFamily="34" charset="0"/>
              <a:buChar char="•"/>
            </a:pPr>
            <a:r>
              <a:rPr lang="en-US" sz="1400" dirty="0">
                <a:solidFill>
                  <a:srgbClr val="0D0D0D"/>
                </a:solidFill>
              </a:rPr>
              <a:t>Ensure Code Clarity: Maintain clear and concise code; break down large classes or functions into smaller, manageable segments.</a:t>
            </a:r>
          </a:p>
        </p:txBody>
      </p:sp>
    </p:spTree>
    <p:extLst>
      <p:ext uri="{BB962C8B-B14F-4D97-AF65-F5344CB8AC3E}">
        <p14:creationId xmlns:p14="http://schemas.microsoft.com/office/powerpoint/2010/main" val="238639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p:txBody>
          <a:bodyPr/>
          <a:lstStyle/>
          <a:p>
            <a:fld id="{2ADF02F0-7A45-4BFB-A264-947079AA91A4}" type="slidenum">
              <a:rPr lang="en-US" smtClean="0"/>
              <a:t>19</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64592"/>
            <a:ext cx="9753599" cy="933450"/>
          </a:xfrm>
        </p:spPr>
        <p:txBody>
          <a:bodyPr/>
          <a:lstStyle/>
          <a:p>
            <a:r>
              <a:rPr lang="en-US" sz="2400" dirty="0">
                <a:latin typeface="Aptos" panose="020B0004020202020204" pitchFamily="34" charset="0"/>
                <a:cs typeface="Times New Roman" panose="02020603050405020304" pitchFamily="18" charset="0"/>
              </a:rPr>
              <a:t>Leverage Copilot</a:t>
            </a:r>
            <a:r>
              <a:rPr lang="en-US" dirty="0"/>
              <a:t> </a:t>
            </a:r>
            <a:endParaRPr lang="en-IN" dirty="0"/>
          </a:p>
        </p:txBody>
      </p:sp>
      <p:sp>
        <p:nvSpPr>
          <p:cNvPr id="10" name="TextBox 9">
            <a:extLst>
              <a:ext uri="{FF2B5EF4-FFF2-40B4-BE49-F238E27FC236}">
                <a16:creationId xmlns:a16="http://schemas.microsoft.com/office/drawing/2014/main" id="{0E5421A8-55D5-68A7-643E-2FC6B6F0D8C1}"/>
              </a:ext>
            </a:extLst>
          </p:cNvPr>
          <p:cNvSpPr txBox="1"/>
          <p:nvPr/>
        </p:nvSpPr>
        <p:spPr>
          <a:xfrm>
            <a:off x="228600" y="1085869"/>
            <a:ext cx="11680371" cy="5693866"/>
          </a:xfrm>
          <a:prstGeom prst="rect">
            <a:avLst/>
          </a:prstGeom>
          <a:noFill/>
        </p:spPr>
        <p:txBody>
          <a:bodyPr wrap="square" lIns="91440" tIns="45720" rIns="91440" bIns="45720" anchor="t">
            <a:spAutoFit/>
          </a:bodyPr>
          <a:lstStyle/>
          <a:p>
            <a:pPr algn="l">
              <a:spcAft>
                <a:spcPts val="600"/>
              </a:spcAft>
            </a:pPr>
            <a:r>
              <a:rPr lang="en-US" sz="1600" i="0">
                <a:solidFill>
                  <a:srgbClr val="0D0D0D"/>
                </a:solidFill>
                <a:effectLst/>
              </a:rPr>
              <a:t>GitHub Copilot would be leveraged for following tasks to expedite the development.</a:t>
            </a:r>
          </a:p>
          <a:p>
            <a:pPr marL="342900" indent="-342900" algn="l">
              <a:spcAft>
                <a:spcPts val="600"/>
              </a:spcAft>
              <a:buFont typeface="+mj-lt"/>
              <a:buAutoNum type="arabicPeriod"/>
            </a:pPr>
            <a:r>
              <a:rPr lang="en-US" sz="1600" b="1" i="0">
                <a:solidFill>
                  <a:srgbClr val="0D0D0D"/>
                </a:solidFill>
                <a:effectLst/>
              </a:rPr>
              <a:t>Analysis of the existing angular codebase </a:t>
            </a:r>
          </a:p>
          <a:p>
            <a:pPr marL="800100" lvl="1" indent="-342900">
              <a:spcAft>
                <a:spcPts val="600"/>
              </a:spcAft>
              <a:buFont typeface="Arial" panose="020B0604020202020204" pitchFamily="34" charset="0"/>
              <a:buChar char="•"/>
            </a:pPr>
            <a:r>
              <a:rPr lang="en-US" sz="1600" i="0">
                <a:solidFill>
                  <a:srgbClr val="0D0D0D"/>
                </a:solidFill>
                <a:effectLst/>
              </a:rPr>
              <a:t>Understand the existing code and business logic. </a:t>
            </a:r>
          </a:p>
          <a:p>
            <a:pPr marL="800100" lvl="1" indent="-342900">
              <a:spcAft>
                <a:spcPts val="600"/>
              </a:spcAft>
              <a:buFont typeface="Arial" panose="020B0604020202020204" pitchFamily="34" charset="0"/>
              <a:buChar char="•"/>
            </a:pPr>
            <a:r>
              <a:rPr lang="en-US" sz="1600">
                <a:solidFill>
                  <a:srgbClr val="0D0D0D"/>
                </a:solidFill>
                <a:highlight>
                  <a:srgbClr val="FFFFFF"/>
                </a:highlight>
              </a:rPr>
              <a:t>Use for s</a:t>
            </a:r>
            <a:r>
              <a:rPr lang="en-US" sz="1600" b="0" i="0">
                <a:solidFill>
                  <a:srgbClr val="0D0D0D"/>
                </a:solidFill>
                <a:effectLst/>
                <a:highlight>
                  <a:srgbClr val="FFFFFF"/>
                </a:highlight>
              </a:rPr>
              <a:t>uggestion </a:t>
            </a:r>
            <a:r>
              <a:rPr lang="en-US" sz="1600">
                <a:solidFill>
                  <a:srgbClr val="0D0D0D"/>
                </a:solidFill>
                <a:highlight>
                  <a:srgbClr val="FFFFFF"/>
                </a:highlight>
              </a:rPr>
              <a:t>for </a:t>
            </a:r>
            <a:r>
              <a:rPr lang="en-US" sz="1600" b="0" i="0">
                <a:solidFill>
                  <a:srgbClr val="0D0D0D"/>
                </a:solidFill>
                <a:effectLst/>
                <a:highlight>
                  <a:srgbClr val="FFFFFF"/>
                </a:highlight>
              </a:rPr>
              <a:t>modern JavaScript or TypeScript snippets that are syntactically similar or functionally equivalen</a:t>
            </a:r>
            <a:r>
              <a:rPr lang="en-US" sz="1600" b="0" i="0">
                <a:solidFill>
                  <a:srgbClr val="0D0D0D"/>
                </a:solidFill>
                <a:effectLst/>
                <a:highlight>
                  <a:srgbClr val="FFFFFF"/>
                </a:highlight>
                <a:latin typeface="Söhne"/>
              </a:rPr>
              <a:t>t</a:t>
            </a:r>
            <a:endParaRPr lang="en-US" sz="1600" i="0">
              <a:solidFill>
                <a:srgbClr val="0D0D0D"/>
              </a:solidFill>
              <a:effectLst/>
            </a:endParaRPr>
          </a:p>
          <a:p>
            <a:pPr marL="342900" indent="-342900" algn="l">
              <a:spcAft>
                <a:spcPts val="600"/>
              </a:spcAft>
              <a:buFont typeface="+mj-lt"/>
              <a:buAutoNum type="arabicPeriod"/>
            </a:pPr>
            <a:r>
              <a:rPr lang="en-US" sz="1600" b="1" i="0">
                <a:solidFill>
                  <a:srgbClr val="0D0D0D"/>
                </a:solidFill>
                <a:effectLst/>
              </a:rPr>
              <a:t> Boilerplate Code Generation</a:t>
            </a:r>
          </a:p>
          <a:p>
            <a:pPr marL="800100" lvl="1" indent="-342900">
              <a:spcAft>
                <a:spcPts val="600"/>
              </a:spcAft>
              <a:buFont typeface="Arial" panose="020B0604020202020204" pitchFamily="34" charset="0"/>
              <a:buChar char="•"/>
            </a:pPr>
            <a:r>
              <a:rPr lang="en-US" sz="1600" i="0">
                <a:solidFill>
                  <a:srgbClr val="0D0D0D"/>
                </a:solidFill>
                <a:effectLst/>
              </a:rPr>
              <a:t>Component Creation: Copilot </a:t>
            </a:r>
            <a:r>
              <a:rPr lang="en-US" sz="1600">
                <a:solidFill>
                  <a:srgbClr val="0D0D0D"/>
                </a:solidFill>
              </a:rPr>
              <a:t>will be leveraged for </a:t>
            </a:r>
            <a:r>
              <a:rPr lang="en-US" sz="1600" i="0">
                <a:solidFill>
                  <a:srgbClr val="0D0D0D"/>
                </a:solidFill>
                <a:effectLst/>
              </a:rPr>
              <a:t>generating the basic structure of Angular components, including lifecycle methods, decorators, and imports.</a:t>
            </a:r>
          </a:p>
          <a:p>
            <a:pPr marL="800100" lvl="1" indent="-342900">
              <a:spcAft>
                <a:spcPts val="600"/>
              </a:spcAft>
              <a:buFont typeface="Arial" panose="020B0604020202020204" pitchFamily="34" charset="0"/>
              <a:buChar char="•"/>
            </a:pPr>
            <a:r>
              <a:rPr lang="en-US" sz="1600" i="0">
                <a:solidFill>
                  <a:srgbClr val="0D0D0D"/>
                </a:solidFill>
                <a:effectLst/>
              </a:rPr>
              <a:t>Service Setup: It will be used for </a:t>
            </a:r>
            <a:r>
              <a:rPr lang="en-US" sz="1600">
                <a:solidFill>
                  <a:srgbClr val="0D0D0D"/>
                </a:solidFill>
              </a:rPr>
              <a:t>c</a:t>
            </a:r>
            <a:r>
              <a:rPr lang="en-US" sz="1600" i="0">
                <a:solidFill>
                  <a:srgbClr val="0D0D0D"/>
                </a:solidFill>
                <a:effectLst/>
              </a:rPr>
              <a:t>reate new Angular services, complete with dependency injections and method stubs that are commonly used within the Angular framework.</a:t>
            </a:r>
          </a:p>
          <a:p>
            <a:pPr marL="342900" indent="-342900" algn="l">
              <a:spcAft>
                <a:spcPts val="600"/>
              </a:spcAft>
              <a:buFont typeface="+mj-lt"/>
              <a:buAutoNum type="arabicPeriod"/>
            </a:pPr>
            <a:r>
              <a:rPr lang="en-US" sz="1600" b="1" i="0">
                <a:solidFill>
                  <a:srgbClr val="0D0D0D"/>
                </a:solidFill>
                <a:effectLst/>
              </a:rPr>
              <a:t> Syntax and Code Snippets</a:t>
            </a:r>
          </a:p>
          <a:p>
            <a:pPr marL="800100" lvl="1" indent="-342900">
              <a:spcAft>
                <a:spcPts val="600"/>
              </a:spcAft>
              <a:buFont typeface="Arial" panose="020B0604020202020204" pitchFamily="34" charset="0"/>
              <a:buChar char="•"/>
            </a:pPr>
            <a:r>
              <a:rPr lang="en-US" sz="1600">
                <a:solidFill>
                  <a:srgbClr val="0D0D0D"/>
                </a:solidFill>
              </a:rPr>
              <a:t>API Migration: When translating the syntax from AngularJS 1.x to Angular 17, Copilot can suggest modern TypeScript syntax that is optimized and compliant with the latest Angular standards.</a:t>
            </a:r>
          </a:p>
          <a:p>
            <a:pPr marL="800100" lvl="1" indent="-342900">
              <a:spcAft>
                <a:spcPts val="600"/>
              </a:spcAft>
              <a:buFont typeface="Arial" panose="020B0604020202020204" pitchFamily="34" charset="0"/>
              <a:buChar char="•"/>
            </a:pPr>
            <a:r>
              <a:rPr lang="en-US" sz="1600">
                <a:solidFill>
                  <a:srgbClr val="0D0D0D"/>
                </a:solidFill>
              </a:rPr>
              <a:t>Reactive Forms: Copilot can be leveraged to provide snippets for setting up reactive forms, including form controls, validators, and groupings, which are an integral part of using Angular 17.</a:t>
            </a:r>
          </a:p>
          <a:p>
            <a:pPr marL="342900" indent="-342900" algn="l">
              <a:spcAft>
                <a:spcPts val="600"/>
              </a:spcAft>
              <a:buFont typeface="+mj-lt"/>
              <a:buAutoNum type="arabicPeriod"/>
            </a:pPr>
            <a:r>
              <a:rPr lang="en-US" sz="1600" b="1" i="0">
                <a:solidFill>
                  <a:srgbClr val="0D0D0D"/>
                </a:solidFill>
                <a:effectLst/>
              </a:rPr>
              <a:t> Routing and State Management</a:t>
            </a:r>
          </a:p>
          <a:p>
            <a:pPr marL="800100" lvl="1" indent="-342900">
              <a:spcAft>
                <a:spcPts val="600"/>
              </a:spcAft>
              <a:buFont typeface="Arial" panose="020B0604020202020204" pitchFamily="34" charset="0"/>
              <a:buChar char="•"/>
            </a:pPr>
            <a:r>
              <a:rPr lang="en-US" sz="1600">
                <a:solidFill>
                  <a:srgbClr val="0D0D0D"/>
                </a:solidFill>
              </a:rPr>
              <a:t>Routing Configuration: Get suggestions for configuring the Angular Router, defining routes, lazy loading modules, and setting up route guards.</a:t>
            </a:r>
          </a:p>
          <a:p>
            <a:pPr marL="800100" lvl="1" indent="-342900">
              <a:spcAft>
                <a:spcPts val="600"/>
              </a:spcAft>
              <a:buFont typeface="Arial" panose="020B0604020202020204" pitchFamily="34" charset="0"/>
              <a:buChar char="•"/>
            </a:pPr>
            <a:r>
              <a:rPr lang="en-US" sz="1600">
                <a:solidFill>
                  <a:srgbClr val="0D0D0D"/>
                </a:solidFill>
              </a:rPr>
              <a:t>NgRx/State Management: Generate draft boilerplate code for NgRx features such as actions, reducers, selectors, and effects, which are crucial for managing state in large applications.</a:t>
            </a:r>
          </a:p>
        </p:txBody>
      </p:sp>
    </p:spTree>
    <p:extLst>
      <p:ext uri="{BB962C8B-B14F-4D97-AF65-F5344CB8AC3E}">
        <p14:creationId xmlns:p14="http://schemas.microsoft.com/office/powerpoint/2010/main" val="376046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FA61AE-5A18-4854-AE6A-86E7933B2F63}"/>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F02F0-7A45-4BFB-A264-947079AA91A4}" type="slidenum">
              <a:rPr kumimoji="0" lang="en-US" sz="900" b="0" i="0" u="none" strike="noStrike" kern="1200" cap="none" spc="0" normalizeH="0" baseline="0" noProof="0" smtClean="0">
                <a:ln>
                  <a:noFill/>
                </a:ln>
                <a:solidFill>
                  <a:srgbClr val="262626">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a:ln>
                <a:noFill/>
              </a:ln>
              <a:solidFill>
                <a:srgbClr val="262626">
                  <a:tint val="75000"/>
                </a:srgbClr>
              </a:solidFill>
              <a:effectLst/>
              <a:uLnTx/>
              <a:uFillTx/>
              <a:latin typeface="Segoe UI"/>
              <a:ea typeface="+mn-ea"/>
              <a:cs typeface="+mn-cs"/>
            </a:endParaRPr>
          </a:p>
        </p:txBody>
      </p:sp>
      <p:pic>
        <p:nvPicPr>
          <p:cNvPr id="14" name="Picture 2">
            <a:extLst>
              <a:ext uri="{FF2B5EF4-FFF2-40B4-BE49-F238E27FC236}">
                <a16:creationId xmlns:a16="http://schemas.microsoft.com/office/drawing/2014/main" id="{D0C9D231-7714-4346-8278-9F97A7445DD2}"/>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2886" r="18764"/>
          <a:stretch/>
        </p:blipFill>
        <p:spPr bwMode="auto">
          <a:xfrm>
            <a:off x="0" y="0"/>
            <a:ext cx="592429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FE8A7F1-B3BA-4963-951A-2DEAF412F3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1856" y="114237"/>
            <a:ext cx="2189001" cy="857690"/>
          </a:xfrm>
          <a:prstGeom prst="rect">
            <a:avLst/>
          </a:prstGeom>
        </p:spPr>
      </p:pic>
      <p:sp>
        <p:nvSpPr>
          <p:cNvPr id="21" name="Flowchart: Delay 20">
            <a:extLst>
              <a:ext uri="{FF2B5EF4-FFF2-40B4-BE49-F238E27FC236}">
                <a16:creationId xmlns:a16="http://schemas.microsoft.com/office/drawing/2014/main" id="{1AA20B51-50E4-4B98-8786-87E42CECA5CC}"/>
              </a:ext>
            </a:extLst>
          </p:cNvPr>
          <p:cNvSpPr/>
          <p:nvPr/>
        </p:nvSpPr>
        <p:spPr>
          <a:xfrm>
            <a:off x="-16042" y="2244614"/>
            <a:ext cx="2801863" cy="2836453"/>
          </a:xfrm>
          <a:prstGeom prst="flowChartDelay">
            <a:avLst/>
          </a:prstGeom>
          <a:gradFill>
            <a:gsLst>
              <a:gs pos="0">
                <a:srgbClr val="8ACD47"/>
              </a:gs>
              <a:gs pos="52000">
                <a:srgbClr val="3EB34A"/>
              </a:gs>
              <a:gs pos="100000">
                <a:srgbClr val="08969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5FCF9ABE-4145-4AC7-A498-10C62DFE77C2}"/>
              </a:ext>
            </a:extLst>
          </p:cNvPr>
          <p:cNvSpPr/>
          <p:nvPr/>
        </p:nvSpPr>
        <p:spPr>
          <a:xfrm>
            <a:off x="243524" y="3254263"/>
            <a:ext cx="209499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Segoe UI"/>
                <a:ea typeface="+mn-ea"/>
                <a:cs typeface="+mn-cs"/>
              </a:rPr>
              <a:t>AGENDA</a:t>
            </a:r>
          </a:p>
        </p:txBody>
      </p:sp>
      <p:sp>
        <p:nvSpPr>
          <p:cNvPr id="15" name="Content Placeholder 2">
            <a:extLst>
              <a:ext uri="{FF2B5EF4-FFF2-40B4-BE49-F238E27FC236}">
                <a16:creationId xmlns:a16="http://schemas.microsoft.com/office/drawing/2014/main" id="{2F99C647-AD3C-4347-BA71-1C48985973EA}"/>
              </a:ext>
            </a:extLst>
          </p:cNvPr>
          <p:cNvSpPr>
            <a:spLocks noGrp="1"/>
          </p:cNvSpPr>
          <p:nvPr>
            <p:ph sz="quarter" idx="20"/>
          </p:nvPr>
        </p:nvSpPr>
        <p:spPr>
          <a:xfrm>
            <a:off x="6225003" y="1523616"/>
            <a:ext cx="5966997" cy="5049166"/>
          </a:xfrm>
        </p:spPr>
        <p:txBody>
          <a:bodyPr vert="horz" lIns="91440" tIns="45720" rIns="91440" bIns="45720" rtlCol="0" anchor="t">
            <a:normAutofit/>
          </a:bodyPr>
          <a:lstStyle/>
          <a:p>
            <a:pPr marL="0" marR="0" lvl="0" indent="0" algn="l" defTabSz="914400" rtl="0" eaLnBrk="1" fontAlgn="auto" latinLnBrk="0" hangingPunct="1">
              <a:lnSpc>
                <a:spcPct val="90000"/>
              </a:lnSpc>
              <a:spcBef>
                <a:spcPts val="600"/>
              </a:spcBef>
              <a:spcAft>
                <a:spcPts val="600"/>
              </a:spcAft>
              <a:buClrTx/>
              <a:buSzTx/>
              <a:buNone/>
              <a:tabLst/>
              <a:defRPr/>
            </a:pPr>
            <a:endParaRPr kumimoji="0" lang="en-US" sz="1800" b="1" i="0" u="none" strike="noStrike" kern="1200" cap="none" spc="0" normalizeH="0" baseline="0" noProof="0" dirty="0">
              <a:ln>
                <a:noFill/>
              </a:ln>
              <a:solidFill>
                <a:srgbClr val="262626"/>
              </a:solidFill>
              <a:effectLst/>
              <a:uLnTx/>
              <a:uFillTx/>
              <a:latin typeface="Segoe UI"/>
              <a:ea typeface="+mn-lt"/>
              <a:cs typeface="Segoe UI"/>
            </a:endParaRPr>
          </a:p>
          <a:p>
            <a:pPr>
              <a:lnSpc>
                <a:spcPct val="90000"/>
              </a:lnSpc>
              <a:spcBef>
                <a:spcPts val="1200"/>
              </a:spcBef>
              <a:spcAft>
                <a:spcPts val="1200"/>
              </a:spcAft>
              <a:defRPr/>
            </a:pPr>
            <a:r>
              <a:rPr lang="en-US" sz="1900" b="1" dirty="0">
                <a:solidFill>
                  <a:srgbClr val="262626"/>
                </a:solidFill>
                <a:latin typeface="Segoe UI"/>
                <a:ea typeface="+mn-lt"/>
                <a:cs typeface="Segoe UI"/>
              </a:rPr>
              <a:t>Our Understanding of the Requirement</a:t>
            </a:r>
          </a:p>
          <a:p>
            <a:pPr>
              <a:lnSpc>
                <a:spcPct val="90000"/>
              </a:lnSpc>
              <a:spcBef>
                <a:spcPts val="1200"/>
              </a:spcBef>
              <a:spcAft>
                <a:spcPts val="1200"/>
              </a:spcAft>
              <a:defRPr/>
            </a:pPr>
            <a:r>
              <a:rPr lang="en-US" sz="1900" b="1" dirty="0">
                <a:solidFill>
                  <a:srgbClr val="262626"/>
                </a:solidFill>
                <a:latin typeface="Segoe UI"/>
                <a:ea typeface="+mn-lt"/>
                <a:cs typeface="Segoe UI"/>
              </a:rPr>
              <a:t>Our Capabilities</a:t>
            </a:r>
          </a:p>
          <a:p>
            <a:pPr>
              <a:lnSpc>
                <a:spcPct val="90000"/>
              </a:lnSpc>
              <a:spcBef>
                <a:spcPts val="1200"/>
              </a:spcBef>
              <a:spcAft>
                <a:spcPts val="1200"/>
              </a:spcAft>
              <a:defRPr/>
            </a:pPr>
            <a:r>
              <a:rPr lang="en-US" sz="1900" b="1" dirty="0">
                <a:solidFill>
                  <a:srgbClr val="262626"/>
                </a:solidFill>
                <a:latin typeface="Segoe UI"/>
                <a:ea typeface="+mn-lt"/>
                <a:cs typeface="Segoe UI"/>
              </a:rPr>
              <a:t>Migration Approach </a:t>
            </a:r>
          </a:p>
          <a:p>
            <a:pPr>
              <a:lnSpc>
                <a:spcPct val="90000"/>
              </a:lnSpc>
              <a:spcBef>
                <a:spcPts val="1200"/>
              </a:spcBef>
              <a:spcAft>
                <a:spcPts val="1200"/>
              </a:spcAft>
              <a:defRPr/>
            </a:pPr>
            <a:r>
              <a:rPr lang="en-US" sz="1900" b="1" dirty="0">
                <a:solidFill>
                  <a:srgbClr val="262626"/>
                </a:solidFill>
                <a:latin typeface="Segoe UI"/>
                <a:ea typeface="+mn-lt"/>
                <a:cs typeface="Segoe UI"/>
              </a:rPr>
              <a:t>Case Studies</a:t>
            </a:r>
          </a:p>
          <a:p>
            <a:pPr>
              <a:lnSpc>
                <a:spcPct val="90000"/>
              </a:lnSpc>
              <a:spcBef>
                <a:spcPts val="1200"/>
              </a:spcBef>
              <a:spcAft>
                <a:spcPts val="1200"/>
              </a:spcAft>
              <a:defRPr/>
            </a:pPr>
            <a:r>
              <a:rPr lang="en-US" sz="1900" b="1" dirty="0">
                <a:solidFill>
                  <a:srgbClr val="262626"/>
                </a:solidFill>
                <a:latin typeface="Segoe UI"/>
                <a:ea typeface="+mn-lt"/>
                <a:cs typeface="Segoe UI"/>
              </a:rPr>
              <a:t>Proposed Approach</a:t>
            </a:r>
          </a:p>
          <a:p>
            <a:pPr>
              <a:lnSpc>
                <a:spcPct val="90000"/>
              </a:lnSpc>
              <a:spcBef>
                <a:spcPts val="1200"/>
              </a:spcBef>
              <a:spcAft>
                <a:spcPts val="1200"/>
              </a:spcAft>
              <a:defRPr/>
            </a:pPr>
            <a:r>
              <a:rPr lang="en-US" sz="1900" b="1" dirty="0">
                <a:solidFill>
                  <a:srgbClr val="262626"/>
                </a:solidFill>
                <a:latin typeface="Segoe UI"/>
                <a:ea typeface="+mn-lt"/>
                <a:cs typeface="Segoe UI"/>
              </a:rPr>
              <a:t>Assumptions, Dependencies and Risks</a:t>
            </a:r>
          </a:p>
          <a:p>
            <a:pPr>
              <a:lnSpc>
                <a:spcPct val="90000"/>
              </a:lnSpc>
              <a:spcBef>
                <a:spcPts val="1200"/>
              </a:spcBef>
              <a:spcAft>
                <a:spcPts val="1200"/>
              </a:spcAft>
              <a:defRPr/>
            </a:pPr>
            <a:r>
              <a:rPr lang="en-US" sz="1900" b="1" dirty="0">
                <a:solidFill>
                  <a:srgbClr val="262626"/>
                </a:solidFill>
                <a:latin typeface="Segoe UI"/>
                <a:ea typeface="+mn-lt"/>
                <a:cs typeface="Segoe UI"/>
              </a:rPr>
              <a:t>Execution &amp; Governance</a:t>
            </a:r>
          </a:p>
          <a:p>
            <a:pPr>
              <a:lnSpc>
                <a:spcPct val="90000"/>
              </a:lnSpc>
              <a:spcBef>
                <a:spcPts val="1200"/>
              </a:spcBef>
              <a:spcAft>
                <a:spcPts val="1200"/>
              </a:spcAft>
              <a:defRPr/>
            </a:pPr>
            <a:r>
              <a:rPr lang="en-US" sz="1900" b="1" dirty="0">
                <a:solidFill>
                  <a:srgbClr val="262626"/>
                </a:solidFill>
                <a:latin typeface="Segoe UI"/>
                <a:ea typeface="+mn-lt"/>
                <a:cs typeface="Segoe UI"/>
              </a:rPr>
              <a:t>Commercials</a:t>
            </a:r>
            <a:endParaRPr lang="en-US" b="1" dirty="0">
              <a:solidFill>
                <a:schemeClr val="tx1"/>
              </a:solidFill>
            </a:endParaRPr>
          </a:p>
          <a:p>
            <a:pPr lvl="2"/>
            <a:endParaRPr lang="en-US" b="1" dirty="0">
              <a:solidFill>
                <a:schemeClr val="tx1"/>
              </a:solidFill>
            </a:endParaRPr>
          </a:p>
          <a:p>
            <a:pPr lvl="2"/>
            <a:endParaRPr lang="en-US" b="1" dirty="0">
              <a:solidFill>
                <a:schemeClr val="tx1"/>
              </a:solidFill>
            </a:endParaRPr>
          </a:p>
          <a:p>
            <a:pPr lvl="2"/>
            <a:endParaRPr lang="en-US" b="1" dirty="0">
              <a:solidFill>
                <a:schemeClr val="tx1"/>
              </a:solidFill>
            </a:endParaRPr>
          </a:p>
          <a:p>
            <a:endParaRPr lang="en-US" b="1" dirty="0">
              <a:solidFill>
                <a:schemeClr val="tx1"/>
              </a:solidFill>
            </a:endParaRPr>
          </a:p>
        </p:txBody>
      </p:sp>
    </p:spTree>
    <p:extLst>
      <p:ext uri="{BB962C8B-B14F-4D97-AF65-F5344CB8AC3E}">
        <p14:creationId xmlns:p14="http://schemas.microsoft.com/office/powerpoint/2010/main" val="256063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p:txBody>
          <a:bodyPr/>
          <a:lstStyle/>
          <a:p>
            <a:fld id="{2ADF02F0-7A45-4BFB-A264-947079AA91A4}" type="slidenum">
              <a:rPr lang="en-US" smtClean="0"/>
              <a:t>20</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64592"/>
            <a:ext cx="9753599" cy="933450"/>
          </a:xfrm>
        </p:spPr>
        <p:txBody>
          <a:bodyPr/>
          <a:lstStyle/>
          <a:p>
            <a:r>
              <a:rPr lang="en-US" sz="2400" dirty="0">
                <a:latin typeface="Aptos" panose="020B0004020202020204" pitchFamily="34" charset="0"/>
                <a:cs typeface="Times New Roman" panose="02020603050405020304" pitchFamily="18" charset="0"/>
              </a:rPr>
              <a:t>Leverage Copilot</a:t>
            </a:r>
            <a:r>
              <a:rPr lang="en-US" dirty="0"/>
              <a:t> </a:t>
            </a:r>
            <a:endParaRPr lang="en-IN" dirty="0"/>
          </a:p>
        </p:txBody>
      </p:sp>
      <p:sp>
        <p:nvSpPr>
          <p:cNvPr id="10" name="TextBox 9">
            <a:extLst>
              <a:ext uri="{FF2B5EF4-FFF2-40B4-BE49-F238E27FC236}">
                <a16:creationId xmlns:a16="http://schemas.microsoft.com/office/drawing/2014/main" id="{0E5421A8-55D5-68A7-643E-2FC6B6F0D8C1}"/>
              </a:ext>
            </a:extLst>
          </p:cNvPr>
          <p:cNvSpPr txBox="1"/>
          <p:nvPr/>
        </p:nvSpPr>
        <p:spPr>
          <a:xfrm>
            <a:off x="228600" y="1183839"/>
            <a:ext cx="11680371" cy="4801314"/>
          </a:xfrm>
          <a:prstGeom prst="rect">
            <a:avLst/>
          </a:prstGeom>
          <a:noFill/>
        </p:spPr>
        <p:txBody>
          <a:bodyPr wrap="square">
            <a:spAutoFit/>
          </a:bodyPr>
          <a:lstStyle/>
          <a:p>
            <a:pPr marL="342900" indent="-342900" algn="l">
              <a:spcAft>
                <a:spcPts val="600"/>
              </a:spcAft>
              <a:buFont typeface="+mj-lt"/>
              <a:buAutoNum type="arabicPeriod" startAt="5"/>
            </a:pPr>
            <a:r>
              <a:rPr lang="en-US" sz="1600" b="1" i="0">
                <a:solidFill>
                  <a:srgbClr val="0D0D0D"/>
                </a:solidFill>
                <a:effectLst/>
              </a:rPr>
              <a:t> Testing</a:t>
            </a:r>
          </a:p>
          <a:p>
            <a:pPr marL="800100" lvl="1" indent="-342900">
              <a:spcAft>
                <a:spcPts val="600"/>
              </a:spcAft>
              <a:buFont typeface="Arial" panose="020B0604020202020204" pitchFamily="34" charset="0"/>
              <a:buChar char="•"/>
            </a:pPr>
            <a:r>
              <a:rPr lang="en-US" sz="1600">
                <a:solidFill>
                  <a:srgbClr val="0D0D0D"/>
                </a:solidFill>
              </a:rPr>
              <a:t>Unit Tests: Generate unit test cases for components and services using Jasmine and Karma. Copilot can suggest tests that cover expected functionalities, event handling, and service interactions.</a:t>
            </a:r>
          </a:p>
          <a:p>
            <a:pPr marL="342900" indent="-342900" algn="l">
              <a:spcAft>
                <a:spcPts val="600"/>
              </a:spcAft>
              <a:buFont typeface="+mj-lt"/>
              <a:buAutoNum type="arabicPeriod" startAt="5"/>
            </a:pPr>
            <a:r>
              <a:rPr lang="en-US" sz="1600" b="1" i="0">
                <a:solidFill>
                  <a:srgbClr val="0D0D0D"/>
                </a:solidFill>
                <a:effectLst/>
              </a:rPr>
              <a:t>Optimization Suggestions</a:t>
            </a:r>
          </a:p>
          <a:p>
            <a:pPr marL="800100" lvl="1" indent="-342900">
              <a:spcAft>
                <a:spcPts val="600"/>
              </a:spcAft>
              <a:buFont typeface="Arial" panose="020B0604020202020204" pitchFamily="34" charset="0"/>
              <a:buChar char="•"/>
            </a:pPr>
            <a:r>
              <a:rPr lang="en-US" sz="1600" i="0">
                <a:solidFill>
                  <a:srgbClr val="0D0D0D"/>
                </a:solidFill>
                <a:effectLst/>
              </a:rPr>
              <a:t>Performance Improvements: Offer coding patterns and practices that enhance performance, such as trackBy functions in lists or using pure pipes.</a:t>
            </a:r>
          </a:p>
          <a:p>
            <a:pPr marL="800100" lvl="1" indent="-342900">
              <a:spcAft>
                <a:spcPts val="600"/>
              </a:spcAft>
              <a:buFont typeface="Arial" panose="020B0604020202020204" pitchFamily="34" charset="0"/>
              <a:buChar char="•"/>
            </a:pPr>
            <a:r>
              <a:rPr lang="en-US" sz="1600" i="0">
                <a:solidFill>
                  <a:srgbClr val="0D0D0D"/>
                </a:solidFill>
                <a:effectLst/>
              </a:rPr>
              <a:t>Best Practices: Suggest best practices for Angular development, ensuring the code is efficient, clean, and maintainable.</a:t>
            </a:r>
          </a:p>
          <a:p>
            <a:pPr marL="342900" indent="-342900" algn="l">
              <a:spcAft>
                <a:spcPts val="600"/>
              </a:spcAft>
              <a:buFont typeface="+mj-lt"/>
              <a:buAutoNum type="arabicPeriod" startAt="5"/>
            </a:pPr>
            <a:r>
              <a:rPr lang="en-US" sz="1600" b="1" i="0">
                <a:solidFill>
                  <a:srgbClr val="0D0D0D"/>
                </a:solidFill>
                <a:effectLst/>
              </a:rPr>
              <a:t>Error Handling and Debugging</a:t>
            </a:r>
          </a:p>
          <a:p>
            <a:pPr marL="800100" lvl="1" indent="-342900">
              <a:spcAft>
                <a:spcPts val="600"/>
              </a:spcAft>
              <a:buFont typeface="Arial" panose="020B0604020202020204" pitchFamily="34" charset="0"/>
              <a:buChar char="•"/>
            </a:pPr>
            <a:r>
              <a:rPr lang="en-US" sz="1600">
                <a:solidFill>
                  <a:srgbClr val="0D0D0D"/>
                </a:solidFill>
              </a:rPr>
              <a:t>Common Errors: Provide quick fixes and suggestions for resolving common errors that may arise during the migration process.</a:t>
            </a:r>
          </a:p>
          <a:p>
            <a:pPr marL="800100" lvl="1" indent="-342900">
              <a:spcAft>
                <a:spcPts val="600"/>
              </a:spcAft>
              <a:buFont typeface="Arial" panose="020B0604020202020204" pitchFamily="34" charset="0"/>
              <a:buChar char="•"/>
            </a:pPr>
            <a:r>
              <a:rPr lang="en-US" sz="1600">
                <a:solidFill>
                  <a:srgbClr val="0D0D0D"/>
                </a:solidFill>
              </a:rPr>
              <a:t>Code Refactoring: Suggest improvements and refactoring opportunities in the code to align with Angular 17’s architecture and design patterns.</a:t>
            </a:r>
          </a:p>
          <a:p>
            <a:pPr marL="342900" indent="-342900" algn="l">
              <a:spcAft>
                <a:spcPts val="600"/>
              </a:spcAft>
              <a:buFont typeface="+mj-lt"/>
              <a:buAutoNum type="arabicPeriod" startAt="5"/>
            </a:pPr>
            <a:r>
              <a:rPr lang="en-US" sz="1600" b="1" i="0">
                <a:solidFill>
                  <a:srgbClr val="0D0D0D"/>
                </a:solidFill>
                <a:effectLst/>
              </a:rPr>
              <a:t>Documentation</a:t>
            </a:r>
          </a:p>
          <a:p>
            <a:pPr marL="800100" lvl="1" indent="-342900">
              <a:spcAft>
                <a:spcPts val="600"/>
              </a:spcAft>
              <a:buFont typeface="Arial" panose="020B0604020202020204" pitchFamily="34" charset="0"/>
              <a:buChar char="•"/>
            </a:pPr>
            <a:r>
              <a:rPr lang="en-US" sz="1600">
                <a:solidFill>
                  <a:srgbClr val="0D0D0D"/>
                </a:solidFill>
              </a:rPr>
              <a:t>Inline Documentation: Generate comments and documentation for complex code blocks to improve code readability and maintainability.</a:t>
            </a:r>
          </a:p>
          <a:p>
            <a:pPr algn="l">
              <a:spcAft>
                <a:spcPts val="600"/>
              </a:spcAft>
            </a:pPr>
            <a:endParaRPr lang="en-US" sz="1600" i="0">
              <a:solidFill>
                <a:srgbClr val="0D0D0D"/>
              </a:solidFill>
              <a:effectLst/>
            </a:endParaRPr>
          </a:p>
        </p:txBody>
      </p:sp>
    </p:spTree>
    <p:extLst>
      <p:ext uri="{BB962C8B-B14F-4D97-AF65-F5344CB8AC3E}">
        <p14:creationId xmlns:p14="http://schemas.microsoft.com/office/powerpoint/2010/main" val="354916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p:txBody>
          <a:bodyPr/>
          <a:lstStyle/>
          <a:p>
            <a:fld id="{2ADF02F0-7A45-4BFB-A264-947079AA91A4}" type="slidenum">
              <a:rPr lang="en-US" smtClean="0"/>
              <a:t>21</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64592"/>
            <a:ext cx="9753599" cy="933450"/>
          </a:xfrm>
        </p:spPr>
        <p:txBody>
          <a:bodyPr/>
          <a:lstStyle/>
          <a:p>
            <a:r>
              <a:rPr lang="en-US"/>
              <a:t>Technical Stack</a:t>
            </a:r>
            <a:endParaRPr lang="en-IN"/>
          </a:p>
        </p:txBody>
      </p:sp>
      <p:graphicFrame>
        <p:nvGraphicFramePr>
          <p:cNvPr id="5" name="Table 4">
            <a:extLst>
              <a:ext uri="{FF2B5EF4-FFF2-40B4-BE49-F238E27FC236}">
                <a16:creationId xmlns:a16="http://schemas.microsoft.com/office/drawing/2014/main" id="{6E9AEE56-B7D5-4CDD-BEEF-97701C41545A}"/>
              </a:ext>
            </a:extLst>
          </p:cNvPr>
          <p:cNvGraphicFramePr>
            <a:graphicFrameLocks noGrp="1"/>
          </p:cNvGraphicFramePr>
          <p:nvPr>
            <p:extLst>
              <p:ext uri="{D42A27DB-BD31-4B8C-83A1-F6EECF244321}">
                <p14:modId xmlns:p14="http://schemas.microsoft.com/office/powerpoint/2010/main" val="4146126714"/>
              </p:ext>
            </p:extLst>
          </p:nvPr>
        </p:nvGraphicFramePr>
        <p:xfrm>
          <a:off x="1051559" y="1368809"/>
          <a:ext cx="9199984" cy="4427652"/>
        </p:xfrm>
        <a:graphic>
          <a:graphicData uri="http://schemas.openxmlformats.org/drawingml/2006/table">
            <a:tbl>
              <a:tblPr firstRow="1" bandRow="1">
                <a:tableStyleId>{21E4AEA4-8DFA-4A89-87EB-49C32662AFE0}</a:tableStyleId>
              </a:tblPr>
              <a:tblGrid>
                <a:gridCol w="3016898">
                  <a:extLst>
                    <a:ext uri="{9D8B030D-6E8A-4147-A177-3AD203B41FA5}">
                      <a16:colId xmlns:a16="http://schemas.microsoft.com/office/drawing/2014/main" val="117639700"/>
                    </a:ext>
                  </a:extLst>
                </a:gridCol>
                <a:gridCol w="6183086">
                  <a:extLst>
                    <a:ext uri="{9D8B030D-6E8A-4147-A177-3AD203B41FA5}">
                      <a16:colId xmlns:a16="http://schemas.microsoft.com/office/drawing/2014/main" val="3356017563"/>
                    </a:ext>
                  </a:extLst>
                </a:gridCol>
              </a:tblGrid>
              <a:tr h="668589">
                <a:tc>
                  <a:txBody>
                    <a:bodyPr/>
                    <a:lstStyle/>
                    <a:p>
                      <a:pPr marL="0" indent="0" algn="ctr">
                        <a:spcBef>
                          <a:spcPts val="600"/>
                        </a:spcBef>
                        <a:buFont typeface="Arial" panose="020B0604020202020204" pitchFamily="34" charset="0"/>
                        <a:buNone/>
                      </a:pPr>
                      <a:r>
                        <a:rPr lang="en-US" sz="1600">
                          <a:cs typeface="Segoe UI"/>
                        </a:rPr>
                        <a:t>Function</a:t>
                      </a:r>
                    </a:p>
                  </a:txBody>
                  <a:tcPr anchor="ctr"/>
                </a:tc>
                <a:tc>
                  <a:txBody>
                    <a:bodyPr/>
                    <a:lstStyle/>
                    <a:p>
                      <a:pPr marL="0" indent="0" algn="ctr">
                        <a:spcBef>
                          <a:spcPts val="600"/>
                        </a:spcBef>
                        <a:buFont typeface="Arial" panose="020B0604020202020204" pitchFamily="34" charset="0"/>
                        <a:buNone/>
                      </a:pPr>
                      <a:r>
                        <a:rPr lang="en-US" sz="1600">
                          <a:cs typeface="Segoe UI"/>
                        </a:rPr>
                        <a:t>Language / Framework / Tool</a:t>
                      </a:r>
                    </a:p>
                  </a:txBody>
                  <a:tcPr anchor="ctr"/>
                </a:tc>
                <a:extLst>
                  <a:ext uri="{0D108BD9-81ED-4DB2-BD59-A6C34878D82A}">
                    <a16:rowId xmlns:a16="http://schemas.microsoft.com/office/drawing/2014/main" val="892512345"/>
                  </a:ext>
                </a:extLst>
              </a:tr>
              <a:tr h="607831">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Framework</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dirty="0">
                          <a:effectLst/>
                          <a:latin typeface="+mn-lt"/>
                          <a:ea typeface="Times New Roman" panose="02020603050405020304" pitchFamily="18" charset="0"/>
                          <a:cs typeface="Times New Roman" panose="02020603050405020304" pitchFamily="18" charset="0"/>
                        </a:rPr>
                        <a:t>Angular 18</a:t>
                      </a:r>
                    </a:p>
                  </a:txBody>
                  <a:tcPr marL="68580" marR="68580" marT="0" marB="0" anchor="ctr"/>
                </a:tc>
                <a:extLst>
                  <a:ext uri="{0D108BD9-81ED-4DB2-BD59-A6C34878D82A}">
                    <a16:rowId xmlns:a16="http://schemas.microsoft.com/office/drawing/2014/main" val="1369631538"/>
                  </a:ext>
                </a:extLst>
              </a:tr>
              <a:tr h="500742">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Language </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TypeScript</a:t>
                      </a:r>
                    </a:p>
                  </a:txBody>
                  <a:tcPr marL="68580" marR="68580" marT="0" marB="0" anchor="ctr"/>
                </a:tc>
                <a:extLst>
                  <a:ext uri="{0D108BD9-81ED-4DB2-BD59-A6C34878D82A}">
                    <a16:rowId xmlns:a16="http://schemas.microsoft.com/office/drawing/2014/main" val="1542330794"/>
                  </a:ext>
                </a:extLst>
              </a:tr>
              <a:tr h="500742">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Unit Testing</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Jasmine, Karma</a:t>
                      </a:r>
                    </a:p>
                  </a:txBody>
                  <a:tcPr marL="68580" marR="68580" marT="0" marB="0" anchor="ctr"/>
                </a:tc>
                <a:extLst>
                  <a:ext uri="{0D108BD9-81ED-4DB2-BD59-A6C34878D82A}">
                    <a16:rowId xmlns:a16="http://schemas.microsoft.com/office/drawing/2014/main" val="2040695929"/>
                  </a:ext>
                </a:extLst>
              </a:tr>
              <a:tr h="520376">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Component Library </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dirty="0">
                          <a:effectLst/>
                          <a:latin typeface="+mn-lt"/>
                          <a:ea typeface="Times New Roman" panose="02020603050405020304" pitchFamily="18" charset="0"/>
                          <a:cs typeface="Times New Roman" panose="02020603050405020304" pitchFamily="18" charset="0"/>
                        </a:rPr>
                        <a:t>Ascend </a:t>
                      </a:r>
                      <a:r>
                        <a:rPr lang="en-US" sz="1600" b="0" i="0" dirty="0">
                          <a:solidFill>
                            <a:srgbClr val="000000"/>
                          </a:solidFill>
                          <a:effectLst/>
                        </a:rPr>
                        <a:t>Learning </a:t>
                      </a:r>
                      <a:r>
                        <a:rPr lang="en-US" sz="1600" dirty="0">
                          <a:effectLst/>
                          <a:latin typeface="+mn-lt"/>
                          <a:ea typeface="Times New Roman" panose="02020603050405020304" pitchFamily="18" charset="0"/>
                          <a:cs typeface="Times New Roman" panose="02020603050405020304" pitchFamily="18" charset="0"/>
                        </a:rPr>
                        <a:t>Fasttrack</a:t>
                      </a:r>
                    </a:p>
                  </a:txBody>
                  <a:tcPr marL="68580" marR="68580" marT="0" marB="0" anchor="ctr"/>
                </a:tc>
                <a:extLst>
                  <a:ext uri="{0D108BD9-81ED-4DB2-BD59-A6C34878D82A}">
                    <a16:rowId xmlns:a16="http://schemas.microsoft.com/office/drawing/2014/main" val="3117653849"/>
                  </a:ext>
                </a:extLst>
              </a:tr>
              <a:tr h="4806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a:effectLst/>
                        <a:latin typeface="+mn-lt"/>
                        <a:ea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IDE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Visual Studio and VS Code</a:t>
                      </a:r>
                    </a:p>
                  </a:txBody>
                  <a:tcPr marL="68580" marR="68580" marT="0" marB="0" anchor="ctr"/>
                </a:tc>
                <a:extLst>
                  <a:ext uri="{0D108BD9-81ED-4DB2-BD59-A6C34878D82A}">
                    <a16:rowId xmlns:a16="http://schemas.microsoft.com/office/drawing/2014/main" val="3317487755"/>
                  </a:ext>
                </a:extLst>
              </a:tr>
              <a:tr h="4101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AI tool</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effectLst/>
                          <a:latin typeface="+mn-lt"/>
                          <a:ea typeface="Times New Roman" panose="02020603050405020304" pitchFamily="18" charset="0"/>
                          <a:cs typeface="Times New Roman" panose="02020603050405020304" pitchFamily="18" charset="0"/>
                        </a:rPr>
                        <a:t>GitHub Copilot </a:t>
                      </a:r>
                    </a:p>
                  </a:txBody>
                  <a:tcPr marL="68580" marR="68580" marT="0" marB="0" anchor="ctr"/>
                </a:tc>
                <a:extLst>
                  <a:ext uri="{0D108BD9-81ED-4DB2-BD59-A6C34878D82A}">
                    <a16:rowId xmlns:a16="http://schemas.microsoft.com/office/drawing/2014/main" val="1160256938"/>
                  </a:ext>
                </a:extLst>
              </a:tr>
              <a:tr h="369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Testing</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262626"/>
                          </a:solidFill>
                          <a:cs typeface="Arial"/>
                        </a:rPr>
                        <a:t>Selenium JAVA Framework for Automation, JAWS, NVDA, Code Sniffer for A11Y. </a:t>
                      </a:r>
                      <a:endParaRPr lang="en-US" sz="1600"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74466991"/>
                  </a:ext>
                </a:extLst>
              </a:tr>
            </a:tbl>
          </a:graphicData>
        </a:graphic>
      </p:graphicFrame>
    </p:spTree>
    <p:extLst>
      <p:ext uri="{BB962C8B-B14F-4D97-AF65-F5344CB8AC3E}">
        <p14:creationId xmlns:p14="http://schemas.microsoft.com/office/powerpoint/2010/main" val="47759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D4418C-AA9F-564D-D5EB-DEC5EE5C6F6D}"/>
              </a:ext>
            </a:extLst>
          </p:cNvPr>
          <p:cNvSpPr>
            <a:spLocks noGrp="1"/>
          </p:cNvSpPr>
          <p:nvPr>
            <p:ph type="sldNum" sz="quarter" idx="21"/>
          </p:nvPr>
        </p:nvSpPr>
        <p:spPr/>
        <p:txBody>
          <a:bodyPr/>
          <a:lstStyle/>
          <a:p>
            <a:fld id="{2ADF02F0-7A45-4BFB-A264-947079AA91A4}" type="slidenum">
              <a:rPr lang="en-US" smtClean="0"/>
              <a:t>22</a:t>
            </a:fld>
            <a:endParaRPr lang="en-US"/>
          </a:p>
        </p:txBody>
      </p:sp>
      <p:sp>
        <p:nvSpPr>
          <p:cNvPr id="4" name="Content Placeholder 6">
            <a:extLst>
              <a:ext uri="{FF2B5EF4-FFF2-40B4-BE49-F238E27FC236}">
                <a16:creationId xmlns:a16="http://schemas.microsoft.com/office/drawing/2014/main" id="{7C93C663-2A9C-9F15-D556-16AA66002337}"/>
              </a:ext>
            </a:extLst>
          </p:cNvPr>
          <p:cNvSpPr txBox="1">
            <a:spLocks/>
          </p:cNvSpPr>
          <p:nvPr/>
        </p:nvSpPr>
        <p:spPr>
          <a:xfrm>
            <a:off x="225777" y="1159599"/>
            <a:ext cx="11716506" cy="545528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hangingPunct="0">
              <a:spcBef>
                <a:spcPts val="0"/>
              </a:spcBef>
              <a:spcAft>
                <a:spcPts val="0"/>
              </a:spcAft>
              <a:buFontTx/>
              <a:buNone/>
            </a:pPr>
            <a:endParaRPr lang="en-US" sz="1600" i="1">
              <a:solidFill>
                <a:srgbClr val="000000"/>
              </a:solidFill>
              <a:ea typeface="Segoe UI"/>
              <a:cs typeface="Segoe UI"/>
              <a:sym typeface="Segoe UI"/>
            </a:endParaRPr>
          </a:p>
          <a:p>
            <a:pPr hangingPunct="0">
              <a:spcBef>
                <a:spcPts val="0"/>
              </a:spcBef>
              <a:spcAft>
                <a:spcPts val="0"/>
              </a:spcAft>
            </a:pPr>
            <a:endParaRPr lang="en-US" sz="1600" i="1">
              <a:solidFill>
                <a:srgbClr val="000000"/>
              </a:solidFill>
              <a:ea typeface="Segoe UI"/>
              <a:cs typeface="Segoe UI"/>
              <a:sym typeface="Segoe UI"/>
            </a:endParaRPr>
          </a:p>
          <a:p>
            <a:pPr marL="0" indent="0" hangingPunct="0">
              <a:spcBef>
                <a:spcPts val="0"/>
              </a:spcBef>
              <a:spcAft>
                <a:spcPts val="0"/>
              </a:spcAft>
              <a:buFontTx/>
              <a:buNone/>
            </a:pPr>
            <a:endParaRPr lang="en-US" sz="1600" i="1">
              <a:solidFill>
                <a:srgbClr val="000000"/>
              </a:solidFill>
              <a:ea typeface="Segoe UI"/>
              <a:cs typeface="Segoe UI"/>
              <a:sym typeface="Segoe UI"/>
            </a:endParaRPr>
          </a:p>
          <a:p>
            <a:pPr marL="0" indent="0" hangingPunct="0">
              <a:spcBef>
                <a:spcPts val="0"/>
              </a:spcBef>
              <a:spcAft>
                <a:spcPts val="0"/>
              </a:spcAft>
              <a:buFontTx/>
              <a:buNone/>
            </a:pPr>
            <a:endParaRPr lang="en-US" sz="1600">
              <a:solidFill>
                <a:srgbClr val="000000"/>
              </a:solidFill>
              <a:ea typeface="Segoe UI"/>
              <a:cs typeface="Segoe UI"/>
              <a:sym typeface="Segoe UI"/>
            </a:endParaRPr>
          </a:p>
          <a:p>
            <a:pPr marL="0" indent="0" hangingPunct="0">
              <a:spcBef>
                <a:spcPts val="0"/>
              </a:spcBef>
              <a:spcAft>
                <a:spcPts val="0"/>
              </a:spcAft>
              <a:buFontTx/>
              <a:buNone/>
            </a:pPr>
            <a:endParaRPr lang="en-US" sz="1600">
              <a:solidFill>
                <a:srgbClr val="000000"/>
              </a:solidFill>
              <a:ea typeface="Segoe UI"/>
              <a:cs typeface="Segoe UI"/>
              <a:sym typeface="Segoe UI"/>
            </a:endParaRPr>
          </a:p>
        </p:txBody>
      </p:sp>
      <p:sp>
        <p:nvSpPr>
          <p:cNvPr id="9" name="Text Placeholder 1">
            <a:extLst>
              <a:ext uri="{FF2B5EF4-FFF2-40B4-BE49-F238E27FC236}">
                <a16:creationId xmlns:a16="http://schemas.microsoft.com/office/drawing/2014/main" id="{DC5A2E81-0E6E-13FE-A54E-26ADF7B1D2BD}"/>
              </a:ext>
            </a:extLst>
          </p:cNvPr>
          <p:cNvSpPr txBox="1">
            <a:spLocks/>
          </p:cNvSpPr>
          <p:nvPr/>
        </p:nvSpPr>
        <p:spPr>
          <a:xfrm>
            <a:off x="228600" y="164592"/>
            <a:ext cx="9753599" cy="93345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spcAft>
                <a:spcPts val="40"/>
              </a:spcAft>
              <a:buFont typeface="Arial" panose="020B0604020202020204" pitchFamily="34" charset="0"/>
              <a:buNone/>
              <a:defRPr sz="3200" kern="1200" baseline="0">
                <a:gradFill>
                  <a:gsLst>
                    <a:gs pos="0">
                      <a:srgbClr val="3DB44A"/>
                    </a:gs>
                    <a:gs pos="33000">
                      <a:srgbClr val="3DB44A"/>
                    </a:gs>
                    <a:gs pos="100000">
                      <a:srgbClr val="29B9CD"/>
                    </a:gs>
                  </a:gsLst>
                  <a:lin ang="2700000" scaled="1"/>
                </a:gradFill>
                <a:latin typeface="+mj-lt"/>
                <a:ea typeface="+mn-ea"/>
                <a:cs typeface="Segoe UI Light" panose="020B0502040204020203" pitchFamily="34" charset="0"/>
              </a:defRPr>
            </a:lvl1pPr>
            <a:lvl2pPr marL="457200" indent="0" algn="l" defTabSz="914400" rtl="0" eaLnBrk="1" latinLnBrk="0" hangingPunct="1">
              <a:lnSpc>
                <a:spcPct val="100000"/>
              </a:lnSpc>
              <a:spcBef>
                <a:spcPts val="500"/>
              </a:spcBef>
              <a:spcAft>
                <a:spcPts val="40"/>
              </a:spcAft>
              <a:buFont typeface="Arial" panose="020B0604020202020204" pitchFamily="34" charset="0"/>
              <a:buNone/>
              <a:defRPr sz="2000" kern="1200">
                <a:gradFill>
                  <a:gsLst>
                    <a:gs pos="0">
                      <a:srgbClr val="3DB44A"/>
                    </a:gs>
                    <a:gs pos="33000">
                      <a:srgbClr val="3DB44A"/>
                    </a:gs>
                    <a:gs pos="100000">
                      <a:srgbClr val="29B9CD"/>
                    </a:gs>
                  </a:gsLst>
                  <a:lin ang="2700000" scaled="1"/>
                </a:gradFill>
                <a:latin typeface="+mn-lt"/>
                <a:ea typeface="+mn-ea"/>
                <a:cs typeface="+mn-cs"/>
              </a:defRPr>
            </a:lvl2pPr>
            <a:lvl3pPr marL="914400" indent="0" algn="l" defTabSz="914400" rtl="0" eaLnBrk="1" latinLnBrk="0" hangingPunct="1">
              <a:lnSpc>
                <a:spcPct val="100000"/>
              </a:lnSpc>
              <a:spcBef>
                <a:spcPts val="500"/>
              </a:spcBef>
              <a:spcAft>
                <a:spcPts val="40"/>
              </a:spcAft>
              <a:buFont typeface="Arial" panose="020B0604020202020204" pitchFamily="34" charset="0"/>
              <a:buNone/>
              <a:defRPr sz="1800" kern="1200">
                <a:gradFill>
                  <a:gsLst>
                    <a:gs pos="0">
                      <a:srgbClr val="3DB44A"/>
                    </a:gs>
                    <a:gs pos="33000">
                      <a:srgbClr val="3DB44A"/>
                    </a:gs>
                    <a:gs pos="100000">
                      <a:srgbClr val="29B9CD"/>
                    </a:gs>
                  </a:gsLst>
                  <a:lin ang="2700000" scaled="1"/>
                </a:gradFill>
                <a:latin typeface="+mn-lt"/>
                <a:ea typeface="+mn-ea"/>
                <a:cs typeface="+mn-cs"/>
              </a:defRPr>
            </a:lvl3pPr>
            <a:lvl4pPr marL="1371600" indent="0" algn="l" defTabSz="914400" rtl="0" eaLnBrk="1" latinLnBrk="0" hangingPunct="1">
              <a:lnSpc>
                <a:spcPct val="100000"/>
              </a:lnSpc>
              <a:spcBef>
                <a:spcPts val="500"/>
              </a:spcBef>
              <a:spcAft>
                <a:spcPts val="40"/>
              </a:spcAft>
              <a:buFont typeface="Arial" panose="020B0604020202020204" pitchFamily="34" charset="0"/>
              <a:buNone/>
              <a:defRPr sz="1600" kern="1200">
                <a:gradFill>
                  <a:gsLst>
                    <a:gs pos="0">
                      <a:srgbClr val="3DB44A"/>
                    </a:gs>
                    <a:gs pos="33000">
                      <a:srgbClr val="3DB44A"/>
                    </a:gs>
                    <a:gs pos="100000">
                      <a:srgbClr val="29B9CD"/>
                    </a:gs>
                  </a:gsLst>
                  <a:lin ang="2700000" scaled="1"/>
                </a:gradFill>
                <a:latin typeface="+mn-lt"/>
                <a:ea typeface="+mn-ea"/>
                <a:cs typeface="+mn-cs"/>
              </a:defRPr>
            </a:lvl4pPr>
            <a:lvl5pPr marL="1828800" indent="0" algn="l" defTabSz="914400" rtl="0" eaLnBrk="1" latinLnBrk="0" hangingPunct="1">
              <a:lnSpc>
                <a:spcPct val="100000"/>
              </a:lnSpc>
              <a:spcBef>
                <a:spcPts val="500"/>
              </a:spcBef>
              <a:spcAft>
                <a:spcPts val="40"/>
              </a:spcAft>
              <a:buFont typeface="Arial" panose="020B0604020202020204" pitchFamily="34" charset="0"/>
              <a:buNone/>
              <a:defRPr sz="1600" kern="1200">
                <a:gradFill>
                  <a:gsLst>
                    <a:gs pos="0">
                      <a:srgbClr val="3DB44A"/>
                    </a:gs>
                    <a:gs pos="33000">
                      <a:srgbClr val="3DB44A"/>
                    </a:gs>
                    <a:gs pos="100000">
                      <a:srgbClr val="29B9CD"/>
                    </a:gs>
                  </a:gsLst>
                  <a:lin ang="27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Assumptions</a:t>
            </a:r>
            <a:endParaRPr lang="en-IN"/>
          </a:p>
        </p:txBody>
      </p:sp>
      <p:sp>
        <p:nvSpPr>
          <p:cNvPr id="2" name="TextBox 1">
            <a:extLst>
              <a:ext uri="{FF2B5EF4-FFF2-40B4-BE49-F238E27FC236}">
                <a16:creationId xmlns:a16="http://schemas.microsoft.com/office/drawing/2014/main" id="{9FCAD915-6CD9-2371-2C52-5E4DD36C17A0}"/>
              </a:ext>
            </a:extLst>
          </p:cNvPr>
          <p:cNvSpPr txBox="1"/>
          <p:nvPr/>
        </p:nvSpPr>
        <p:spPr>
          <a:xfrm>
            <a:off x="285852" y="1463691"/>
            <a:ext cx="11680371" cy="3385542"/>
          </a:xfrm>
          <a:prstGeom prst="rect">
            <a:avLst/>
          </a:prstGeom>
          <a:noFill/>
        </p:spPr>
        <p:txBody>
          <a:bodyPr wrap="square">
            <a:spAutoFit/>
          </a:bodyPr>
          <a:lstStyle/>
          <a:p>
            <a:pPr marL="285750" indent="-285750">
              <a:lnSpc>
                <a:spcPct val="150000"/>
              </a:lnSpc>
              <a:spcAft>
                <a:spcPts val="600"/>
              </a:spcAft>
              <a:buFont typeface="Arial" panose="020B0604020202020204" pitchFamily="34" charset="0"/>
              <a:buChar char="•"/>
            </a:pPr>
            <a:r>
              <a:rPr lang="en-US" sz="1600">
                <a:effectLst/>
                <a:latin typeface="+mn-lt"/>
                <a:ea typeface="Times New Roman" panose="02020603050405020304" pitchFamily="18" charset="0"/>
                <a:cs typeface="Times New Roman" panose="02020603050405020304" pitchFamily="18" charset="0"/>
              </a:rPr>
              <a:t>Work with Happiest minds application team for application &amp; </a:t>
            </a:r>
            <a:r>
              <a:rPr lang="en-US" sz="1600">
                <a:effectLst/>
                <a:latin typeface="+mn-lt"/>
                <a:ea typeface="Yu Gothic Light" panose="020B0300000000000000" pitchFamily="34" charset="-128"/>
                <a:cs typeface="Times New Roman" panose="02020603050405020304" pitchFamily="18" charset="0"/>
              </a:rPr>
              <a:t>codebase walkthrough, 3</a:t>
            </a:r>
            <a:r>
              <a:rPr lang="en-US" sz="1600" baseline="30000">
                <a:effectLst/>
                <a:latin typeface="+mn-lt"/>
                <a:ea typeface="Yu Gothic Light" panose="020B0300000000000000" pitchFamily="34" charset="-128"/>
                <a:cs typeface="Times New Roman" panose="02020603050405020304" pitchFamily="18" charset="0"/>
              </a:rPr>
              <a:t>rd</a:t>
            </a:r>
            <a:r>
              <a:rPr lang="en-US" sz="1600">
                <a:effectLst/>
                <a:latin typeface="+mn-lt"/>
                <a:ea typeface="Yu Gothic Light" panose="020B0300000000000000" pitchFamily="34" charset="-128"/>
                <a:cs typeface="Times New Roman" panose="02020603050405020304" pitchFamily="18" charset="0"/>
              </a:rPr>
              <a:t> party component &amp; library dependency identification and clarifications</a:t>
            </a:r>
            <a:endParaRPr lang="en-US" sz="1600">
              <a:ea typeface="Yu Gothic Light" panose="020B0300000000000000" pitchFamily="34" charset="-128"/>
              <a:cs typeface="Times New Roman" panose="02020603050405020304" pitchFamily="18" charset="0"/>
            </a:endParaRPr>
          </a:p>
          <a:p>
            <a:pPr marL="285750" indent="-285750">
              <a:lnSpc>
                <a:spcPct val="150000"/>
              </a:lnSpc>
              <a:spcAft>
                <a:spcPts val="600"/>
              </a:spcAft>
              <a:buFont typeface="Arial" panose="020B0604020202020204" pitchFamily="34" charset="0"/>
              <a:buChar char="•"/>
            </a:pPr>
            <a:r>
              <a:rPr lang="en-US" sz="1600" kern="1200">
                <a:solidFill>
                  <a:schemeClr val="dk1"/>
                </a:solidFill>
                <a:effectLst/>
                <a:latin typeface="+mn-lt"/>
                <a:ea typeface="Yu Gothic Light" panose="020B0300000000000000" pitchFamily="34" charset="-128"/>
                <a:cs typeface="Times New Roman" panose="02020603050405020304" pitchFamily="18" charset="0"/>
              </a:rPr>
              <a:t>Work with Happiest minds DevOps engineers to define the Git Branching and Deployment strategy</a:t>
            </a:r>
          </a:p>
          <a:p>
            <a:pPr marL="285750" indent="-285750">
              <a:lnSpc>
                <a:spcPct val="150000"/>
              </a:lnSpc>
              <a:spcAft>
                <a:spcPts val="600"/>
              </a:spcAft>
              <a:buFont typeface="Arial" panose="020B0604020202020204" pitchFamily="34" charset="0"/>
              <a:buChar char="•"/>
            </a:pPr>
            <a:r>
              <a:rPr lang="en-US" sz="1600" kern="1200">
                <a:solidFill>
                  <a:schemeClr val="dk1"/>
                </a:solidFill>
                <a:effectLst/>
                <a:latin typeface="+mn-lt"/>
                <a:ea typeface="Yu Gothic Light" panose="020B0300000000000000" pitchFamily="34" charset="-128"/>
                <a:cs typeface="Times New Roman" panose="02020603050405020304" pitchFamily="18" charset="0"/>
              </a:rPr>
              <a:t>Existing application QE team would be responsible for complete regression testing of the upgraded application</a:t>
            </a:r>
          </a:p>
          <a:p>
            <a:pPr marL="285750" indent="-285750">
              <a:lnSpc>
                <a:spcPct val="150000"/>
              </a:lnSpc>
              <a:spcAft>
                <a:spcPts val="600"/>
              </a:spcAft>
              <a:buFont typeface="Arial" panose="020B0604020202020204" pitchFamily="34" charset="0"/>
              <a:buChar char="•"/>
            </a:pPr>
            <a:r>
              <a:rPr lang="en-US" sz="1600" kern="1200">
                <a:solidFill>
                  <a:schemeClr val="dk1"/>
                </a:solidFill>
                <a:effectLst/>
                <a:latin typeface="+mn-lt"/>
                <a:ea typeface="Yu Gothic Light" panose="020B0300000000000000" pitchFamily="34" charset="-128"/>
                <a:cs typeface="Times New Roman" panose="02020603050405020304" pitchFamily="18" charset="0"/>
              </a:rPr>
              <a:t>Existing LnP team will own the load and performance testing. The new team will fix the observations identified during testing</a:t>
            </a:r>
          </a:p>
          <a:p>
            <a:pPr marL="285750" indent="-285750">
              <a:lnSpc>
                <a:spcPct val="150000"/>
              </a:lnSpc>
              <a:spcAft>
                <a:spcPts val="600"/>
              </a:spcAft>
              <a:buFont typeface="Arial" panose="020B0604020202020204" pitchFamily="34" charset="0"/>
              <a:buChar char="•"/>
            </a:pPr>
            <a:r>
              <a:rPr lang="en-US" sz="1600">
                <a:effectLst/>
                <a:latin typeface="+mn-lt"/>
                <a:ea typeface="Times New Roman" panose="02020603050405020304" pitchFamily="18" charset="0"/>
                <a:cs typeface="Times New Roman" panose="02020603050405020304" pitchFamily="18" charset="0"/>
              </a:rPr>
              <a:t>Changes or fixes in the existing APIs will be taken care </a:t>
            </a:r>
            <a:r>
              <a:rPr lang="en-US" sz="1600" kern="1200">
                <a:solidFill>
                  <a:schemeClr val="dk1"/>
                </a:solidFill>
                <a:effectLst/>
                <a:latin typeface="+mn-lt"/>
                <a:ea typeface="Yu Gothic Light" panose="020B0300000000000000" pitchFamily="34" charset="-128"/>
                <a:cs typeface="Times New Roman" panose="02020603050405020304" pitchFamily="18" charset="0"/>
              </a:rPr>
              <a:t>by existing application team</a:t>
            </a:r>
            <a:endParaRPr lang="en-US" sz="1600">
              <a:solidFill>
                <a:schemeClr val="dk1"/>
              </a:solidFill>
              <a:ea typeface="Yu Gothic Light" panose="020B0300000000000000" pitchFamily="34" charset="-128"/>
              <a:cs typeface="Times New Roman" panose="02020603050405020304" pitchFamily="18" charset="0"/>
            </a:endParaRPr>
          </a:p>
          <a:p>
            <a:pPr marL="285750" indent="-285750">
              <a:lnSpc>
                <a:spcPct val="150000"/>
              </a:lnSpc>
              <a:spcAft>
                <a:spcPts val="600"/>
              </a:spcAft>
              <a:buFont typeface="Arial" panose="020B0604020202020204" pitchFamily="34" charset="0"/>
              <a:buChar char="•"/>
            </a:pPr>
            <a:r>
              <a:rPr lang="en-US" sz="1600">
                <a:effectLst/>
                <a:latin typeface="+mn-lt"/>
                <a:ea typeface="Times New Roman" panose="02020603050405020304" pitchFamily="18" charset="0"/>
                <a:cs typeface="Times New Roman" panose="02020603050405020304" pitchFamily="18" charset="0"/>
              </a:rPr>
              <a:t>The migration team will be using Ascend Learning provided GitHub Copilot license</a:t>
            </a:r>
          </a:p>
          <a:p>
            <a:pPr algn="l">
              <a:spcAft>
                <a:spcPts val="600"/>
              </a:spcAft>
            </a:pPr>
            <a:endParaRPr lang="en-US" sz="1600" i="0">
              <a:solidFill>
                <a:srgbClr val="0D0D0D"/>
              </a:solidFill>
              <a:effectLst/>
            </a:endParaRPr>
          </a:p>
        </p:txBody>
      </p:sp>
    </p:spTree>
    <p:extLst>
      <p:ext uri="{BB962C8B-B14F-4D97-AF65-F5344CB8AC3E}">
        <p14:creationId xmlns:p14="http://schemas.microsoft.com/office/powerpoint/2010/main" val="129262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ADB9FE-A5A1-6ADF-54E2-0A9083AB9B83}"/>
              </a:ext>
            </a:extLst>
          </p:cNvPr>
          <p:cNvSpPr>
            <a:spLocks noGrp="1"/>
          </p:cNvSpPr>
          <p:nvPr>
            <p:ph type="body" sz="quarter" idx="15"/>
          </p:nvPr>
        </p:nvSpPr>
        <p:spPr/>
        <p:txBody>
          <a:bodyPr/>
          <a:lstStyle/>
          <a:p>
            <a:r>
              <a:rPr lang="en-US"/>
              <a:t>Dependencies</a:t>
            </a:r>
          </a:p>
        </p:txBody>
      </p:sp>
      <p:sp>
        <p:nvSpPr>
          <p:cNvPr id="3" name="Slide Number Placeholder 2">
            <a:extLst>
              <a:ext uri="{FF2B5EF4-FFF2-40B4-BE49-F238E27FC236}">
                <a16:creationId xmlns:a16="http://schemas.microsoft.com/office/drawing/2014/main" id="{65102EB1-2B79-2E64-C5A9-B149E1947751}"/>
              </a:ext>
            </a:extLst>
          </p:cNvPr>
          <p:cNvSpPr>
            <a:spLocks noGrp="1"/>
          </p:cNvSpPr>
          <p:nvPr>
            <p:ph type="sldNum" sz="quarter" idx="21"/>
          </p:nvPr>
        </p:nvSpPr>
        <p:spPr/>
        <p:txBody>
          <a:bodyPr/>
          <a:lstStyle/>
          <a:p>
            <a:fld id="{2ADF02F0-7A45-4BFB-A264-947079AA91A4}" type="slidenum">
              <a:rPr lang="en-US" smtClean="0"/>
              <a:t>23</a:t>
            </a:fld>
            <a:endParaRPr lang="en-US"/>
          </a:p>
        </p:txBody>
      </p:sp>
      <p:graphicFrame>
        <p:nvGraphicFramePr>
          <p:cNvPr id="12" name="Table 4">
            <a:extLst>
              <a:ext uri="{FF2B5EF4-FFF2-40B4-BE49-F238E27FC236}">
                <a16:creationId xmlns:a16="http://schemas.microsoft.com/office/drawing/2014/main" id="{D00EAC66-23AE-677A-21B3-2831220DBE54}"/>
              </a:ext>
            </a:extLst>
          </p:cNvPr>
          <p:cNvGraphicFramePr>
            <a:graphicFrameLocks noGrp="1"/>
          </p:cNvGraphicFramePr>
          <p:nvPr>
            <p:extLst>
              <p:ext uri="{D42A27DB-BD31-4B8C-83A1-F6EECF244321}">
                <p14:modId xmlns:p14="http://schemas.microsoft.com/office/powerpoint/2010/main" val="831023688"/>
              </p:ext>
            </p:extLst>
          </p:nvPr>
        </p:nvGraphicFramePr>
        <p:xfrm>
          <a:off x="613228" y="1238487"/>
          <a:ext cx="9973492" cy="5151733"/>
        </p:xfrm>
        <a:graphic>
          <a:graphicData uri="http://schemas.openxmlformats.org/drawingml/2006/table">
            <a:tbl>
              <a:tblPr firstRow="1" bandRow="1">
                <a:tableStyleId>{21E4AEA4-8DFA-4A89-87EB-49C32662AFE0}</a:tableStyleId>
              </a:tblPr>
              <a:tblGrid>
                <a:gridCol w="6612737">
                  <a:extLst>
                    <a:ext uri="{9D8B030D-6E8A-4147-A177-3AD203B41FA5}">
                      <a16:colId xmlns:a16="http://schemas.microsoft.com/office/drawing/2014/main" val="117639700"/>
                    </a:ext>
                  </a:extLst>
                </a:gridCol>
                <a:gridCol w="3360755">
                  <a:extLst>
                    <a:ext uri="{9D8B030D-6E8A-4147-A177-3AD203B41FA5}">
                      <a16:colId xmlns:a16="http://schemas.microsoft.com/office/drawing/2014/main" val="4278680476"/>
                    </a:ext>
                  </a:extLst>
                </a:gridCol>
              </a:tblGrid>
              <a:tr h="345262">
                <a:tc>
                  <a:txBody>
                    <a:bodyPr/>
                    <a:lstStyle/>
                    <a:p>
                      <a:pPr marL="0" indent="0" algn="ctr">
                        <a:spcBef>
                          <a:spcPts val="600"/>
                        </a:spcBef>
                        <a:buFont typeface="Arial" panose="020B0604020202020204" pitchFamily="34" charset="0"/>
                        <a:buNone/>
                      </a:pPr>
                      <a:r>
                        <a:rPr lang="en-US" sz="1600">
                          <a:cs typeface="Segoe UI"/>
                        </a:rPr>
                        <a:t>Dependency on </a:t>
                      </a:r>
                      <a:r>
                        <a:rPr lang="en-US" sz="1600" b="1" kern="1200">
                          <a:solidFill>
                            <a:schemeClr val="lt1"/>
                          </a:solidFill>
                          <a:latin typeface="+mn-lt"/>
                          <a:ea typeface="+mn-ea"/>
                          <a:cs typeface="Segoe UI"/>
                        </a:rPr>
                        <a:t>Ascend Learning</a:t>
                      </a:r>
                    </a:p>
                  </a:txBody>
                  <a:tcPr anchor="ctr"/>
                </a:tc>
                <a:tc>
                  <a:txBody>
                    <a:bodyPr/>
                    <a:lstStyle/>
                    <a:p>
                      <a:pPr marL="0" indent="0" algn="ctr">
                        <a:spcBef>
                          <a:spcPts val="600"/>
                        </a:spcBef>
                        <a:buFont typeface="Arial" panose="020B0604020202020204" pitchFamily="34" charset="0"/>
                        <a:buNone/>
                      </a:pPr>
                      <a:r>
                        <a:rPr lang="en-US" sz="1600" b="1" kern="1200">
                          <a:solidFill>
                            <a:schemeClr val="lt1"/>
                          </a:solidFill>
                          <a:latin typeface="+mn-lt"/>
                          <a:ea typeface="+mn-ea"/>
                          <a:cs typeface="Segoe UI"/>
                        </a:rPr>
                        <a:t>To be available by</a:t>
                      </a:r>
                    </a:p>
                  </a:txBody>
                  <a:tcPr anchor="ctr"/>
                </a:tc>
                <a:extLst>
                  <a:ext uri="{0D108BD9-81ED-4DB2-BD59-A6C34878D82A}">
                    <a16:rowId xmlns:a16="http://schemas.microsoft.com/office/drawing/2014/main" val="892512345"/>
                  </a:ext>
                </a:extLst>
              </a:tr>
              <a:tr h="337957">
                <a:tc>
                  <a:txBody>
                    <a:bodyPr/>
                    <a:lstStyle/>
                    <a:p>
                      <a:pPr marL="0" marR="0">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Product owner for any clarification</a:t>
                      </a:r>
                    </a:p>
                  </a:txBody>
                  <a:tcPr marL="68580" marR="68580" marT="0" marB="0" anchor="ctr"/>
                </a:tc>
                <a:tc>
                  <a:txBody>
                    <a:bodyPr/>
                    <a:lstStyle/>
                    <a:p>
                      <a:pPr marL="0" marR="0" algn="ctr">
                        <a:lnSpc>
                          <a:spcPct val="115000"/>
                        </a:lnSpc>
                        <a:spcBef>
                          <a:spcPts val="0"/>
                        </a:spcBef>
                        <a:spcAft>
                          <a:spcPts val="0"/>
                        </a:spcAft>
                      </a:pPr>
                      <a:r>
                        <a:rPr lang="en-US" sz="1400">
                          <a:effectLst/>
                          <a:latin typeface="+mn-lt"/>
                          <a:ea typeface="Yu Gothic Light" panose="020B0300000000000000" pitchFamily="34" charset="-128"/>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3712062827"/>
                  </a:ext>
                </a:extLst>
              </a:tr>
              <a:tr h="3621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Provide UX or visual specification for the new Angular application</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1445785803"/>
                  </a:ext>
                </a:extLst>
              </a:tr>
              <a:tr h="2607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Dev &amp; Test environment for API integration and testing. </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676202787"/>
                  </a:ext>
                </a:extLst>
              </a:tr>
              <a:tr h="3670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a:effectLst/>
                          <a:latin typeface="+mn-lt"/>
                          <a:ea typeface="Calibri" panose="020F0502020204030204" pitchFamily="34" charset="0"/>
                          <a:cs typeface="Times New Roman" panose="02020603050405020304" pitchFamily="18" charset="0"/>
                        </a:rPr>
                        <a:t>Review the upgrade plan, branching strategy, testing approach </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3820726712"/>
                  </a:ext>
                </a:extLst>
              </a:tr>
              <a:tr h="6714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Existing application team will inform the migration team about any fixes or enhancements planned so that it can be incorporated in new application</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During the project</a:t>
                      </a:r>
                    </a:p>
                  </a:txBody>
                  <a:tcPr marL="68580" marR="68580" marT="0" marB="0" anchor="ctr"/>
                </a:tc>
                <a:extLst>
                  <a:ext uri="{0D108BD9-81ED-4DB2-BD59-A6C34878D82A}">
                    <a16:rowId xmlns:a16="http://schemas.microsoft.com/office/drawing/2014/main" val="3941729029"/>
                  </a:ext>
                </a:extLst>
              </a:tr>
              <a:tr h="2238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Calibri" panose="020F0502020204030204" pitchFamily="34" charset="0"/>
                        </a:rPr>
                        <a:t>Git Repo, CI/CD Pipeline, JIRA and Testing devices (Tablet)</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3436584314"/>
                  </a:ext>
                </a:extLst>
              </a:tr>
              <a:tr h="6714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Availability of application team for code walkthrough, testing team for regression testing, DevOps for CI/CD pipeline and LNP for performance testing </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During the project</a:t>
                      </a:r>
                    </a:p>
                  </a:txBody>
                  <a:tcPr marL="68580" marR="68580" marT="0" marB="0" anchor="ctr"/>
                </a:tc>
                <a:extLst>
                  <a:ext uri="{0D108BD9-81ED-4DB2-BD59-A6C34878D82A}">
                    <a16:rowId xmlns:a16="http://schemas.microsoft.com/office/drawing/2014/main" val="2514369875"/>
                  </a:ext>
                </a:extLst>
              </a:tr>
              <a:tr h="337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Availability of product team for UAT </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UAT </a:t>
                      </a:r>
                    </a:p>
                  </a:txBody>
                  <a:tcPr marL="68580" marR="68580" marT="0" marB="0" anchor="ctr"/>
                </a:tc>
                <a:extLst>
                  <a:ext uri="{0D108BD9-81ED-4DB2-BD59-A6C34878D82A}">
                    <a16:rowId xmlns:a16="http://schemas.microsoft.com/office/drawing/2014/main" val="1130435380"/>
                  </a:ext>
                </a:extLst>
              </a:tr>
              <a:tr h="231589">
                <a:tc>
                  <a:txBody>
                    <a:bodyPr/>
                    <a:lstStyle/>
                    <a:p>
                      <a:pPr marL="0" marR="0">
                        <a:spcBef>
                          <a:spcPts val="0"/>
                        </a:spcBef>
                        <a:spcAft>
                          <a:spcPts val="0"/>
                        </a:spcAft>
                      </a:pPr>
                      <a:r>
                        <a:rPr lang="en-IN" sz="1400">
                          <a:effectLst/>
                          <a:latin typeface="+mn-lt"/>
                          <a:ea typeface="Calibri" panose="020F0502020204030204" pitchFamily="34" charset="0"/>
                          <a:cs typeface="Calibri" panose="020F0502020204030204" pitchFamily="34" charset="0"/>
                        </a:rPr>
                        <a:t>Review UAT Test Case document</a:t>
                      </a:r>
                      <a:endParaRPr lang="en-US" sz="1400">
                        <a:effectLst/>
                        <a:latin typeface="+mn-lt"/>
                        <a:ea typeface="Times New Roman" panose="02020603050405020304" pitchFamily="18" charset="0"/>
                        <a:cs typeface="Calibri" panose="020F0502020204030204" pitchFamily="34" charset="0"/>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effectLst/>
                          <a:latin typeface="+mn-lt"/>
                          <a:ea typeface="Times New Roman" panose="02020603050405020304" pitchFamily="18" charset="0"/>
                          <a:cs typeface="Times New Roman" panose="02020603050405020304" pitchFamily="18" charset="0"/>
                        </a:rPr>
                        <a:t>Start of the project</a:t>
                      </a:r>
                    </a:p>
                  </a:txBody>
                  <a:tcPr marL="68580" marR="68580" marT="0" marB="0" anchor="ctr"/>
                </a:tc>
                <a:extLst>
                  <a:ext uri="{0D108BD9-81ED-4DB2-BD59-A6C34878D82A}">
                    <a16:rowId xmlns:a16="http://schemas.microsoft.com/office/drawing/2014/main" val="3856741509"/>
                  </a:ext>
                </a:extLst>
              </a:tr>
              <a:tr h="671485">
                <a:tc>
                  <a:txBody>
                    <a:bodyPr/>
                    <a:lstStyle/>
                    <a:p>
                      <a:pPr marL="0" marR="0">
                        <a:spcBef>
                          <a:spcPts val="0"/>
                        </a:spcBef>
                        <a:spcAft>
                          <a:spcPts val="0"/>
                        </a:spcAft>
                      </a:pPr>
                      <a:r>
                        <a:rPr lang="en-IN" sz="1400">
                          <a:effectLst/>
                          <a:latin typeface="+mn-lt"/>
                          <a:ea typeface="Calibri" panose="020F0502020204030204" pitchFamily="34" charset="0"/>
                          <a:cs typeface="Calibri" panose="020F0502020204030204" pitchFamily="34" charset="0"/>
                        </a:rPr>
                        <a:t>Response to Happiest Minds’ queries within two business days. Any delays in response might have an impact on the effort and schedule &amp; will be treated as a Change Request</a:t>
                      </a:r>
                      <a:endParaRPr lang="en-US" sz="1400">
                        <a:effectLst/>
                        <a:latin typeface="+mn-lt"/>
                        <a:ea typeface="Times New Roman" panose="02020603050405020304" pitchFamily="18"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latin typeface="+mn-lt"/>
                          <a:ea typeface="Times New Roman" panose="02020603050405020304" pitchFamily="18" charset="0"/>
                          <a:cs typeface="Calibri" panose="020F0502020204030204" pitchFamily="34" charset="0"/>
                        </a:rPr>
                        <a:t>During the project</a:t>
                      </a:r>
                    </a:p>
                  </a:txBody>
                  <a:tcPr marL="68580" marR="68580" marT="0" marB="0" anchor="ctr"/>
                </a:tc>
                <a:extLst>
                  <a:ext uri="{0D108BD9-81ED-4DB2-BD59-A6C34878D82A}">
                    <a16:rowId xmlns:a16="http://schemas.microsoft.com/office/drawing/2014/main" val="3508711843"/>
                  </a:ext>
                </a:extLst>
              </a:tr>
              <a:tr h="671485">
                <a:tc>
                  <a:txBody>
                    <a:bodyPr/>
                    <a:lstStyle/>
                    <a:p>
                      <a:pPr marL="0" marR="0">
                        <a:spcBef>
                          <a:spcPts val="0"/>
                        </a:spcBef>
                        <a:spcAft>
                          <a:spcPts val="0"/>
                        </a:spcAft>
                      </a:pPr>
                      <a:r>
                        <a:rPr lang="en-IN" sz="1400">
                          <a:effectLst/>
                          <a:latin typeface="+mn-lt"/>
                          <a:ea typeface="Calibri" panose="020F0502020204030204" pitchFamily="34" charset="0"/>
                          <a:cs typeface="Calibri" panose="020F0502020204030204" pitchFamily="34" charset="0"/>
                        </a:rPr>
                        <a:t>Feedback on the deliverables for each milestone must be provided within 3 days of the delivery by Happiest Minds, else, they shall be deemed accepted</a:t>
                      </a:r>
                      <a:endParaRPr lang="en-US" sz="1400">
                        <a:effectLst/>
                        <a:latin typeface="+mn-lt"/>
                        <a:ea typeface="Times New Roman" panose="02020603050405020304" pitchFamily="18"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effectLst/>
                          <a:latin typeface="+mn-lt"/>
                          <a:ea typeface="Times New Roman" panose="02020603050405020304" pitchFamily="18" charset="0"/>
                          <a:cs typeface="Calibri" panose="020F0502020204030204" pitchFamily="34" charset="0"/>
                        </a:rPr>
                        <a:t>During the project</a:t>
                      </a:r>
                    </a:p>
                  </a:txBody>
                  <a:tcPr marL="68580" marR="68580" marT="0" marB="0" anchor="ctr"/>
                </a:tc>
                <a:extLst>
                  <a:ext uri="{0D108BD9-81ED-4DB2-BD59-A6C34878D82A}">
                    <a16:rowId xmlns:a16="http://schemas.microsoft.com/office/drawing/2014/main" val="2972957213"/>
                  </a:ext>
                </a:extLst>
              </a:tr>
            </a:tbl>
          </a:graphicData>
        </a:graphic>
      </p:graphicFrame>
    </p:spTree>
    <p:extLst>
      <p:ext uri="{BB962C8B-B14F-4D97-AF65-F5344CB8AC3E}">
        <p14:creationId xmlns:p14="http://schemas.microsoft.com/office/powerpoint/2010/main" val="154033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p:txBody>
          <a:bodyPr/>
          <a:lstStyle/>
          <a:p>
            <a:fld id="{2ADF02F0-7A45-4BFB-A264-947079AA91A4}" type="slidenum">
              <a:rPr lang="en-US" smtClean="0"/>
              <a:t>24</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53706"/>
            <a:ext cx="9753599" cy="933450"/>
          </a:xfrm>
        </p:spPr>
        <p:txBody>
          <a:bodyPr/>
          <a:lstStyle/>
          <a:p>
            <a:r>
              <a:rPr lang="en-US" dirty="0"/>
              <a:t>Device, OS &amp; Browser Support</a:t>
            </a:r>
            <a:endParaRPr lang="en-IN" dirty="0"/>
          </a:p>
        </p:txBody>
      </p:sp>
      <p:graphicFrame>
        <p:nvGraphicFramePr>
          <p:cNvPr id="5" name="Table 4">
            <a:extLst>
              <a:ext uri="{FF2B5EF4-FFF2-40B4-BE49-F238E27FC236}">
                <a16:creationId xmlns:a16="http://schemas.microsoft.com/office/drawing/2014/main" id="{6E9AEE56-B7D5-4CDD-BEEF-97701C41545A}"/>
              </a:ext>
            </a:extLst>
          </p:cNvPr>
          <p:cNvGraphicFramePr>
            <a:graphicFrameLocks noGrp="1"/>
          </p:cNvGraphicFramePr>
          <p:nvPr>
            <p:extLst>
              <p:ext uri="{D42A27DB-BD31-4B8C-83A1-F6EECF244321}">
                <p14:modId xmlns:p14="http://schemas.microsoft.com/office/powerpoint/2010/main" val="2911000087"/>
              </p:ext>
            </p:extLst>
          </p:nvPr>
        </p:nvGraphicFramePr>
        <p:xfrm>
          <a:off x="555170" y="1532096"/>
          <a:ext cx="11081659" cy="3117094"/>
        </p:xfrm>
        <a:graphic>
          <a:graphicData uri="http://schemas.openxmlformats.org/drawingml/2006/table">
            <a:tbl>
              <a:tblPr firstRow="1" bandRow="1">
                <a:tableStyleId>{21E4AEA4-8DFA-4A89-87EB-49C32662AFE0}</a:tableStyleId>
              </a:tblPr>
              <a:tblGrid>
                <a:gridCol w="2012553">
                  <a:extLst>
                    <a:ext uri="{9D8B030D-6E8A-4147-A177-3AD203B41FA5}">
                      <a16:colId xmlns:a16="http://schemas.microsoft.com/office/drawing/2014/main" val="117639700"/>
                    </a:ext>
                  </a:extLst>
                </a:gridCol>
                <a:gridCol w="2537989">
                  <a:extLst>
                    <a:ext uri="{9D8B030D-6E8A-4147-A177-3AD203B41FA5}">
                      <a16:colId xmlns:a16="http://schemas.microsoft.com/office/drawing/2014/main" val="3356017563"/>
                    </a:ext>
                  </a:extLst>
                </a:gridCol>
                <a:gridCol w="2118665">
                  <a:extLst>
                    <a:ext uri="{9D8B030D-6E8A-4147-A177-3AD203B41FA5}">
                      <a16:colId xmlns:a16="http://schemas.microsoft.com/office/drawing/2014/main" val="3814850807"/>
                    </a:ext>
                  </a:extLst>
                </a:gridCol>
                <a:gridCol w="2206226">
                  <a:extLst>
                    <a:ext uri="{9D8B030D-6E8A-4147-A177-3AD203B41FA5}">
                      <a16:colId xmlns:a16="http://schemas.microsoft.com/office/drawing/2014/main" val="1635261316"/>
                    </a:ext>
                  </a:extLst>
                </a:gridCol>
                <a:gridCol w="2206226">
                  <a:extLst>
                    <a:ext uri="{9D8B030D-6E8A-4147-A177-3AD203B41FA5}">
                      <a16:colId xmlns:a16="http://schemas.microsoft.com/office/drawing/2014/main" val="527359035"/>
                    </a:ext>
                  </a:extLst>
                </a:gridCol>
              </a:tblGrid>
              <a:tr h="669054">
                <a:tc>
                  <a:txBody>
                    <a:bodyPr/>
                    <a:lstStyle/>
                    <a:p>
                      <a:pPr marL="0" indent="0" algn="ctr">
                        <a:spcBef>
                          <a:spcPts val="600"/>
                        </a:spcBef>
                        <a:buFont typeface="Arial" panose="020B0604020202020204" pitchFamily="34" charset="0"/>
                        <a:buNone/>
                      </a:pPr>
                      <a:r>
                        <a:rPr lang="en-US" sz="1600">
                          <a:cs typeface="Segoe UI"/>
                        </a:rPr>
                        <a:t>Device / OS </a:t>
                      </a:r>
                    </a:p>
                  </a:txBody>
                  <a:tcPr anchor="ctr"/>
                </a:tc>
                <a:tc>
                  <a:txBody>
                    <a:bodyPr/>
                    <a:lstStyle/>
                    <a:p>
                      <a:pPr marL="0" indent="0" algn="ctr">
                        <a:spcBef>
                          <a:spcPts val="600"/>
                        </a:spcBef>
                        <a:buFont typeface="Arial" panose="020B0604020202020204" pitchFamily="34" charset="0"/>
                        <a:buNone/>
                      </a:pPr>
                      <a:r>
                        <a:rPr lang="en-US" sz="1600">
                          <a:cs typeface="Segoe UI"/>
                        </a:rPr>
                        <a:t>Browser (Latest – 1 version )</a:t>
                      </a:r>
                    </a:p>
                  </a:txBody>
                  <a:tcPr anchor="ctr"/>
                </a:tc>
                <a:tc>
                  <a:txBody>
                    <a:bodyPr/>
                    <a:lstStyle/>
                    <a:p>
                      <a:pPr marL="0" indent="0" algn="ctr">
                        <a:spcBef>
                          <a:spcPts val="600"/>
                        </a:spcBef>
                        <a:buFont typeface="Arial" panose="020B0604020202020204" pitchFamily="34" charset="0"/>
                        <a:buNone/>
                      </a:pPr>
                      <a:r>
                        <a:rPr lang="en-US" sz="1600">
                          <a:cs typeface="Segoe UI"/>
                        </a:rPr>
                        <a:t>Migration Team Ownership</a:t>
                      </a:r>
                    </a:p>
                  </a:txBody>
                  <a:tcPr anchor="ctr"/>
                </a:tc>
                <a:tc>
                  <a:txBody>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600">
                          <a:effectLst/>
                          <a:latin typeface="+mn-lt"/>
                          <a:ea typeface="Times New Roman" panose="02020603050405020304" pitchFamily="18" charset="0"/>
                          <a:cs typeface="Times New Roman"/>
                        </a:rPr>
                        <a:t>Existing QE team</a:t>
                      </a:r>
                      <a:endParaRPr lang="en-US" sz="1600">
                        <a:cs typeface="Times New Roman"/>
                      </a:endParaRPr>
                    </a:p>
                    <a:p>
                      <a:pPr marL="0" indent="0" algn="ctr">
                        <a:spcBef>
                          <a:spcPts val="600"/>
                        </a:spcBef>
                        <a:buFont typeface="Arial" panose="020B0604020202020204" pitchFamily="34" charset="0"/>
                        <a:buNone/>
                      </a:pPr>
                      <a:r>
                        <a:rPr lang="en-US" sz="1600">
                          <a:cs typeface="Segoe UI"/>
                        </a:rPr>
                        <a:t>Ownership</a:t>
                      </a:r>
                    </a:p>
                  </a:txBody>
                  <a:tcPr anchor="ctr"/>
                </a:tc>
                <a:tc>
                  <a:txBody>
                    <a:bodyPr/>
                    <a:lstStyle/>
                    <a:p>
                      <a:pPr marL="0" indent="0" algn="ctr">
                        <a:spcBef>
                          <a:spcPts val="600"/>
                        </a:spcBef>
                        <a:buFont typeface="Arial" panose="020B0604020202020204" pitchFamily="34" charset="0"/>
                        <a:buNone/>
                      </a:pPr>
                      <a:r>
                        <a:rPr lang="en-US" sz="1600">
                          <a:cs typeface="Segoe UI"/>
                        </a:rPr>
                        <a:t>Accessibility Testing Ownership</a:t>
                      </a:r>
                    </a:p>
                  </a:txBody>
                  <a:tcPr anchor="ctr"/>
                </a:tc>
                <a:extLst>
                  <a:ext uri="{0D108BD9-81ED-4DB2-BD59-A6C34878D82A}">
                    <a16:rowId xmlns:a16="http://schemas.microsoft.com/office/drawing/2014/main" val="892512345"/>
                  </a:ext>
                </a:extLst>
              </a:tr>
              <a:tr h="547268">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a:rPr>
                        <a:t>PC / Windows </a:t>
                      </a:r>
                      <a:r>
                        <a:rPr lang="en-US" sz="1600" b="0" i="0" kern="1200">
                          <a:solidFill>
                            <a:schemeClr val="dk1"/>
                          </a:solidFill>
                          <a:effectLst/>
                          <a:latin typeface="+mn-lt"/>
                          <a:ea typeface="+mn-ea"/>
                          <a:cs typeface="+mn-cs"/>
                        </a:rPr>
                        <a:t>11</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rtl="0" eaLnBrk="1" fontAlgn="auto" latinLnBrk="0" hangingPunct="1">
                        <a:lnSpc>
                          <a:spcPct val="115000"/>
                        </a:lnSpc>
                        <a:spcBef>
                          <a:spcPts val="0"/>
                        </a:spcBef>
                        <a:spcAft>
                          <a:spcPts val="0"/>
                        </a:spcAft>
                        <a:buClrTx/>
                        <a:buSzTx/>
                        <a:buFontTx/>
                        <a:buNone/>
                      </a:pPr>
                      <a:r>
                        <a:rPr lang="en-US" sz="1600">
                          <a:effectLst/>
                          <a:latin typeface="+mn-lt"/>
                          <a:ea typeface="Times New Roman" panose="02020603050405020304" pitchFamily="18" charset="0"/>
                          <a:cs typeface="Times New Roman"/>
                        </a:rPr>
                        <a:t>Google Chrome </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a:rPr>
                        <a:t>Sanity</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Regression</a:t>
                      </a:r>
                    </a:p>
                  </a:txBody>
                  <a:tcPr marL="68580" marR="68580" marT="0" marB="0" anchor="ctr"/>
                </a:tc>
                <a:tc>
                  <a:txBody>
                    <a:bodyPr/>
                    <a:lstStyle/>
                    <a:p>
                      <a:pPr marL="0" marR="0" lvl="0" indent="0" algn="ctr" rtl="0" eaLnBrk="1" fontAlgn="auto" latinLnBrk="0" hangingPunct="1">
                        <a:lnSpc>
                          <a:spcPct val="115000"/>
                        </a:lnSpc>
                        <a:spcBef>
                          <a:spcPts val="0"/>
                        </a:spcBef>
                        <a:spcAft>
                          <a:spcPts val="0"/>
                        </a:spcAft>
                        <a:buClrTx/>
                        <a:buSzTx/>
                        <a:buFontTx/>
                        <a:buNone/>
                      </a:pPr>
                      <a:r>
                        <a:rPr lang="en-US" sz="1600">
                          <a:effectLst/>
                          <a:latin typeface="+mn-lt"/>
                          <a:ea typeface="Times New Roman" panose="02020603050405020304" pitchFamily="18" charset="0"/>
                          <a:cs typeface="Times New Roman"/>
                        </a:rPr>
                        <a:t>Migration team </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69631538"/>
                  </a:ext>
                </a:extLst>
              </a:tr>
              <a:tr h="450849">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a:rPr>
                        <a:t>PC / Windows 11</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b="0" i="0" kern="1200">
                          <a:solidFill>
                            <a:schemeClr val="dk1"/>
                          </a:solidFill>
                          <a:effectLst/>
                          <a:latin typeface="+mn-lt"/>
                          <a:ea typeface="+mn-ea"/>
                          <a:cs typeface="+mn-cs"/>
                        </a:rPr>
                        <a:t>Mozilla Firefox</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strike="noStrike">
                          <a:effectLst/>
                          <a:latin typeface="+mn-lt"/>
                          <a:ea typeface="Times New Roman" panose="02020603050405020304" pitchFamily="18" charset="0"/>
                          <a:cs typeface="Times New Roman"/>
                        </a:rPr>
                        <a:t>Sanity</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strike="noStrike">
                          <a:effectLst/>
                          <a:latin typeface="+mn-lt"/>
                          <a:ea typeface="Times New Roman" panose="02020603050405020304" pitchFamily="18" charset="0"/>
                          <a:cs typeface="Times New Roman"/>
                        </a:rPr>
                        <a:t>Sanity</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strike="noStrike">
                          <a:effectLst/>
                          <a:latin typeface="+mn-lt"/>
                          <a:ea typeface="Times New Roman" panose="02020603050405020304" pitchFamily="18" charset="0"/>
                          <a:cs typeface="Times New Roman"/>
                        </a:rPr>
                        <a:t>Existing QE team</a:t>
                      </a:r>
                    </a:p>
                  </a:txBody>
                  <a:tcPr marL="68580" marR="68580" marT="0" marB="0" anchor="ctr"/>
                </a:tc>
                <a:extLst>
                  <a:ext uri="{0D108BD9-81ED-4DB2-BD59-A6C34878D82A}">
                    <a16:rowId xmlns:a16="http://schemas.microsoft.com/office/drawing/2014/main" val="2040695929"/>
                  </a:ext>
                </a:extLst>
              </a:tr>
              <a:tr h="483357">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a:rPr>
                        <a:t>Mac / Mac OS 14</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b="0" i="0" kern="1200">
                          <a:solidFill>
                            <a:schemeClr val="dk1"/>
                          </a:solidFill>
                          <a:effectLst/>
                          <a:latin typeface="+mn-lt"/>
                          <a:ea typeface="+mn-ea"/>
                          <a:cs typeface="+mn-cs"/>
                        </a:rPr>
                        <a:t>Safari</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strike="noStrike">
                          <a:effectLst/>
                          <a:latin typeface="+mn-lt"/>
                          <a:ea typeface="Times New Roman" panose="02020603050405020304" pitchFamily="18" charset="0"/>
                          <a:cs typeface="Times New Roman"/>
                        </a:rPr>
                        <a:t>Sanity</a:t>
                      </a:r>
                    </a:p>
                  </a:txBody>
                  <a:tcPr marL="68580" marR="68580" marT="0" marB="0" anchor="ctr"/>
                </a:tc>
                <a:tc>
                  <a:txBody>
                    <a:bodyPr/>
                    <a:lstStyle/>
                    <a:p>
                      <a:pPr marL="0" marR="0" lvl="0" indent="0" algn="ctr" rtl="0" eaLnBrk="1" fontAlgn="auto" latinLnBrk="0" hangingPunct="1">
                        <a:lnSpc>
                          <a:spcPct val="115000"/>
                        </a:lnSpc>
                        <a:spcBef>
                          <a:spcPts val="0"/>
                        </a:spcBef>
                        <a:spcAft>
                          <a:spcPts val="0"/>
                        </a:spcAft>
                        <a:buClrTx/>
                        <a:buSzTx/>
                        <a:buFontTx/>
                        <a:buNone/>
                      </a:pPr>
                      <a:r>
                        <a:rPr lang="en-US" sz="1600" strike="noStrike">
                          <a:effectLst/>
                          <a:latin typeface="+mn-lt"/>
                          <a:ea typeface="Times New Roman" panose="02020603050405020304" pitchFamily="18" charset="0"/>
                          <a:cs typeface="Times New Roman"/>
                        </a:rPr>
                        <a:t>Sanity </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strike="noStrike">
                          <a:effectLst/>
                          <a:latin typeface="+mn-lt"/>
                          <a:ea typeface="Times New Roman" panose="02020603050405020304" pitchFamily="18" charset="0"/>
                          <a:cs typeface="Times New Roman"/>
                        </a:rPr>
                        <a:t>Existing QE team</a:t>
                      </a:r>
                    </a:p>
                  </a:txBody>
                  <a:tcPr marL="68580" marR="68580" marT="0" marB="0" anchor="ctr"/>
                </a:tc>
                <a:extLst>
                  <a:ext uri="{0D108BD9-81ED-4DB2-BD59-A6C34878D82A}">
                    <a16:rowId xmlns:a16="http://schemas.microsoft.com/office/drawing/2014/main" val="3712062827"/>
                  </a:ext>
                </a:extLst>
              </a:tr>
              <a:tr h="483283">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a:rPr>
                        <a:t>iPad / </a:t>
                      </a:r>
                      <a:r>
                        <a:rPr lang="en-US" sz="1600" b="0" i="0" kern="1200">
                          <a:solidFill>
                            <a:schemeClr val="dk1"/>
                          </a:solidFill>
                          <a:effectLst/>
                          <a:latin typeface="+mn-lt"/>
                          <a:ea typeface="+mn-ea"/>
                          <a:cs typeface="+mn-cs"/>
                        </a:rPr>
                        <a:t>iOS 15 </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a:rPr>
                        <a:t>Safari</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strike="noStrike">
                          <a:effectLst/>
                          <a:latin typeface="+mn-lt"/>
                          <a:ea typeface="Times New Roman" panose="02020603050405020304" pitchFamily="18" charset="0"/>
                          <a:cs typeface="Times New Roman"/>
                        </a:rPr>
                        <a:t>Sanity</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strike="noStrike">
                          <a:effectLst/>
                          <a:latin typeface="+mn-lt"/>
                          <a:ea typeface="Times New Roman" panose="02020603050405020304" pitchFamily="18" charset="0"/>
                          <a:cs typeface="Times New Roman"/>
                        </a:rPr>
                        <a:t>Sanity</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strike="noStrike">
                          <a:effectLst/>
                          <a:latin typeface="+mn-lt"/>
                          <a:ea typeface="Times New Roman" panose="02020603050405020304" pitchFamily="18" charset="0"/>
                          <a:cs typeface="Times New Roman"/>
                        </a:rPr>
                        <a:t>Existing QE team</a:t>
                      </a:r>
                    </a:p>
                  </a:txBody>
                  <a:tcPr marL="68580" marR="68580" marT="0" marB="0" anchor="ctr"/>
                </a:tc>
                <a:extLst>
                  <a:ext uri="{0D108BD9-81ED-4DB2-BD59-A6C34878D82A}">
                    <a16:rowId xmlns:a16="http://schemas.microsoft.com/office/drawing/2014/main" val="3117653849"/>
                  </a:ext>
                </a:extLst>
              </a:tr>
              <a:tr h="483283">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panose="02020603050405020304" pitchFamily="18" charset="0"/>
                        </a:rPr>
                        <a:t>Android Tablet</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a:effectLst/>
                          <a:latin typeface="+mn-lt"/>
                          <a:ea typeface="Times New Roman" panose="02020603050405020304" pitchFamily="18" charset="0"/>
                          <a:cs typeface="Times New Roman"/>
                        </a:rPr>
                        <a:t>Google Chrome </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strike="noStrike">
                          <a:effectLst/>
                          <a:latin typeface="+mn-lt"/>
                          <a:ea typeface="Times New Roman" panose="02020603050405020304" pitchFamily="18" charset="0"/>
                          <a:cs typeface="Times New Roman"/>
                        </a:rPr>
                        <a:t>Sanity</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strike="noStrike">
                          <a:effectLst/>
                          <a:latin typeface="+mn-lt"/>
                          <a:ea typeface="Times New Roman" panose="02020603050405020304" pitchFamily="18" charset="0"/>
                          <a:cs typeface="Times New Roman"/>
                        </a:rPr>
                        <a:t>Sanity</a:t>
                      </a:r>
                    </a:p>
                  </a:txBody>
                  <a:tcPr marL="68580" marR="68580"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strike="noStrike">
                          <a:effectLst/>
                          <a:latin typeface="+mn-lt"/>
                          <a:ea typeface="Times New Roman" panose="02020603050405020304" pitchFamily="18" charset="0"/>
                          <a:cs typeface="Times New Roman"/>
                        </a:rPr>
                        <a:t>Existing QE team</a:t>
                      </a:r>
                    </a:p>
                  </a:txBody>
                  <a:tcPr marL="68580" marR="68580" marT="0" marB="0" anchor="ctr"/>
                </a:tc>
                <a:extLst>
                  <a:ext uri="{0D108BD9-81ED-4DB2-BD59-A6C34878D82A}">
                    <a16:rowId xmlns:a16="http://schemas.microsoft.com/office/drawing/2014/main" val="570966113"/>
                  </a:ext>
                </a:extLst>
              </a:tr>
            </a:tbl>
          </a:graphicData>
        </a:graphic>
      </p:graphicFrame>
      <p:sp>
        <p:nvSpPr>
          <p:cNvPr id="2" name="TextBox 1">
            <a:extLst>
              <a:ext uri="{FF2B5EF4-FFF2-40B4-BE49-F238E27FC236}">
                <a16:creationId xmlns:a16="http://schemas.microsoft.com/office/drawing/2014/main" id="{AFBC3F33-C6FF-8969-9701-3FA124E3312B}"/>
              </a:ext>
            </a:extLst>
          </p:cNvPr>
          <p:cNvSpPr txBox="1"/>
          <p:nvPr/>
        </p:nvSpPr>
        <p:spPr>
          <a:xfrm>
            <a:off x="455749" y="5473615"/>
            <a:ext cx="8441863" cy="369332"/>
          </a:xfrm>
          <a:prstGeom prst="rect">
            <a:avLst/>
          </a:prstGeom>
          <a:noFill/>
        </p:spPr>
        <p:txBody>
          <a:bodyPr wrap="none" rtlCol="0">
            <a:spAutoFit/>
          </a:bodyPr>
          <a:lstStyle/>
          <a:p>
            <a:r>
              <a:rPr lang="en-US" i="1">
                <a:solidFill>
                  <a:srgbClr val="00B0F0"/>
                </a:solidFill>
              </a:rPr>
              <a:t>* The application will support minimum resolution of </a:t>
            </a:r>
            <a:r>
              <a:rPr lang="sv-SE" b="0" i="1">
                <a:solidFill>
                  <a:srgbClr val="00B0F0"/>
                </a:solidFill>
                <a:effectLst/>
                <a:highlight>
                  <a:srgbClr val="FFFFFF"/>
                </a:highlight>
              </a:rPr>
              <a:t>1024 x 768 (tablet landscape)</a:t>
            </a:r>
            <a:endParaRPr lang="en-US" i="1">
              <a:solidFill>
                <a:srgbClr val="00B0F0"/>
              </a:solidFill>
            </a:endParaRPr>
          </a:p>
        </p:txBody>
      </p:sp>
    </p:spTree>
    <p:extLst>
      <p:ext uri="{BB962C8B-B14F-4D97-AF65-F5344CB8AC3E}">
        <p14:creationId xmlns:p14="http://schemas.microsoft.com/office/powerpoint/2010/main" val="125101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AAAD2-1FA8-FC04-4849-002A04659CD7}"/>
              </a:ext>
            </a:extLst>
          </p:cNvPr>
          <p:cNvSpPr>
            <a:spLocks noGrp="1"/>
          </p:cNvSpPr>
          <p:nvPr>
            <p:ph type="sldNum" sz="quarter" idx="21"/>
          </p:nvPr>
        </p:nvSpPr>
        <p:spPr/>
        <p:txBody>
          <a:bodyPr/>
          <a:lstStyle/>
          <a:p>
            <a:fld id="{2ADF02F0-7A45-4BFB-A264-947079AA91A4}" type="slidenum">
              <a:rPr lang="en-US" smtClean="0"/>
              <a:t>25</a:t>
            </a:fld>
            <a:endParaRPr lang="en-US"/>
          </a:p>
        </p:txBody>
      </p:sp>
      <p:sp>
        <p:nvSpPr>
          <p:cNvPr id="4" name="Text Placeholder 1">
            <a:extLst>
              <a:ext uri="{FF2B5EF4-FFF2-40B4-BE49-F238E27FC236}">
                <a16:creationId xmlns:a16="http://schemas.microsoft.com/office/drawing/2014/main" id="{681005DA-2C28-B74C-9D3A-06AD70309CC0}"/>
              </a:ext>
            </a:extLst>
          </p:cNvPr>
          <p:cNvSpPr>
            <a:spLocks noGrp="1"/>
          </p:cNvSpPr>
          <p:nvPr>
            <p:ph type="body" sz="quarter" idx="15"/>
          </p:nvPr>
        </p:nvSpPr>
        <p:spPr>
          <a:xfrm>
            <a:off x="228600" y="164592"/>
            <a:ext cx="9753599" cy="933450"/>
          </a:xfrm>
        </p:spPr>
        <p:txBody>
          <a:bodyPr/>
          <a:lstStyle/>
          <a:p>
            <a:r>
              <a:rPr lang="en-US">
                <a:sym typeface="Galdeano"/>
              </a:rPr>
              <a:t>Execution Schedule and Deliverables - Indicative</a:t>
            </a:r>
            <a:endParaRPr lang="en-US"/>
          </a:p>
        </p:txBody>
      </p:sp>
      <p:graphicFrame>
        <p:nvGraphicFramePr>
          <p:cNvPr id="2" name="Content Placeholder 4">
            <a:extLst>
              <a:ext uri="{FF2B5EF4-FFF2-40B4-BE49-F238E27FC236}">
                <a16:creationId xmlns:a16="http://schemas.microsoft.com/office/drawing/2014/main" id="{5C8F773C-8FCD-DD0A-62A5-3299DB4398ED}"/>
              </a:ext>
            </a:extLst>
          </p:cNvPr>
          <p:cNvGraphicFramePr>
            <a:graphicFrameLocks/>
          </p:cNvGraphicFramePr>
          <p:nvPr>
            <p:extLst>
              <p:ext uri="{D42A27DB-BD31-4B8C-83A1-F6EECF244321}">
                <p14:modId xmlns:p14="http://schemas.microsoft.com/office/powerpoint/2010/main" val="2205233888"/>
              </p:ext>
            </p:extLst>
          </p:nvPr>
        </p:nvGraphicFramePr>
        <p:xfrm>
          <a:off x="378667" y="1716065"/>
          <a:ext cx="11383363" cy="4674155"/>
        </p:xfrm>
        <a:graphic>
          <a:graphicData uri="http://schemas.openxmlformats.org/drawingml/2006/table">
            <a:tbl>
              <a:tblPr firstRow="1" bandRow="1">
                <a:tableStyleId>{9DCAF9ED-07DC-4A11-8D7F-57B35C25682E}</a:tableStyleId>
              </a:tblPr>
              <a:tblGrid>
                <a:gridCol w="1940798">
                  <a:extLst>
                    <a:ext uri="{9D8B030D-6E8A-4147-A177-3AD203B41FA5}">
                      <a16:colId xmlns:a16="http://schemas.microsoft.com/office/drawing/2014/main" val="20000"/>
                    </a:ext>
                  </a:extLst>
                </a:gridCol>
                <a:gridCol w="1983527">
                  <a:extLst>
                    <a:ext uri="{9D8B030D-6E8A-4147-A177-3AD203B41FA5}">
                      <a16:colId xmlns:a16="http://schemas.microsoft.com/office/drawing/2014/main" val="20001"/>
                    </a:ext>
                  </a:extLst>
                </a:gridCol>
                <a:gridCol w="2316351">
                  <a:extLst>
                    <a:ext uri="{9D8B030D-6E8A-4147-A177-3AD203B41FA5}">
                      <a16:colId xmlns:a16="http://schemas.microsoft.com/office/drawing/2014/main" val="20002"/>
                    </a:ext>
                  </a:extLst>
                </a:gridCol>
                <a:gridCol w="5142687">
                  <a:extLst>
                    <a:ext uri="{9D8B030D-6E8A-4147-A177-3AD203B41FA5}">
                      <a16:colId xmlns:a16="http://schemas.microsoft.com/office/drawing/2014/main" val="20004"/>
                    </a:ext>
                  </a:extLst>
                </a:gridCol>
              </a:tblGrid>
              <a:tr h="367658">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b="1" i="0" u="none" strike="noStrike" kern="1200" cap="none" baseline="0">
                          <a:solidFill>
                            <a:schemeClr val="lt1"/>
                          </a:solidFill>
                          <a:latin typeface="Calibri" panose="020F0502020204030204" pitchFamily="34" charset="0"/>
                          <a:ea typeface="+mn-ea"/>
                          <a:cs typeface="Calibri" panose="020F0502020204030204" pitchFamily="34" charset="0"/>
                          <a:sym typeface="Arial"/>
                        </a:rPr>
                        <a:t>Milestone</a:t>
                      </a: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pPr marL="0" marR="0">
                        <a:lnSpc>
                          <a:spcPct val="115000"/>
                        </a:lnSpc>
                        <a:spcBef>
                          <a:spcPts val="0"/>
                        </a:spcBef>
                        <a:spcAft>
                          <a:spcPts val="0"/>
                        </a:spcAft>
                      </a:pPr>
                      <a:r>
                        <a:rPr lang="en-US" sz="1500" b="1" i="0" u="none" strike="noStrike" kern="1200" cap="none" baseline="0">
                          <a:solidFill>
                            <a:schemeClr val="lt1"/>
                          </a:solidFill>
                          <a:latin typeface="Calibri" panose="020F0502020204030204" pitchFamily="34" charset="0"/>
                          <a:ea typeface="+mn-ea"/>
                          <a:cs typeface="Calibri" panose="020F0502020204030204" pitchFamily="34" charset="0"/>
                          <a:sym typeface="Arial"/>
                        </a:rPr>
                        <a:t>Due Date in Weeks</a:t>
                      </a: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b="1" i="0" u="none" strike="noStrike" kern="1200" cap="none" baseline="0">
                          <a:solidFill>
                            <a:schemeClr val="lt1"/>
                          </a:solidFill>
                          <a:latin typeface="Calibri" panose="020F0502020204030204" pitchFamily="34" charset="0"/>
                          <a:ea typeface="+mn-ea"/>
                          <a:cs typeface="Calibri" panose="020F0502020204030204" pitchFamily="34" charset="0"/>
                          <a:sym typeface="Arial"/>
                        </a:rPr>
                        <a:t>Owner</a:t>
                      </a: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b="1" i="0" u="none" strike="noStrike" kern="1200" cap="none" baseline="0">
                          <a:solidFill>
                            <a:schemeClr val="lt1"/>
                          </a:solidFill>
                          <a:latin typeface="Calibri" panose="020F0502020204030204" pitchFamily="34" charset="0"/>
                          <a:ea typeface="+mn-ea"/>
                          <a:cs typeface="Calibri" panose="020F0502020204030204" pitchFamily="34" charset="0"/>
                          <a:sym typeface="Arial"/>
                        </a:rPr>
                        <a:t>Deliverables</a:t>
                      </a:r>
                    </a:p>
                  </a:txBody>
                  <a:tcPr/>
                </a:tc>
                <a:extLst>
                  <a:ext uri="{0D108BD9-81ED-4DB2-BD59-A6C34878D82A}">
                    <a16:rowId xmlns:a16="http://schemas.microsoft.com/office/drawing/2014/main" val="10000"/>
                  </a:ext>
                </a:extLst>
              </a:tr>
              <a:tr h="234915">
                <a:tc>
                  <a:txBody>
                    <a:bodyPr/>
                    <a:lstStyle/>
                    <a:p>
                      <a:pPr marL="0" marR="0" algn="l">
                        <a:lnSpc>
                          <a:spcPct val="115000"/>
                        </a:lnSpc>
                        <a:spcBef>
                          <a:spcPts val="0"/>
                        </a:spcBef>
                        <a:spcAft>
                          <a:spcPts val="0"/>
                        </a:spcAft>
                      </a:pPr>
                      <a:r>
                        <a:rPr lang="en-US" sz="1600">
                          <a:effectLst/>
                          <a:latin typeface="Calibri" panose="020F0502020204030204" pitchFamily="34" charset="0"/>
                          <a:ea typeface="Yu Gothic Light"/>
                          <a:cs typeface="Calibri" panose="020F0502020204030204" pitchFamily="34" charset="0"/>
                        </a:rPr>
                        <a:t>Project Kickoff</a:t>
                      </a:r>
                    </a:p>
                  </a:txBody>
                  <a:tcPr marL="68580" marR="68580" marT="0" marB="0" anchor="ctr"/>
                </a:tc>
                <a:tc>
                  <a:txBody>
                    <a:bodyPr/>
                    <a:lstStyle/>
                    <a:p>
                      <a:pPr marL="0" marR="0" algn="l">
                        <a:lnSpc>
                          <a:spcPct val="115000"/>
                        </a:lnSpc>
                        <a:spcBef>
                          <a:spcPts val="0"/>
                        </a:spcBef>
                        <a:spcAft>
                          <a:spcPts val="0"/>
                        </a:spcAft>
                      </a:pPr>
                      <a:r>
                        <a:rPr lang="en-US" sz="1600">
                          <a:effectLst/>
                          <a:latin typeface="Calibri" panose="020F0502020204030204" pitchFamily="34" charset="0"/>
                          <a:ea typeface="Yu Gothic Light"/>
                          <a:cs typeface="Calibri" panose="020F0502020204030204" pitchFamily="34" charset="0"/>
                        </a:rPr>
                        <a:t>T</a:t>
                      </a:r>
                    </a:p>
                  </a:txBody>
                  <a:tcPr marL="68580" marR="68580" marT="0" marB="0" anchor="ctr"/>
                </a:tc>
                <a:tc>
                  <a:txBody>
                    <a:bodyPr/>
                    <a:lstStyle/>
                    <a:p>
                      <a:pPr marL="0" marR="0">
                        <a:lnSpc>
                          <a:spcPct val="115000"/>
                        </a:lnSpc>
                        <a:spcBef>
                          <a:spcPts val="0"/>
                        </a:spcBef>
                        <a:spcAft>
                          <a:spcPts val="0"/>
                        </a:spcAft>
                      </a:pPr>
                      <a:r>
                        <a:rPr lang="en-US" sz="1600">
                          <a:effectLst/>
                          <a:latin typeface="Calibri" panose="020F0502020204030204" pitchFamily="34" charset="0"/>
                          <a:ea typeface="Yu Gothic Light"/>
                          <a:cs typeface="Calibri" panose="020F0502020204030204" pitchFamily="34" charset="0"/>
                        </a:rPr>
                        <a:t>Happiest Minds</a:t>
                      </a:r>
                    </a:p>
                  </a:txBody>
                  <a:tcPr marL="68580" marR="68580" marT="0" marB="0" anchor="ctr"/>
                </a:tc>
                <a:tc>
                  <a:txBody>
                    <a:bodyPr/>
                    <a:lstStyle/>
                    <a:p>
                      <a:pPr marL="342900" marR="0" lvl="0" indent="-342900">
                        <a:spcBef>
                          <a:spcPts val="0"/>
                        </a:spcBef>
                        <a:spcAft>
                          <a:spcPts val="0"/>
                        </a:spcAft>
                        <a:buFont typeface="Symbol" panose="05050102010706020507" pitchFamily="18" charset="2"/>
                        <a:buChar char=""/>
                      </a:pPr>
                      <a:r>
                        <a:rPr lang="en-US" sz="1600">
                          <a:solidFill>
                            <a:srgbClr val="000000"/>
                          </a:solidFill>
                          <a:effectLst/>
                          <a:latin typeface="Calibri" panose="020F0502020204030204" pitchFamily="34" charset="0"/>
                          <a:ea typeface="Calibri" panose="020F0502020204030204" pitchFamily="34" charset="0"/>
                          <a:cs typeface="Calibri" panose="020F0502020204030204" pitchFamily="34" charset="0"/>
                        </a:rPr>
                        <a:t>Signed SOW document</a:t>
                      </a:r>
                      <a:endParaRPr lang="en-US" sz="16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0001"/>
                  </a:ext>
                </a:extLst>
              </a:tr>
              <a:tr h="722619">
                <a:tc>
                  <a:txBody>
                    <a:bodyPr/>
                    <a:lstStyle/>
                    <a:p>
                      <a:pPr marL="0" marR="0" algn="l">
                        <a:lnSpc>
                          <a:spcPct val="115000"/>
                        </a:lnSpc>
                        <a:spcBef>
                          <a:spcPts val="0"/>
                        </a:spcBef>
                        <a:spcAft>
                          <a:spcPts val="0"/>
                        </a:spcAft>
                      </a:pPr>
                      <a:r>
                        <a:rPr lang="en-US" sz="1600" kern="1200">
                          <a:solidFill>
                            <a:schemeClr val="dk1"/>
                          </a:solidFill>
                          <a:effectLst/>
                          <a:latin typeface="Calibri" panose="020F0502020204030204" pitchFamily="34" charset="0"/>
                          <a:ea typeface="Yu Gothic Light"/>
                          <a:cs typeface="Calibri" panose="020F0502020204030204" pitchFamily="34" charset="0"/>
                        </a:rPr>
                        <a:t>Code Analysis &amp; Project Setup</a:t>
                      </a:r>
                    </a:p>
                  </a:txBody>
                  <a:tcPr marL="68580" marR="68580" marT="0" marB="0" anchor="ctr"/>
                </a:tc>
                <a:tc>
                  <a:txBody>
                    <a:bodyPr/>
                    <a:lstStyle/>
                    <a:p>
                      <a:pPr marL="0" marR="0" algn="l">
                        <a:lnSpc>
                          <a:spcPct val="115000"/>
                        </a:lnSpc>
                        <a:spcBef>
                          <a:spcPts val="0"/>
                        </a:spcBef>
                        <a:spcAft>
                          <a:spcPts val="0"/>
                        </a:spcAft>
                      </a:pPr>
                      <a:r>
                        <a:rPr lang="en-US" sz="1600">
                          <a:effectLst/>
                          <a:latin typeface="Calibri" panose="020F0502020204030204" pitchFamily="34" charset="0"/>
                          <a:ea typeface="Yu Gothic Light"/>
                          <a:cs typeface="Calibri" panose="020F0502020204030204" pitchFamily="34" charset="0"/>
                        </a:rPr>
                        <a:t>T + 2</a:t>
                      </a: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a:effectLst/>
                          <a:latin typeface="Calibri" panose="020F0502020204030204" pitchFamily="34" charset="0"/>
                          <a:ea typeface="Yu Gothic Light"/>
                          <a:cs typeface="Calibri" panose="020F0502020204030204" pitchFamily="34" charset="0"/>
                        </a:rPr>
                        <a:t>Ascend Learning &amp; Happiest Minds</a:t>
                      </a:r>
                    </a:p>
                    <a:p>
                      <a:pPr marL="0" marR="0">
                        <a:lnSpc>
                          <a:spcPct val="115000"/>
                        </a:lnSpc>
                        <a:spcBef>
                          <a:spcPts val="0"/>
                        </a:spcBef>
                        <a:spcAft>
                          <a:spcPts val="0"/>
                        </a:spcAft>
                      </a:pPr>
                      <a:endParaRPr lang="en-US" sz="1600">
                        <a:effectLst/>
                        <a:latin typeface="Calibri" panose="020F0502020204030204" pitchFamily="34" charset="0"/>
                        <a:ea typeface="Yu Gothic Light" panose="020B0300000000000000" pitchFamily="34" charset="-128"/>
                        <a:cs typeface="Calibri" panose="020F0502020204030204" pitchFamily="34" charset="0"/>
                      </a:endParaRPr>
                    </a:p>
                  </a:txBody>
                  <a:tcPr marL="68580" marR="68580" marT="0" marB="0"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600">
                          <a:solidFill>
                            <a:srgbClr val="000000"/>
                          </a:solidFill>
                          <a:effectLst/>
                          <a:latin typeface="Calibri" panose="020F0502020204030204" pitchFamily="34" charset="0"/>
                          <a:ea typeface="Yu Mincho"/>
                          <a:cs typeface="Calibri" panose="020F0502020204030204" pitchFamily="34" charset="0"/>
                        </a:rPr>
                        <a:t>Analyze the code</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600">
                          <a:solidFill>
                            <a:srgbClr val="000000"/>
                          </a:solidFill>
                          <a:effectLst/>
                          <a:latin typeface="Calibri" panose="020F0502020204030204" pitchFamily="34" charset="0"/>
                          <a:ea typeface="Yu Mincho"/>
                          <a:cs typeface="Calibri" panose="020F0502020204030204" pitchFamily="34" charset="0"/>
                        </a:rPr>
                        <a:t>Prepare migration</a:t>
                      </a:r>
                      <a:r>
                        <a:rPr lang="en-US" sz="1600" baseline="0">
                          <a:solidFill>
                            <a:srgbClr val="000000"/>
                          </a:solidFill>
                          <a:effectLst/>
                          <a:latin typeface="Calibri" panose="020F0502020204030204" pitchFamily="34" charset="0"/>
                          <a:ea typeface="Yu Mincho"/>
                          <a:cs typeface="Calibri" panose="020F0502020204030204" pitchFamily="34" charset="0"/>
                        </a:rPr>
                        <a:t> approach and plan</a:t>
                      </a:r>
                      <a:endParaRPr lang="en-US" sz="1600">
                        <a:solidFill>
                          <a:srgbClr val="000000"/>
                        </a:solidFill>
                        <a:effectLst/>
                        <a:latin typeface="Calibri" panose="020F0502020204030204" pitchFamily="34" charset="0"/>
                        <a:ea typeface="Yu Mincho"/>
                        <a:cs typeface="Calibri" panose="020F0502020204030204" pitchFamily="34" charset="0"/>
                      </a:endParaRPr>
                    </a:p>
                  </a:txBody>
                  <a:tcPr marL="68580" marR="68580" marT="0" marB="0" anchor="ctr"/>
                </a:tc>
                <a:extLst>
                  <a:ext uri="{0D108BD9-81ED-4DB2-BD59-A6C34878D82A}">
                    <a16:rowId xmlns:a16="http://schemas.microsoft.com/office/drawing/2014/main" val="4103852550"/>
                  </a:ext>
                </a:extLst>
              </a:tr>
              <a:tr h="891177">
                <a:tc>
                  <a:txBody>
                    <a:bodyPr/>
                    <a:lstStyle/>
                    <a:p>
                      <a:pPr marL="0" marR="0" algn="l">
                        <a:lnSpc>
                          <a:spcPct val="115000"/>
                        </a:lnSpc>
                        <a:spcBef>
                          <a:spcPts val="0"/>
                        </a:spcBef>
                        <a:spcAft>
                          <a:spcPts val="0"/>
                        </a:spcAft>
                      </a:pPr>
                      <a:r>
                        <a:rPr lang="en-US" sz="1600" kern="1200">
                          <a:solidFill>
                            <a:schemeClr val="dk1"/>
                          </a:solidFill>
                          <a:effectLst/>
                          <a:latin typeface="Calibri" panose="020F0502020204030204" pitchFamily="34" charset="0"/>
                          <a:ea typeface="Yu Gothic Light"/>
                          <a:cs typeface="Calibri" panose="020F0502020204030204" pitchFamily="34" charset="0"/>
                        </a:rPr>
                        <a:t>Development Milestone 1</a:t>
                      </a:r>
                    </a:p>
                  </a:txBody>
                  <a:tcPr marL="68580" marR="68580" marT="0" marB="0" anchor="ctr"/>
                </a:tc>
                <a:tc>
                  <a:txBody>
                    <a:bodyPr/>
                    <a:lstStyle/>
                    <a:p>
                      <a:pPr marL="0" marR="0" algn="l">
                        <a:lnSpc>
                          <a:spcPct val="115000"/>
                        </a:lnSpc>
                        <a:spcBef>
                          <a:spcPts val="0"/>
                        </a:spcBef>
                        <a:spcAft>
                          <a:spcPts val="0"/>
                        </a:spcAft>
                      </a:pPr>
                      <a:r>
                        <a:rPr lang="en-US" sz="1600">
                          <a:effectLst/>
                          <a:latin typeface="Calibri" panose="020F0502020204030204" pitchFamily="34" charset="0"/>
                          <a:ea typeface="Yu Gothic Light"/>
                          <a:cs typeface="Calibri" panose="020F0502020204030204" pitchFamily="34" charset="0"/>
                        </a:rPr>
                        <a:t>T + 6</a:t>
                      </a:r>
                    </a:p>
                  </a:txBody>
                  <a:tcPr marL="68580" marR="68580" marT="0" marB="0" anchor="ctr"/>
                </a:tc>
                <a:tc>
                  <a:txBody>
                    <a:bodyPr/>
                    <a:lstStyle/>
                    <a:p>
                      <a:pPr marL="0" marR="0">
                        <a:lnSpc>
                          <a:spcPct val="115000"/>
                        </a:lnSpc>
                        <a:spcBef>
                          <a:spcPts val="0"/>
                        </a:spcBef>
                        <a:spcAft>
                          <a:spcPts val="0"/>
                        </a:spcAft>
                      </a:pPr>
                      <a:r>
                        <a:rPr lang="en-US" sz="1600">
                          <a:effectLst/>
                          <a:latin typeface="Calibri" panose="020F0502020204030204" pitchFamily="34" charset="0"/>
                          <a:ea typeface="Yu Gothic Light"/>
                          <a:cs typeface="Calibri" panose="020F0502020204030204" pitchFamily="34" charset="0"/>
                        </a:rPr>
                        <a:t>Happiest Minds</a:t>
                      </a:r>
                    </a:p>
                  </a:txBody>
                  <a:tcPr marL="68580" marR="68580" marT="0" marB="0"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600">
                          <a:solidFill>
                            <a:srgbClr val="000000"/>
                          </a:solidFill>
                          <a:effectLst/>
                          <a:latin typeface="Calibri" panose="020F0502020204030204" pitchFamily="34" charset="0"/>
                          <a:ea typeface="Yu Mincho"/>
                          <a:cs typeface="Calibri" panose="020F0502020204030204" pitchFamily="34" charset="0"/>
                        </a:rPr>
                        <a:t>Main page, Results Tab, Actions Tab, New Assessments, Access, Autobuild</a:t>
                      </a:r>
                    </a:p>
                  </a:txBody>
                  <a:tcPr marL="68580" marR="68580" marT="0" marB="0" anchor="ctr"/>
                </a:tc>
                <a:extLst>
                  <a:ext uri="{0D108BD9-81ED-4DB2-BD59-A6C34878D82A}">
                    <a16:rowId xmlns:a16="http://schemas.microsoft.com/office/drawing/2014/main" val="10002"/>
                  </a:ext>
                </a:extLst>
              </a:tr>
              <a:tr h="891177">
                <a:tc>
                  <a:txBody>
                    <a:bodyPr/>
                    <a:lstStyle/>
                    <a:p>
                      <a:pPr marL="0" marR="0" algn="l">
                        <a:lnSpc>
                          <a:spcPct val="115000"/>
                        </a:lnSpc>
                        <a:spcBef>
                          <a:spcPts val="0"/>
                        </a:spcBef>
                        <a:spcAft>
                          <a:spcPts val="0"/>
                        </a:spcAft>
                      </a:pPr>
                      <a:r>
                        <a:rPr lang="en-US" sz="1600" kern="1200">
                          <a:solidFill>
                            <a:schemeClr val="dk1"/>
                          </a:solidFill>
                          <a:effectLst/>
                          <a:latin typeface="Calibri" panose="020F0502020204030204" pitchFamily="34" charset="0"/>
                          <a:ea typeface="Yu Gothic Light"/>
                          <a:cs typeface="Calibri" panose="020F0502020204030204" pitchFamily="34" charset="0"/>
                        </a:rPr>
                        <a:t>Development Milestone 2</a:t>
                      </a:r>
                    </a:p>
                  </a:txBody>
                  <a:tcPr marL="68580" marR="68580" marT="0" marB="0" anchor="ctr"/>
                </a:tc>
                <a:tc>
                  <a:txBody>
                    <a:bodyPr/>
                    <a:lstStyle/>
                    <a:p>
                      <a:pPr marL="0" marR="0" algn="l">
                        <a:lnSpc>
                          <a:spcPct val="115000"/>
                        </a:lnSpc>
                        <a:spcBef>
                          <a:spcPts val="0"/>
                        </a:spcBef>
                        <a:spcAft>
                          <a:spcPts val="0"/>
                        </a:spcAft>
                      </a:pPr>
                      <a:r>
                        <a:rPr lang="en-US" sz="1600">
                          <a:effectLst/>
                          <a:latin typeface="Calibri" panose="020F0502020204030204" pitchFamily="34" charset="0"/>
                          <a:ea typeface="Yu Gothic Light"/>
                          <a:cs typeface="Calibri" panose="020F0502020204030204" pitchFamily="34" charset="0"/>
                        </a:rPr>
                        <a:t>T + 10</a:t>
                      </a:r>
                    </a:p>
                  </a:txBody>
                  <a:tcPr marL="68580" marR="68580" marT="0" marB="0" anchor="ctr"/>
                </a:tc>
                <a:tc>
                  <a:txBody>
                    <a:bodyPr/>
                    <a:lstStyle/>
                    <a:p>
                      <a:pPr marL="0" marR="0">
                        <a:lnSpc>
                          <a:spcPct val="115000"/>
                        </a:lnSpc>
                        <a:spcBef>
                          <a:spcPts val="0"/>
                        </a:spcBef>
                        <a:spcAft>
                          <a:spcPts val="0"/>
                        </a:spcAft>
                      </a:pPr>
                      <a:r>
                        <a:rPr lang="en-US" sz="1600">
                          <a:effectLst/>
                          <a:latin typeface="Calibri" panose="020F0502020204030204" pitchFamily="34" charset="0"/>
                          <a:ea typeface="Yu Gothic Light"/>
                          <a:cs typeface="Calibri" panose="020F0502020204030204" pitchFamily="34" charset="0"/>
                        </a:rPr>
                        <a:t>Happiest Minds</a:t>
                      </a:r>
                    </a:p>
                  </a:txBody>
                  <a:tcPr marL="68580" marR="68580" marT="0" marB="0"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600">
                          <a:solidFill>
                            <a:srgbClr val="000000"/>
                          </a:solidFill>
                          <a:effectLst/>
                          <a:latin typeface="Calibri" panose="020F0502020204030204" pitchFamily="34" charset="0"/>
                          <a:ea typeface="Yu Mincho"/>
                          <a:cs typeface="Calibri" panose="020F0502020204030204" pitchFamily="34" charset="0"/>
                        </a:rPr>
                        <a:t>Questions tab filter + Grid, Assessments Preview</a:t>
                      </a:r>
                    </a:p>
                  </a:txBody>
                  <a:tcPr marL="68580" marR="68580" marT="0" marB="0" anchor="ctr"/>
                </a:tc>
                <a:extLst>
                  <a:ext uri="{0D108BD9-81ED-4DB2-BD59-A6C34878D82A}">
                    <a16:rowId xmlns:a16="http://schemas.microsoft.com/office/drawing/2014/main" val="959217082"/>
                  </a:ext>
                </a:extLst>
              </a:tr>
              <a:tr h="891177">
                <a:tc>
                  <a:txBody>
                    <a:bodyPr/>
                    <a:lstStyle/>
                    <a:p>
                      <a:pPr marL="0" marR="0" algn="l">
                        <a:lnSpc>
                          <a:spcPct val="115000"/>
                        </a:lnSpc>
                        <a:spcBef>
                          <a:spcPts val="0"/>
                        </a:spcBef>
                        <a:spcAft>
                          <a:spcPts val="0"/>
                        </a:spcAft>
                      </a:pPr>
                      <a:r>
                        <a:rPr lang="en-US" sz="1600" kern="1200">
                          <a:solidFill>
                            <a:schemeClr val="dk1"/>
                          </a:solidFill>
                          <a:effectLst/>
                          <a:latin typeface="Calibri" panose="020F0502020204030204" pitchFamily="34" charset="0"/>
                          <a:ea typeface="Yu Gothic Light"/>
                          <a:cs typeface="Calibri" panose="020F0502020204030204" pitchFamily="34" charset="0"/>
                        </a:rPr>
                        <a:t>Development Milestone 3</a:t>
                      </a:r>
                    </a:p>
                  </a:txBody>
                  <a:tcPr marL="68580" marR="68580" marT="0" marB="0" anchor="ctr"/>
                </a:tc>
                <a:tc>
                  <a:txBody>
                    <a:bodyPr/>
                    <a:lstStyle/>
                    <a:p>
                      <a:pPr marL="0" marR="0" algn="l">
                        <a:lnSpc>
                          <a:spcPct val="115000"/>
                        </a:lnSpc>
                        <a:spcBef>
                          <a:spcPts val="0"/>
                        </a:spcBef>
                        <a:spcAft>
                          <a:spcPts val="0"/>
                        </a:spcAft>
                      </a:pPr>
                      <a:r>
                        <a:rPr lang="en-US" sz="1600">
                          <a:effectLst/>
                          <a:latin typeface="Calibri" panose="020F0502020204030204" pitchFamily="34" charset="0"/>
                          <a:ea typeface="Yu Gothic Light"/>
                          <a:cs typeface="Calibri" panose="020F0502020204030204" pitchFamily="34" charset="0"/>
                        </a:rPr>
                        <a:t>T + 14</a:t>
                      </a:r>
                    </a:p>
                  </a:txBody>
                  <a:tcPr marL="68580" marR="68580" marT="0" marB="0" anchor="ctr"/>
                </a:tc>
                <a:tc>
                  <a:txBody>
                    <a:bodyPr/>
                    <a:lstStyle/>
                    <a:p>
                      <a:pPr marL="0" marR="0">
                        <a:lnSpc>
                          <a:spcPct val="115000"/>
                        </a:lnSpc>
                        <a:spcBef>
                          <a:spcPts val="0"/>
                        </a:spcBef>
                        <a:spcAft>
                          <a:spcPts val="0"/>
                        </a:spcAft>
                      </a:pPr>
                      <a:r>
                        <a:rPr lang="en-US" sz="1600">
                          <a:effectLst/>
                          <a:latin typeface="Calibri" panose="020F0502020204030204" pitchFamily="34" charset="0"/>
                          <a:ea typeface="Yu Gothic Light"/>
                          <a:cs typeface="Calibri" panose="020F0502020204030204" pitchFamily="34" charset="0"/>
                        </a:rPr>
                        <a:t>Happiest Minds</a:t>
                      </a:r>
                    </a:p>
                  </a:txBody>
                  <a:tcPr marL="68580" marR="68580" marT="0" marB="0"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600">
                          <a:solidFill>
                            <a:srgbClr val="000000"/>
                          </a:solidFill>
                          <a:effectLst/>
                          <a:latin typeface="Calibri" panose="020F0502020204030204" pitchFamily="34" charset="0"/>
                          <a:ea typeface="Yu Mincho"/>
                          <a:cs typeface="Calibri" panose="020F0502020204030204" pitchFamily="34" charset="0"/>
                        </a:rPr>
                        <a:t>Custom Question, AI Flow, Grid Page, Bank tab</a:t>
                      </a:r>
                    </a:p>
                  </a:txBody>
                  <a:tcPr marL="68580" marR="68580" marT="0" marB="0" anchor="ctr"/>
                </a:tc>
                <a:extLst>
                  <a:ext uri="{0D108BD9-81ED-4DB2-BD59-A6C34878D82A}">
                    <a16:rowId xmlns:a16="http://schemas.microsoft.com/office/drawing/2014/main" val="978140844"/>
                  </a:ext>
                </a:extLst>
              </a:tr>
              <a:tr h="476924">
                <a:tc>
                  <a:txBody>
                    <a:bodyPr/>
                    <a:lstStyle/>
                    <a:p>
                      <a:pPr marL="0" marR="0" algn="l">
                        <a:lnSpc>
                          <a:spcPct val="115000"/>
                        </a:lnSpc>
                        <a:spcBef>
                          <a:spcPts val="0"/>
                        </a:spcBef>
                        <a:spcAft>
                          <a:spcPts val="0"/>
                        </a:spcAft>
                      </a:pPr>
                      <a:r>
                        <a:rPr lang="en-US" sz="1600" kern="1200">
                          <a:solidFill>
                            <a:schemeClr val="dk1"/>
                          </a:solidFill>
                          <a:effectLst/>
                          <a:latin typeface="Calibri" panose="020F0502020204030204" pitchFamily="34" charset="0"/>
                          <a:ea typeface="Yu Gothic Light"/>
                          <a:cs typeface="Calibri" panose="020F0502020204030204" pitchFamily="34" charset="0"/>
                        </a:rPr>
                        <a:t>UAT </a:t>
                      </a:r>
                    </a:p>
                  </a:txBody>
                  <a:tcPr marL="68580" marR="68580" marT="0" marB="0" anchor="ctr"/>
                </a:tc>
                <a:tc>
                  <a:txBody>
                    <a:bodyPr/>
                    <a:lstStyle/>
                    <a:p>
                      <a:pPr marL="0" marR="0" algn="l">
                        <a:lnSpc>
                          <a:spcPct val="115000"/>
                        </a:lnSpc>
                        <a:spcBef>
                          <a:spcPts val="0"/>
                        </a:spcBef>
                        <a:spcAft>
                          <a:spcPts val="0"/>
                        </a:spcAft>
                      </a:pPr>
                      <a:r>
                        <a:rPr lang="en-US" sz="1600">
                          <a:effectLst/>
                          <a:latin typeface="Calibri" panose="020F0502020204030204" pitchFamily="34" charset="0"/>
                          <a:ea typeface="Yu Gothic Light"/>
                          <a:cs typeface="Calibri" panose="020F0502020204030204" pitchFamily="34" charset="0"/>
                        </a:rPr>
                        <a:t>T + 16</a:t>
                      </a: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a:effectLst/>
                          <a:latin typeface="Calibri" panose="020F0502020204030204" pitchFamily="34" charset="0"/>
                          <a:ea typeface="Yu Gothic Light"/>
                          <a:cs typeface="Calibri" panose="020F0502020204030204" pitchFamily="34" charset="0"/>
                        </a:rPr>
                        <a:t>Ascend Learning  &amp; Happiest Minds</a:t>
                      </a:r>
                    </a:p>
                  </a:txBody>
                  <a:tcPr marL="68580" marR="68580" marT="0" marB="0"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600">
                          <a:effectLst/>
                          <a:latin typeface="Calibri" panose="020F0502020204030204" pitchFamily="34" charset="0"/>
                          <a:ea typeface="Calibri" panose="020F0502020204030204" pitchFamily="34" charset="0"/>
                          <a:cs typeface="Calibri" panose="020F0502020204030204" pitchFamily="34" charset="0"/>
                        </a:rPr>
                        <a:t>UAT testing (</a:t>
                      </a:r>
                      <a:r>
                        <a:rPr lang="en-US" sz="1600">
                          <a:effectLst/>
                          <a:latin typeface="Calibri" panose="020F0502020204030204" pitchFamily="34" charset="0"/>
                          <a:ea typeface="Yu Gothic Light"/>
                          <a:cs typeface="Calibri" panose="020F0502020204030204" pitchFamily="34" charset="0"/>
                        </a:rPr>
                        <a:t>Ascend Learning</a:t>
                      </a:r>
                      <a:r>
                        <a:rPr lang="en-US" sz="1600">
                          <a:effectLst/>
                          <a:latin typeface="Calibri" panose="020F0502020204030204" pitchFamily="34" charset="0"/>
                          <a:ea typeface="Calibri" panose="020F0502020204030204" pitchFamily="34" charset="0"/>
                          <a:cs typeface="Calibri" panose="020F0502020204030204" pitchFamily="34" charset="0"/>
                        </a:rPr>
                        <a:t>)</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600">
                          <a:effectLst/>
                          <a:latin typeface="Calibri" panose="020F0502020204030204" pitchFamily="34" charset="0"/>
                          <a:ea typeface="Calibri" panose="020F0502020204030204" pitchFamily="34" charset="0"/>
                          <a:cs typeface="Calibri" panose="020F0502020204030204" pitchFamily="34" charset="0"/>
                        </a:rPr>
                        <a:t>UAT Test report &amp;Bug fixes</a:t>
                      </a:r>
                    </a:p>
                  </a:txBody>
                  <a:tcPr marL="68580" marR="68580" marT="0" marB="0" anchor="ctr"/>
                </a:tc>
                <a:extLst>
                  <a:ext uri="{0D108BD9-81ED-4DB2-BD59-A6C34878D82A}">
                    <a16:rowId xmlns:a16="http://schemas.microsoft.com/office/drawing/2014/main" val="244975073"/>
                  </a:ext>
                </a:extLst>
              </a:tr>
            </a:tbl>
          </a:graphicData>
        </a:graphic>
      </p:graphicFrame>
      <p:sp>
        <p:nvSpPr>
          <p:cNvPr id="6" name="TextBox 5">
            <a:extLst>
              <a:ext uri="{FF2B5EF4-FFF2-40B4-BE49-F238E27FC236}">
                <a16:creationId xmlns:a16="http://schemas.microsoft.com/office/drawing/2014/main" id="{C3097C7F-6014-0920-980C-FBE195E1C57B}"/>
              </a:ext>
            </a:extLst>
          </p:cNvPr>
          <p:cNvSpPr txBox="1"/>
          <p:nvPr/>
        </p:nvSpPr>
        <p:spPr>
          <a:xfrm>
            <a:off x="378667" y="1145753"/>
            <a:ext cx="11482450" cy="584775"/>
          </a:xfrm>
          <a:prstGeom prst="rect">
            <a:avLst/>
          </a:prstGeom>
          <a:noFill/>
        </p:spPr>
        <p:txBody>
          <a:bodyPr wrap="square" rtlCol="0">
            <a:spAutoFit/>
          </a:bodyPr>
          <a:lstStyle/>
          <a:p>
            <a:r>
              <a:rPr lang="en-US" sz="1600">
                <a:cs typeface="Calibri" panose="020F0502020204030204" pitchFamily="34" charset="0"/>
              </a:rPr>
              <a:t>Below is indicative schedule and deliverables which will be finalized in the 1</a:t>
            </a:r>
            <a:r>
              <a:rPr lang="en-US" sz="1600" baseline="30000">
                <a:cs typeface="Calibri" panose="020F0502020204030204" pitchFamily="34" charset="0"/>
              </a:rPr>
              <a:t>st</a:t>
            </a:r>
            <a:r>
              <a:rPr lang="en-US" sz="1600">
                <a:cs typeface="Calibri" panose="020F0502020204030204" pitchFamily="34" charset="0"/>
              </a:rPr>
              <a:t> week of the project along with </a:t>
            </a:r>
            <a:r>
              <a:rPr lang="en-US" sz="1600">
                <a:effectLst/>
                <a:latin typeface="Calibri" panose="020F0502020204030204" pitchFamily="34" charset="0"/>
                <a:ea typeface="Yu Gothic Light"/>
                <a:cs typeface="Calibri" panose="020F0502020204030204" pitchFamily="34" charset="0"/>
              </a:rPr>
              <a:t>Ascend Learning </a:t>
            </a:r>
            <a:r>
              <a:rPr lang="en-US" sz="1600">
                <a:cs typeface="Calibri" panose="020F0502020204030204" pitchFamily="34" charset="0"/>
              </a:rPr>
              <a:t>team  </a:t>
            </a:r>
          </a:p>
        </p:txBody>
      </p:sp>
    </p:spTree>
    <p:extLst>
      <p:ext uri="{BB962C8B-B14F-4D97-AF65-F5344CB8AC3E}">
        <p14:creationId xmlns:p14="http://schemas.microsoft.com/office/powerpoint/2010/main" val="140745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26</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588552" y="2500448"/>
            <a:ext cx="3369395" cy="1323439"/>
          </a:xfrm>
          <a:prstGeom prst="rect">
            <a:avLst/>
          </a:prstGeom>
        </p:spPr>
        <p:txBody>
          <a:bodyPr wrap="square">
            <a:spAutoFit/>
          </a:bodyPr>
          <a:lstStyle/>
          <a:p>
            <a:r>
              <a:rPr lang="en-US" sz="4000">
                <a:solidFill>
                  <a:schemeClr val="bg1"/>
                </a:solidFill>
                <a:latin typeface="Segoe UI Semibold" panose="020B0702040204020203" pitchFamily="34" charset="0"/>
                <a:cs typeface="Segoe UI Semibold" panose="020B0702040204020203" pitchFamily="34" charset="0"/>
              </a:rPr>
              <a:t>Execution Approach</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9502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t>Our Agile Process</a:t>
            </a:r>
            <a:endParaRPr lang="en-IN"/>
          </a:p>
        </p:txBody>
      </p:sp>
      <p:sp>
        <p:nvSpPr>
          <p:cNvPr id="5" name="Slide Number Placeholder 4">
            <a:extLst>
              <a:ext uri="{FF2B5EF4-FFF2-40B4-BE49-F238E27FC236}">
                <a16:creationId xmlns:a16="http://schemas.microsoft.com/office/drawing/2014/main" id="{D54D446D-99C8-49FE-9C86-4B93BE39CEED}"/>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F02F0-7A45-4BFB-A264-947079AA91A4}" type="slidenum">
              <a:rPr kumimoji="0" lang="en-US" sz="900" b="0" i="0" u="none" strike="noStrike" kern="1200" cap="none" spc="0" normalizeH="0" baseline="0" noProof="0" smtClean="0">
                <a:ln>
                  <a:noFill/>
                </a:ln>
                <a:solidFill>
                  <a:srgbClr val="262626">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900" b="0" i="0" u="none" strike="noStrike" kern="1200" cap="none" spc="0" normalizeH="0" baseline="0" noProof="0">
              <a:ln>
                <a:noFill/>
              </a:ln>
              <a:solidFill>
                <a:srgbClr val="262626">
                  <a:tint val="75000"/>
                </a:srgbClr>
              </a:solidFill>
              <a:effectLst/>
              <a:uLnTx/>
              <a:uFillTx/>
              <a:latin typeface="Segoe UI"/>
              <a:ea typeface="+mn-ea"/>
              <a:cs typeface="+mn-cs"/>
            </a:endParaRPr>
          </a:p>
        </p:txBody>
      </p:sp>
      <p:sp>
        <p:nvSpPr>
          <p:cNvPr id="2" name="Flowchart: Preparation 10">
            <a:extLst>
              <a:ext uri="{FF2B5EF4-FFF2-40B4-BE49-F238E27FC236}">
                <a16:creationId xmlns:a16="http://schemas.microsoft.com/office/drawing/2014/main" id="{229F8258-5B89-E2D5-4A5D-A3D5852AB548}"/>
              </a:ext>
            </a:extLst>
          </p:cNvPr>
          <p:cNvSpPr/>
          <p:nvPr/>
        </p:nvSpPr>
        <p:spPr>
          <a:xfrm>
            <a:off x="1135858" y="2082018"/>
            <a:ext cx="1786597" cy="1575581"/>
          </a:xfrm>
          <a:prstGeom prst="flowChartPreparation">
            <a:avLst/>
          </a:prstGeom>
          <a:gradFill>
            <a:gsLst>
              <a:gs pos="0">
                <a:srgbClr val="8ACD47"/>
              </a:gs>
              <a:gs pos="53000">
                <a:srgbClr val="1CA178"/>
              </a:gs>
              <a:gs pos="100000">
                <a:srgbClr val="089696"/>
              </a:gs>
            </a:gsLst>
            <a:lin ang="5400000" scaled="1"/>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 name="Flowchart: Preparation 11">
            <a:extLst>
              <a:ext uri="{FF2B5EF4-FFF2-40B4-BE49-F238E27FC236}">
                <a16:creationId xmlns:a16="http://schemas.microsoft.com/office/drawing/2014/main" id="{3FB63E98-51C5-F5B6-3DC4-D029501A90FF}"/>
              </a:ext>
            </a:extLst>
          </p:cNvPr>
          <p:cNvSpPr/>
          <p:nvPr/>
        </p:nvSpPr>
        <p:spPr>
          <a:xfrm>
            <a:off x="4467555" y="4003545"/>
            <a:ext cx="1786597" cy="1575581"/>
          </a:xfrm>
          <a:prstGeom prst="flowChartPreparation">
            <a:avLst/>
          </a:prstGeom>
          <a:solidFill>
            <a:srgbClr val="F0D50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b="1"/>
          </a:p>
        </p:txBody>
      </p:sp>
      <p:sp>
        <p:nvSpPr>
          <p:cNvPr id="10" name="Flowchart: Preparation 12">
            <a:extLst>
              <a:ext uri="{FF2B5EF4-FFF2-40B4-BE49-F238E27FC236}">
                <a16:creationId xmlns:a16="http://schemas.microsoft.com/office/drawing/2014/main" id="{EEE2433D-5BC9-B737-0EFB-C1D3F9180E13}"/>
              </a:ext>
            </a:extLst>
          </p:cNvPr>
          <p:cNvSpPr/>
          <p:nvPr/>
        </p:nvSpPr>
        <p:spPr>
          <a:xfrm>
            <a:off x="2816272" y="1142124"/>
            <a:ext cx="1786597" cy="1575581"/>
          </a:xfrm>
          <a:prstGeom prst="flowChartPreparation">
            <a:avLst/>
          </a:prstGeom>
          <a:solidFill>
            <a:srgbClr val="F0D50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b="1"/>
          </a:p>
        </p:txBody>
      </p:sp>
      <p:sp>
        <p:nvSpPr>
          <p:cNvPr id="12" name="Flowchart: Preparation 13">
            <a:extLst>
              <a:ext uri="{FF2B5EF4-FFF2-40B4-BE49-F238E27FC236}">
                <a16:creationId xmlns:a16="http://schemas.microsoft.com/office/drawing/2014/main" id="{0D0548FE-4BAC-6466-3599-DF1C570DACCC}"/>
              </a:ext>
            </a:extLst>
          </p:cNvPr>
          <p:cNvSpPr/>
          <p:nvPr/>
        </p:nvSpPr>
        <p:spPr>
          <a:xfrm>
            <a:off x="1135858" y="4009026"/>
            <a:ext cx="1786597" cy="1575581"/>
          </a:xfrm>
          <a:prstGeom prst="flowChartPreparation">
            <a:avLst/>
          </a:prstGeom>
          <a:solidFill>
            <a:srgbClr val="F0D50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b="1"/>
          </a:p>
        </p:txBody>
      </p:sp>
      <p:sp>
        <p:nvSpPr>
          <p:cNvPr id="50" name="Flowchart: Preparation 14">
            <a:extLst>
              <a:ext uri="{FF2B5EF4-FFF2-40B4-BE49-F238E27FC236}">
                <a16:creationId xmlns:a16="http://schemas.microsoft.com/office/drawing/2014/main" id="{BFF488D5-913D-99E8-B33F-1B3E1244CAAE}"/>
              </a:ext>
            </a:extLst>
          </p:cNvPr>
          <p:cNvSpPr/>
          <p:nvPr/>
        </p:nvSpPr>
        <p:spPr>
          <a:xfrm>
            <a:off x="4490325" y="2090523"/>
            <a:ext cx="1786597" cy="1575581"/>
          </a:xfrm>
          <a:prstGeom prst="flowChartPreparation">
            <a:avLst/>
          </a:prstGeom>
          <a:gradFill>
            <a:gsLst>
              <a:gs pos="0">
                <a:srgbClr val="8ACD47"/>
              </a:gs>
              <a:gs pos="53000">
                <a:srgbClr val="1CA178"/>
              </a:gs>
              <a:gs pos="100000">
                <a:srgbClr val="089696"/>
              </a:gs>
            </a:gsLst>
            <a:lin ang="5400000" scaled="1"/>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1" name="Flowchart: Preparation 15">
            <a:extLst>
              <a:ext uri="{FF2B5EF4-FFF2-40B4-BE49-F238E27FC236}">
                <a16:creationId xmlns:a16="http://schemas.microsoft.com/office/drawing/2014/main" id="{E69F2515-95DD-5E5B-B694-49E265099DCC}"/>
              </a:ext>
            </a:extLst>
          </p:cNvPr>
          <p:cNvSpPr/>
          <p:nvPr/>
        </p:nvSpPr>
        <p:spPr>
          <a:xfrm>
            <a:off x="2816271" y="4959838"/>
            <a:ext cx="1786597" cy="1575581"/>
          </a:xfrm>
          <a:prstGeom prst="flowChartPreparation">
            <a:avLst/>
          </a:prstGeom>
          <a:gradFill>
            <a:gsLst>
              <a:gs pos="0">
                <a:srgbClr val="8ACD47"/>
              </a:gs>
              <a:gs pos="53000">
                <a:srgbClr val="1CA178"/>
              </a:gs>
              <a:gs pos="100000">
                <a:srgbClr val="089696"/>
              </a:gs>
            </a:gsLst>
            <a:lin ang="5400000" scaled="1"/>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2" name="TextBox 51">
            <a:extLst>
              <a:ext uri="{FF2B5EF4-FFF2-40B4-BE49-F238E27FC236}">
                <a16:creationId xmlns:a16="http://schemas.microsoft.com/office/drawing/2014/main" id="{9DB62D0C-1373-78E0-E363-05B3C3998303}"/>
              </a:ext>
            </a:extLst>
          </p:cNvPr>
          <p:cNvSpPr txBox="1"/>
          <p:nvPr/>
        </p:nvSpPr>
        <p:spPr>
          <a:xfrm>
            <a:off x="1797039" y="2717705"/>
            <a:ext cx="759656" cy="531932"/>
          </a:xfrm>
          <a:prstGeom prst="rect">
            <a:avLst/>
          </a:prstGeom>
          <a:noFill/>
        </p:spPr>
        <p:txBody>
          <a:bodyPr wrap="square" rtlCol="0">
            <a:spAutoFit/>
          </a:bodyPr>
          <a:lstStyle/>
          <a:p>
            <a:endParaRPr lang="en-US"/>
          </a:p>
        </p:txBody>
      </p:sp>
      <p:sp>
        <p:nvSpPr>
          <p:cNvPr id="53" name="TextBox 52">
            <a:extLst>
              <a:ext uri="{FF2B5EF4-FFF2-40B4-BE49-F238E27FC236}">
                <a16:creationId xmlns:a16="http://schemas.microsoft.com/office/drawing/2014/main" id="{57DBE628-2756-F800-DA08-9177C040A667}"/>
              </a:ext>
            </a:extLst>
          </p:cNvPr>
          <p:cNvSpPr txBox="1"/>
          <p:nvPr/>
        </p:nvSpPr>
        <p:spPr>
          <a:xfrm>
            <a:off x="1178057" y="2588459"/>
            <a:ext cx="1463040" cy="640080"/>
          </a:xfrm>
          <a:prstGeom prst="rect">
            <a:avLst/>
          </a:prstGeom>
          <a:noFill/>
        </p:spPr>
        <p:txBody>
          <a:bodyPr wrap="square" rtlCol="0">
            <a:spAutoFit/>
          </a:bodyPr>
          <a:lstStyle/>
          <a:p>
            <a:pPr algn="ctr"/>
            <a:r>
              <a:rPr lang="en-US" sz="1600">
                <a:solidFill>
                  <a:schemeClr val="bg1"/>
                </a:solidFill>
              </a:rPr>
              <a:t>Sprint Retrospective</a:t>
            </a:r>
          </a:p>
          <a:p>
            <a:pPr algn="ctr"/>
            <a:endParaRPr lang="en-US" sz="1600">
              <a:solidFill>
                <a:schemeClr val="bg1"/>
              </a:solidFill>
            </a:endParaRPr>
          </a:p>
        </p:txBody>
      </p:sp>
      <p:sp>
        <p:nvSpPr>
          <p:cNvPr id="54" name="TextBox 53">
            <a:extLst>
              <a:ext uri="{FF2B5EF4-FFF2-40B4-BE49-F238E27FC236}">
                <a16:creationId xmlns:a16="http://schemas.microsoft.com/office/drawing/2014/main" id="{F2884C40-1C0C-D04B-FAC4-7CD283085FFF}"/>
              </a:ext>
            </a:extLst>
          </p:cNvPr>
          <p:cNvSpPr txBox="1"/>
          <p:nvPr/>
        </p:nvSpPr>
        <p:spPr>
          <a:xfrm>
            <a:off x="4608228" y="2431363"/>
            <a:ext cx="1554480" cy="830997"/>
          </a:xfrm>
          <a:prstGeom prst="rect">
            <a:avLst/>
          </a:prstGeom>
          <a:noFill/>
        </p:spPr>
        <p:txBody>
          <a:bodyPr wrap="square" rtlCol="0">
            <a:spAutoFit/>
          </a:bodyPr>
          <a:lstStyle/>
          <a:p>
            <a:pPr lvl="0" algn="ctr"/>
            <a:r>
              <a:rPr lang="en-US" sz="1600">
                <a:solidFill>
                  <a:schemeClr val="bg1"/>
                </a:solidFill>
              </a:rPr>
              <a:t>Prioritized Product backlog</a:t>
            </a:r>
          </a:p>
        </p:txBody>
      </p:sp>
      <p:sp>
        <p:nvSpPr>
          <p:cNvPr id="55" name="TextBox 54">
            <a:extLst>
              <a:ext uri="{FF2B5EF4-FFF2-40B4-BE49-F238E27FC236}">
                <a16:creationId xmlns:a16="http://schemas.microsoft.com/office/drawing/2014/main" id="{E7D90E3E-50C7-0001-AB6C-98FE7A8FE049}"/>
              </a:ext>
            </a:extLst>
          </p:cNvPr>
          <p:cNvSpPr txBox="1"/>
          <p:nvPr/>
        </p:nvSpPr>
        <p:spPr>
          <a:xfrm>
            <a:off x="2931828" y="5453577"/>
            <a:ext cx="1554480" cy="646331"/>
          </a:xfrm>
          <a:prstGeom prst="rect">
            <a:avLst/>
          </a:prstGeom>
          <a:noFill/>
        </p:spPr>
        <p:txBody>
          <a:bodyPr wrap="square" rtlCol="0">
            <a:spAutoFit/>
          </a:bodyPr>
          <a:lstStyle/>
          <a:p>
            <a:pPr lvl="0" algn="ctr"/>
            <a:r>
              <a:rPr lang="en-US">
                <a:solidFill>
                  <a:schemeClr val="bg1"/>
                </a:solidFill>
              </a:rPr>
              <a:t>Sprints</a:t>
            </a:r>
          </a:p>
          <a:p>
            <a:pPr lvl="0" algn="ctr"/>
            <a:r>
              <a:rPr lang="en-US">
                <a:solidFill>
                  <a:schemeClr val="bg1"/>
                </a:solidFill>
              </a:rPr>
              <a:t>Time box</a:t>
            </a:r>
          </a:p>
        </p:txBody>
      </p:sp>
      <p:sp>
        <p:nvSpPr>
          <p:cNvPr id="56" name="TextBox 55">
            <a:extLst>
              <a:ext uri="{FF2B5EF4-FFF2-40B4-BE49-F238E27FC236}">
                <a16:creationId xmlns:a16="http://schemas.microsoft.com/office/drawing/2014/main" id="{AFFE1893-089C-6437-6C44-D04E91CB84B6}"/>
              </a:ext>
            </a:extLst>
          </p:cNvPr>
          <p:cNvSpPr txBox="1"/>
          <p:nvPr/>
        </p:nvSpPr>
        <p:spPr>
          <a:xfrm>
            <a:off x="1269498" y="4466495"/>
            <a:ext cx="1554480" cy="584775"/>
          </a:xfrm>
          <a:prstGeom prst="rect">
            <a:avLst/>
          </a:prstGeom>
          <a:noFill/>
        </p:spPr>
        <p:txBody>
          <a:bodyPr wrap="square" rtlCol="0">
            <a:spAutoFit/>
          </a:bodyPr>
          <a:lstStyle/>
          <a:p>
            <a:pPr lvl="0" algn="ctr"/>
            <a:r>
              <a:rPr lang="en-US" sz="1600"/>
              <a:t>Daily </a:t>
            </a:r>
          </a:p>
          <a:p>
            <a:pPr lvl="0" algn="ctr"/>
            <a:r>
              <a:rPr lang="en-US" sz="1600"/>
              <a:t>meetings</a:t>
            </a:r>
          </a:p>
        </p:txBody>
      </p:sp>
      <p:sp>
        <p:nvSpPr>
          <p:cNvPr id="57" name="TextBox 56">
            <a:extLst>
              <a:ext uri="{FF2B5EF4-FFF2-40B4-BE49-F238E27FC236}">
                <a16:creationId xmlns:a16="http://schemas.microsoft.com/office/drawing/2014/main" id="{C3A0C1CA-EAB6-4CC0-AA04-49093E67C313}"/>
              </a:ext>
            </a:extLst>
          </p:cNvPr>
          <p:cNvSpPr txBox="1"/>
          <p:nvPr/>
        </p:nvSpPr>
        <p:spPr>
          <a:xfrm>
            <a:off x="4601200" y="4478215"/>
            <a:ext cx="1554480" cy="584775"/>
          </a:xfrm>
          <a:prstGeom prst="rect">
            <a:avLst/>
          </a:prstGeom>
          <a:noFill/>
        </p:spPr>
        <p:txBody>
          <a:bodyPr wrap="square" rtlCol="0">
            <a:spAutoFit/>
          </a:bodyPr>
          <a:lstStyle/>
          <a:p>
            <a:pPr lvl="0" algn="ctr"/>
            <a:r>
              <a:rPr lang="en-US" sz="1600"/>
              <a:t>Sprint </a:t>
            </a:r>
          </a:p>
          <a:p>
            <a:pPr lvl="0" algn="ctr"/>
            <a:r>
              <a:rPr lang="en-US" sz="1600"/>
              <a:t>Planning</a:t>
            </a:r>
          </a:p>
        </p:txBody>
      </p:sp>
      <p:sp>
        <p:nvSpPr>
          <p:cNvPr id="58" name="TextBox 57">
            <a:extLst>
              <a:ext uri="{FF2B5EF4-FFF2-40B4-BE49-F238E27FC236}">
                <a16:creationId xmlns:a16="http://schemas.microsoft.com/office/drawing/2014/main" id="{1C0F74F3-2018-5AD5-5A81-E4569F596F47}"/>
              </a:ext>
            </a:extLst>
          </p:cNvPr>
          <p:cNvSpPr txBox="1"/>
          <p:nvPr/>
        </p:nvSpPr>
        <p:spPr>
          <a:xfrm>
            <a:off x="2981070" y="1606062"/>
            <a:ext cx="1554480" cy="584775"/>
          </a:xfrm>
          <a:prstGeom prst="rect">
            <a:avLst/>
          </a:prstGeom>
          <a:noFill/>
        </p:spPr>
        <p:txBody>
          <a:bodyPr wrap="square" rtlCol="0">
            <a:spAutoFit/>
          </a:bodyPr>
          <a:lstStyle/>
          <a:p>
            <a:pPr lvl="0" algn="ctr"/>
            <a:r>
              <a:rPr lang="en-US" sz="1600"/>
              <a:t>SCRUM</a:t>
            </a:r>
          </a:p>
          <a:p>
            <a:pPr lvl="0" algn="ctr"/>
            <a:r>
              <a:rPr lang="en-US" sz="1600"/>
              <a:t>teams</a:t>
            </a:r>
          </a:p>
        </p:txBody>
      </p:sp>
      <p:sp>
        <p:nvSpPr>
          <p:cNvPr id="59" name="Oval 58">
            <a:extLst>
              <a:ext uri="{FF2B5EF4-FFF2-40B4-BE49-F238E27FC236}">
                <a16:creationId xmlns:a16="http://schemas.microsoft.com/office/drawing/2014/main" id="{09673F61-642C-7067-438A-797FEF637BBF}"/>
              </a:ext>
            </a:extLst>
          </p:cNvPr>
          <p:cNvSpPr/>
          <p:nvPr/>
        </p:nvSpPr>
        <p:spPr>
          <a:xfrm>
            <a:off x="2337968" y="2459498"/>
            <a:ext cx="2743200" cy="27432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3211BFAA-62F3-8215-6BB4-97610AC3F921}"/>
              </a:ext>
            </a:extLst>
          </p:cNvPr>
          <p:cNvSpPr txBox="1"/>
          <p:nvPr/>
        </p:nvSpPr>
        <p:spPr>
          <a:xfrm>
            <a:off x="2922456" y="3995229"/>
            <a:ext cx="1554480" cy="584775"/>
          </a:xfrm>
          <a:prstGeom prst="rect">
            <a:avLst/>
          </a:prstGeom>
          <a:noFill/>
        </p:spPr>
        <p:txBody>
          <a:bodyPr wrap="square" rtlCol="0">
            <a:spAutoFit/>
          </a:bodyPr>
          <a:lstStyle/>
          <a:p>
            <a:pPr lvl="0" algn="ctr"/>
            <a:r>
              <a:rPr lang="en-US" sz="1600"/>
              <a:t>SCRUM</a:t>
            </a:r>
          </a:p>
          <a:p>
            <a:pPr lvl="0" algn="ctr"/>
            <a:r>
              <a:rPr lang="en-US" sz="1600"/>
              <a:t>Framework</a:t>
            </a:r>
          </a:p>
        </p:txBody>
      </p:sp>
      <p:pic>
        <p:nvPicPr>
          <p:cNvPr id="61" name="Picture 60" descr="Shape&#10;&#10;Description automatically generated with low confidence">
            <a:extLst>
              <a:ext uri="{FF2B5EF4-FFF2-40B4-BE49-F238E27FC236}">
                <a16:creationId xmlns:a16="http://schemas.microsoft.com/office/drawing/2014/main" id="{220F1629-1382-1A25-80DA-739BE728F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216" y="3153372"/>
            <a:ext cx="822960" cy="822960"/>
          </a:xfrm>
          <a:prstGeom prst="rect">
            <a:avLst/>
          </a:prstGeom>
        </p:spPr>
      </p:pic>
      <p:sp>
        <p:nvSpPr>
          <p:cNvPr id="62" name="Rectangle 61">
            <a:extLst>
              <a:ext uri="{FF2B5EF4-FFF2-40B4-BE49-F238E27FC236}">
                <a16:creationId xmlns:a16="http://schemas.microsoft.com/office/drawing/2014/main" id="{158D9B34-3AA9-A8C3-E6FB-EF663E974027}"/>
              </a:ext>
            </a:extLst>
          </p:cNvPr>
          <p:cNvSpPr/>
          <p:nvPr/>
        </p:nvSpPr>
        <p:spPr>
          <a:xfrm>
            <a:off x="7167149" y="1909040"/>
            <a:ext cx="4023360" cy="731520"/>
          </a:xfrm>
          <a:prstGeom prst="rect">
            <a:avLst/>
          </a:prstGeom>
          <a:gradFill>
            <a:gsLst>
              <a:gs pos="0">
                <a:srgbClr val="8ACD47"/>
              </a:gs>
              <a:gs pos="53000">
                <a:srgbClr val="1CA178"/>
              </a:gs>
              <a:gs pos="100000">
                <a:srgbClr val="089696"/>
              </a:gs>
            </a:gsLst>
            <a:lin ang="5400000" scaled="1"/>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3" name="Rectangle 7">
            <a:extLst>
              <a:ext uri="{FF2B5EF4-FFF2-40B4-BE49-F238E27FC236}">
                <a16:creationId xmlns:a16="http://schemas.microsoft.com/office/drawing/2014/main" id="{D7239704-9425-1738-BD1A-F702ED3871E5}"/>
              </a:ext>
            </a:extLst>
          </p:cNvPr>
          <p:cNvSpPr>
            <a:spLocks noChangeArrowheads="1"/>
          </p:cNvSpPr>
          <p:nvPr/>
        </p:nvSpPr>
        <p:spPr bwMode="auto">
          <a:xfrm>
            <a:off x="7164793" y="2691316"/>
            <a:ext cx="4023360" cy="2834640"/>
          </a:xfrm>
          <a:prstGeom prst="rect">
            <a:avLst/>
          </a:prstGeom>
          <a:pattFill prst="ltUpDiag">
            <a:fgClr>
              <a:schemeClr val="bg1">
                <a:lumMod val="85000"/>
              </a:schemeClr>
            </a:fgClr>
            <a:bgClr>
              <a:schemeClr val="bg1"/>
            </a:bgClr>
          </a:pattFill>
          <a:ln>
            <a:noFill/>
          </a:ln>
        </p:spPr>
        <p:txBody>
          <a:bodyPr vert="horz" wrap="square" lIns="91440" tIns="45720" rIns="91440" bIns="45720" numCol="1" anchor="t" anchorCtr="0" compatLnSpc="1">
            <a:prstTxWarp prst="textNoShape">
              <a:avLst/>
            </a:prstTxWarp>
          </a:bodyPr>
          <a:lstStyle/>
          <a:p>
            <a:endParaRPr lang="en-US"/>
          </a:p>
        </p:txBody>
      </p:sp>
      <p:sp>
        <p:nvSpPr>
          <p:cNvPr id="64" name="TextBox 63">
            <a:extLst>
              <a:ext uri="{FF2B5EF4-FFF2-40B4-BE49-F238E27FC236}">
                <a16:creationId xmlns:a16="http://schemas.microsoft.com/office/drawing/2014/main" id="{D13C173B-C010-1348-19A6-3B8CD52A0856}"/>
              </a:ext>
            </a:extLst>
          </p:cNvPr>
          <p:cNvSpPr txBox="1"/>
          <p:nvPr/>
        </p:nvSpPr>
        <p:spPr>
          <a:xfrm>
            <a:off x="7358313" y="2684550"/>
            <a:ext cx="3749040" cy="2939266"/>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lang="en-US" sz="1400">
                <a:solidFill>
                  <a:schemeClr val="tx1">
                    <a:lumMod val="65000"/>
                    <a:lumOff val="35000"/>
                  </a:schemeClr>
                </a:solidFill>
              </a:rPr>
              <a:t>Creating tailor made team structure</a:t>
            </a:r>
          </a:p>
          <a:p>
            <a:pPr marL="342900" indent="-342900">
              <a:spcBef>
                <a:spcPts val="600"/>
              </a:spcBef>
              <a:buFont typeface="Arial" panose="020B0604020202020204" pitchFamily="34" charset="0"/>
              <a:buChar char="•"/>
            </a:pPr>
            <a:r>
              <a:rPr lang="en-US" sz="1400">
                <a:solidFill>
                  <a:schemeClr val="tx1">
                    <a:lumMod val="65000"/>
                    <a:lumOff val="35000"/>
                  </a:schemeClr>
                </a:solidFill>
              </a:rPr>
              <a:t>Inducing high customer engagement</a:t>
            </a:r>
          </a:p>
          <a:p>
            <a:pPr marL="342900" indent="-342900">
              <a:spcBef>
                <a:spcPts val="600"/>
              </a:spcBef>
              <a:buFont typeface="Arial" panose="020B0604020202020204" pitchFamily="34" charset="0"/>
              <a:buChar char="•"/>
            </a:pPr>
            <a:r>
              <a:rPr lang="en-US" sz="1400">
                <a:solidFill>
                  <a:schemeClr val="tx1">
                    <a:lumMod val="65000"/>
                    <a:lumOff val="35000"/>
                  </a:schemeClr>
                </a:solidFill>
              </a:rPr>
              <a:t>Directional alignment of the team</a:t>
            </a:r>
          </a:p>
          <a:p>
            <a:pPr marL="342900" indent="-342900">
              <a:spcBef>
                <a:spcPts val="600"/>
              </a:spcBef>
              <a:buFont typeface="Arial" panose="020B0604020202020204" pitchFamily="34" charset="0"/>
              <a:buChar char="•"/>
            </a:pPr>
            <a:r>
              <a:rPr lang="en-US" sz="1400">
                <a:solidFill>
                  <a:schemeClr val="tx1">
                    <a:lumMod val="65000"/>
                    <a:lumOff val="35000"/>
                  </a:schemeClr>
                </a:solidFill>
              </a:rPr>
              <a:t>Facilitating near real-time updates</a:t>
            </a:r>
          </a:p>
          <a:p>
            <a:pPr marL="342900" indent="-342900">
              <a:spcBef>
                <a:spcPts val="600"/>
              </a:spcBef>
              <a:buFont typeface="Arial" panose="020B0604020202020204" pitchFamily="34" charset="0"/>
              <a:buChar char="•"/>
            </a:pPr>
            <a:r>
              <a:rPr lang="en-US" sz="1400">
                <a:solidFill>
                  <a:schemeClr val="tx1">
                    <a:lumMod val="65000"/>
                    <a:lumOff val="35000"/>
                  </a:schemeClr>
                </a:solidFill>
              </a:rPr>
              <a:t>Maintain transparency</a:t>
            </a:r>
          </a:p>
          <a:p>
            <a:pPr marL="342900" indent="-342900">
              <a:spcBef>
                <a:spcPts val="600"/>
              </a:spcBef>
              <a:buFont typeface="Arial" panose="020B0604020202020204" pitchFamily="34" charset="0"/>
              <a:buChar char="•"/>
            </a:pPr>
            <a:r>
              <a:rPr lang="en-US" sz="1400">
                <a:solidFill>
                  <a:schemeClr val="tx1">
                    <a:lumMod val="65000"/>
                    <a:lumOff val="35000"/>
                  </a:schemeClr>
                </a:solidFill>
              </a:rPr>
              <a:t>Keeping daily check on delays</a:t>
            </a:r>
          </a:p>
          <a:p>
            <a:pPr marL="342900" indent="-342900">
              <a:spcBef>
                <a:spcPts val="600"/>
              </a:spcBef>
              <a:buFont typeface="Arial" panose="020B0604020202020204" pitchFamily="34" charset="0"/>
              <a:buChar char="•"/>
            </a:pPr>
            <a:r>
              <a:rPr lang="en-US" sz="1400">
                <a:solidFill>
                  <a:schemeClr val="tx1">
                    <a:lumMod val="65000"/>
                    <a:lumOff val="35000"/>
                  </a:schemeClr>
                </a:solidFill>
              </a:rPr>
              <a:t>Facilitating customer feedback</a:t>
            </a:r>
          </a:p>
          <a:p>
            <a:pPr marL="342900" indent="-342900">
              <a:spcBef>
                <a:spcPts val="600"/>
              </a:spcBef>
              <a:buFont typeface="Arial" panose="020B0604020202020204" pitchFamily="34" charset="0"/>
              <a:buChar char="•"/>
            </a:pPr>
            <a:r>
              <a:rPr lang="en-US" sz="1400">
                <a:solidFill>
                  <a:schemeClr val="tx1">
                    <a:lumMod val="65000"/>
                    <a:lumOff val="35000"/>
                  </a:schemeClr>
                </a:solidFill>
              </a:rPr>
              <a:t>Predictable Quality and delivery</a:t>
            </a:r>
          </a:p>
          <a:p>
            <a:pPr marL="342900" indent="-342900">
              <a:spcBef>
                <a:spcPts val="600"/>
              </a:spcBef>
              <a:buFont typeface="Arial" panose="020B0604020202020204" pitchFamily="34" charset="0"/>
              <a:buChar char="•"/>
            </a:pPr>
            <a:r>
              <a:rPr lang="en-US" sz="1400">
                <a:solidFill>
                  <a:schemeClr val="tx1">
                    <a:lumMod val="65000"/>
                    <a:lumOff val="35000"/>
                  </a:schemeClr>
                </a:solidFill>
              </a:rPr>
              <a:t>Continuous learning and improvement</a:t>
            </a:r>
          </a:p>
          <a:p>
            <a:pPr marL="342900" indent="-342900">
              <a:spcBef>
                <a:spcPts val="600"/>
              </a:spcBef>
              <a:buFont typeface="Arial" panose="020B0604020202020204" pitchFamily="34" charset="0"/>
              <a:buChar char="•"/>
            </a:pPr>
            <a:r>
              <a:rPr lang="en-US" sz="1400">
                <a:solidFill>
                  <a:schemeClr val="tx1">
                    <a:lumMod val="65000"/>
                    <a:lumOff val="35000"/>
                  </a:schemeClr>
                </a:solidFill>
              </a:rPr>
              <a:t>Foster Best practices</a:t>
            </a:r>
            <a:endParaRPr lang="en-US" sz="1400"/>
          </a:p>
        </p:txBody>
      </p:sp>
      <p:sp>
        <p:nvSpPr>
          <p:cNvPr id="65" name="TextBox 64">
            <a:extLst>
              <a:ext uri="{FF2B5EF4-FFF2-40B4-BE49-F238E27FC236}">
                <a16:creationId xmlns:a16="http://schemas.microsoft.com/office/drawing/2014/main" id="{6EE2E341-6BAD-18F2-C4B4-FD36B2E5C853}"/>
              </a:ext>
            </a:extLst>
          </p:cNvPr>
          <p:cNvSpPr txBox="1"/>
          <p:nvPr/>
        </p:nvSpPr>
        <p:spPr>
          <a:xfrm>
            <a:off x="7259837" y="1979380"/>
            <a:ext cx="3749040" cy="738664"/>
          </a:xfrm>
          <a:prstGeom prst="rect">
            <a:avLst/>
          </a:prstGeom>
          <a:noFill/>
        </p:spPr>
        <p:txBody>
          <a:bodyPr wrap="square" rtlCol="0">
            <a:spAutoFit/>
          </a:bodyPr>
          <a:lstStyle/>
          <a:p>
            <a:r>
              <a:rPr lang="en-US" sz="1400" b="1">
                <a:solidFill>
                  <a:schemeClr val="bg1"/>
                </a:solidFill>
              </a:rPr>
              <a:t>Happiest Minds leverages</a:t>
            </a:r>
          </a:p>
          <a:p>
            <a:r>
              <a:rPr lang="en-US" sz="1400" b="1">
                <a:solidFill>
                  <a:schemeClr val="bg1"/>
                </a:solidFill>
              </a:rPr>
              <a:t>SCRUM Agile framework for:</a:t>
            </a:r>
          </a:p>
          <a:p>
            <a:endParaRPr lang="en-US" sz="1400">
              <a:solidFill>
                <a:schemeClr val="bg1"/>
              </a:solidFill>
            </a:endParaRPr>
          </a:p>
        </p:txBody>
      </p:sp>
    </p:spTree>
    <p:extLst>
      <p:ext uri="{BB962C8B-B14F-4D97-AF65-F5344CB8AC3E}">
        <p14:creationId xmlns:p14="http://schemas.microsoft.com/office/powerpoint/2010/main" val="338134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t>Agile: Sprint Cycle</a:t>
            </a:r>
            <a:endParaRPr lang="en-IN"/>
          </a:p>
        </p:txBody>
      </p:sp>
      <p:sp>
        <p:nvSpPr>
          <p:cNvPr id="5" name="Slide Number Placeholder 4">
            <a:extLst>
              <a:ext uri="{FF2B5EF4-FFF2-40B4-BE49-F238E27FC236}">
                <a16:creationId xmlns:a16="http://schemas.microsoft.com/office/drawing/2014/main" id="{D54D446D-99C8-49FE-9C86-4B93BE39CEED}"/>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F02F0-7A45-4BFB-A264-947079AA91A4}" type="slidenum">
              <a:rPr kumimoji="0" lang="en-US" sz="900" b="0" i="0" u="none" strike="noStrike" kern="1200" cap="none" spc="0" normalizeH="0" baseline="0" noProof="0" smtClean="0">
                <a:ln>
                  <a:noFill/>
                </a:ln>
                <a:solidFill>
                  <a:srgbClr val="262626">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900" b="0" i="0" u="none" strike="noStrike" kern="1200" cap="none" spc="0" normalizeH="0" baseline="0" noProof="0">
              <a:ln>
                <a:noFill/>
              </a:ln>
              <a:solidFill>
                <a:srgbClr val="262626">
                  <a:tint val="75000"/>
                </a:srgbClr>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703615-9DC6-5CEC-2A03-66B155170E55}"/>
              </a:ext>
            </a:extLst>
          </p:cNvPr>
          <p:cNvGrpSpPr/>
          <p:nvPr/>
        </p:nvGrpSpPr>
        <p:grpSpPr>
          <a:xfrm>
            <a:off x="548370" y="1262269"/>
            <a:ext cx="11095261" cy="5296040"/>
            <a:chOff x="730407" y="1242900"/>
            <a:chExt cx="11095261" cy="5267134"/>
          </a:xfrm>
        </p:grpSpPr>
        <p:pic>
          <p:nvPicPr>
            <p:cNvPr id="7" name="Graphic 2" descr="List">
              <a:extLst>
                <a:ext uri="{FF2B5EF4-FFF2-40B4-BE49-F238E27FC236}">
                  <a16:creationId xmlns:a16="http://schemas.microsoft.com/office/drawing/2014/main" id="{F215F24C-3BEA-775C-3086-BD1275D313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7274" y="3442695"/>
              <a:ext cx="914400" cy="914400"/>
            </a:xfrm>
            <a:prstGeom prst="rect">
              <a:avLst/>
            </a:prstGeom>
          </p:spPr>
        </p:pic>
        <p:pic>
          <p:nvPicPr>
            <p:cNvPr id="8" name="Graphic 3" descr="Customer review">
              <a:extLst>
                <a:ext uri="{FF2B5EF4-FFF2-40B4-BE49-F238E27FC236}">
                  <a16:creationId xmlns:a16="http://schemas.microsoft.com/office/drawing/2014/main" id="{42999582-DC63-637C-AD79-411865A943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6984" y="2200275"/>
              <a:ext cx="914400" cy="914400"/>
            </a:xfrm>
            <a:prstGeom prst="rect">
              <a:avLst/>
            </a:prstGeom>
          </p:spPr>
        </p:pic>
        <p:pic>
          <p:nvPicPr>
            <p:cNvPr id="9" name="Graphic 4" descr="Group brainstorm">
              <a:extLst>
                <a:ext uri="{FF2B5EF4-FFF2-40B4-BE49-F238E27FC236}">
                  <a16:creationId xmlns:a16="http://schemas.microsoft.com/office/drawing/2014/main" id="{24DEEDE5-86BC-7EB7-63F9-6B36D64DE8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984" y="4321950"/>
              <a:ext cx="914400" cy="914400"/>
            </a:xfrm>
            <a:prstGeom prst="rect">
              <a:avLst/>
            </a:prstGeom>
          </p:spPr>
        </p:pic>
        <p:pic>
          <p:nvPicPr>
            <p:cNvPr id="11" name="Graphic 5" descr="Checklist">
              <a:extLst>
                <a:ext uri="{FF2B5EF4-FFF2-40B4-BE49-F238E27FC236}">
                  <a16:creationId xmlns:a16="http://schemas.microsoft.com/office/drawing/2014/main" id="{E29E3113-94DF-DDED-A946-A3C91029B6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90150" y="3122674"/>
              <a:ext cx="914400" cy="914400"/>
            </a:xfrm>
            <a:prstGeom prst="rect">
              <a:avLst/>
            </a:prstGeom>
          </p:spPr>
        </p:pic>
        <p:pic>
          <p:nvPicPr>
            <p:cNvPr id="13" name="Graphic 6" descr="User">
              <a:extLst>
                <a:ext uri="{FF2B5EF4-FFF2-40B4-BE49-F238E27FC236}">
                  <a16:creationId xmlns:a16="http://schemas.microsoft.com/office/drawing/2014/main" id="{6EC0F85B-0260-74EB-EDF6-2BEABA4C2F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7428" y="1295399"/>
              <a:ext cx="668707" cy="668707"/>
            </a:xfrm>
            <a:prstGeom prst="rect">
              <a:avLst/>
            </a:prstGeom>
          </p:spPr>
        </p:pic>
        <p:pic>
          <p:nvPicPr>
            <p:cNvPr id="14" name="Graphic 7" descr="Users">
              <a:extLst>
                <a:ext uri="{FF2B5EF4-FFF2-40B4-BE49-F238E27FC236}">
                  <a16:creationId xmlns:a16="http://schemas.microsoft.com/office/drawing/2014/main" id="{3B70FB0B-73B5-B9D7-B01E-05C991417E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65727" y="2667000"/>
              <a:ext cx="914400" cy="914400"/>
            </a:xfrm>
            <a:prstGeom prst="rect">
              <a:avLst/>
            </a:prstGeom>
          </p:spPr>
        </p:pic>
        <p:pic>
          <p:nvPicPr>
            <p:cNvPr id="15" name="Graphic 8" descr="User">
              <a:extLst>
                <a:ext uri="{FF2B5EF4-FFF2-40B4-BE49-F238E27FC236}">
                  <a16:creationId xmlns:a16="http://schemas.microsoft.com/office/drawing/2014/main" id="{5079CDCB-ED19-7F75-9C98-2596CDDB04F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736436" y="2128028"/>
              <a:ext cx="725476" cy="725476"/>
            </a:xfrm>
            <a:prstGeom prst="rect">
              <a:avLst/>
            </a:prstGeom>
          </p:spPr>
        </p:pic>
        <p:pic>
          <p:nvPicPr>
            <p:cNvPr id="16" name="Graphic 9" descr="Users">
              <a:extLst>
                <a:ext uri="{FF2B5EF4-FFF2-40B4-BE49-F238E27FC236}">
                  <a16:creationId xmlns:a16="http://schemas.microsoft.com/office/drawing/2014/main" id="{99CEB338-F392-25BB-8AB4-BAB46EB44ED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58436" y="1334847"/>
              <a:ext cx="914400" cy="914400"/>
            </a:xfrm>
            <a:prstGeom prst="rect">
              <a:avLst/>
            </a:prstGeom>
          </p:spPr>
        </p:pic>
        <p:sp>
          <p:nvSpPr>
            <p:cNvPr id="17" name="Arrow: Down 16">
              <a:extLst>
                <a:ext uri="{FF2B5EF4-FFF2-40B4-BE49-F238E27FC236}">
                  <a16:creationId xmlns:a16="http://schemas.microsoft.com/office/drawing/2014/main" id="{3561D5CE-C7DE-18DE-FC64-3DFA63CCB115}"/>
                </a:ext>
              </a:extLst>
            </p:cNvPr>
            <p:cNvSpPr/>
            <p:nvPr/>
          </p:nvSpPr>
          <p:spPr>
            <a:xfrm>
              <a:off x="1020276" y="2032591"/>
              <a:ext cx="423013" cy="842032"/>
            </a:xfrm>
            <a:prstGeom prst="downArrow">
              <a:avLst/>
            </a:prstGeom>
            <a:gradFill rotWithShape="1">
              <a:gsLst>
                <a:gs pos="0">
                  <a:srgbClr val="04959A">
                    <a:satMod val="103000"/>
                    <a:lumMod val="102000"/>
                    <a:tint val="94000"/>
                  </a:srgbClr>
                </a:gs>
                <a:gs pos="50000">
                  <a:srgbClr val="04959A">
                    <a:satMod val="110000"/>
                    <a:lumMod val="100000"/>
                    <a:shade val="100000"/>
                  </a:srgbClr>
                </a:gs>
                <a:gs pos="100000">
                  <a:srgbClr val="04959A">
                    <a:lumMod val="99000"/>
                    <a:satMod val="120000"/>
                    <a:shade val="78000"/>
                  </a:srgbClr>
                </a:gs>
              </a:gsLst>
              <a:lin ang="5400000" scaled="0"/>
            </a:gradFill>
            <a:ln>
              <a:noFill/>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8" name="Arrow: Right 17">
              <a:extLst>
                <a:ext uri="{FF2B5EF4-FFF2-40B4-BE49-F238E27FC236}">
                  <a16:creationId xmlns:a16="http://schemas.microsoft.com/office/drawing/2014/main" id="{B19EFCD4-260C-2637-6336-B862AB8071A5}"/>
                </a:ext>
              </a:extLst>
            </p:cNvPr>
            <p:cNvSpPr/>
            <p:nvPr/>
          </p:nvSpPr>
          <p:spPr>
            <a:xfrm>
              <a:off x="2492844" y="3372486"/>
              <a:ext cx="1456614" cy="409575"/>
            </a:xfrm>
            <a:prstGeom prst="rightArrow">
              <a:avLst/>
            </a:prstGeom>
            <a:gradFill rotWithShape="1">
              <a:gsLst>
                <a:gs pos="0">
                  <a:srgbClr val="04959A">
                    <a:satMod val="103000"/>
                    <a:lumMod val="102000"/>
                    <a:tint val="94000"/>
                  </a:srgbClr>
                </a:gs>
                <a:gs pos="50000">
                  <a:srgbClr val="04959A">
                    <a:satMod val="110000"/>
                    <a:lumMod val="100000"/>
                    <a:shade val="100000"/>
                  </a:srgbClr>
                </a:gs>
                <a:gs pos="100000">
                  <a:srgbClr val="04959A">
                    <a:lumMod val="99000"/>
                    <a:satMod val="120000"/>
                    <a:shade val="78000"/>
                  </a:srgbClr>
                </a:gs>
              </a:gsLst>
              <a:lin ang="5400000" scaled="0"/>
            </a:gradFill>
            <a:ln>
              <a:noFill/>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9" name="Arrow: Right 18">
              <a:extLst>
                <a:ext uri="{FF2B5EF4-FFF2-40B4-BE49-F238E27FC236}">
                  <a16:creationId xmlns:a16="http://schemas.microsoft.com/office/drawing/2014/main" id="{9C412D65-005C-5B52-A92D-56B0BEFC027B}"/>
                </a:ext>
              </a:extLst>
            </p:cNvPr>
            <p:cNvSpPr/>
            <p:nvPr/>
          </p:nvSpPr>
          <p:spPr>
            <a:xfrm>
              <a:off x="4909550" y="3636542"/>
              <a:ext cx="3042651" cy="442166"/>
            </a:xfrm>
            <a:prstGeom prst="rightArrow">
              <a:avLst/>
            </a:prstGeom>
            <a:gradFill rotWithShape="1">
              <a:gsLst>
                <a:gs pos="0">
                  <a:srgbClr val="04959A">
                    <a:satMod val="103000"/>
                    <a:lumMod val="102000"/>
                    <a:tint val="94000"/>
                  </a:srgbClr>
                </a:gs>
                <a:gs pos="50000">
                  <a:srgbClr val="04959A">
                    <a:satMod val="110000"/>
                    <a:lumMod val="100000"/>
                    <a:shade val="100000"/>
                  </a:srgbClr>
                </a:gs>
                <a:gs pos="100000">
                  <a:srgbClr val="04959A">
                    <a:lumMod val="99000"/>
                    <a:satMod val="120000"/>
                    <a:shade val="78000"/>
                  </a:srgbClr>
                </a:gs>
              </a:gsLst>
              <a:lin ang="5400000" scaled="0"/>
            </a:gradFill>
            <a:ln>
              <a:noFill/>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0" name="TextBox 13">
              <a:extLst>
                <a:ext uri="{FF2B5EF4-FFF2-40B4-BE49-F238E27FC236}">
                  <a16:creationId xmlns:a16="http://schemas.microsoft.com/office/drawing/2014/main" id="{8B1D5098-65FD-D1D2-4262-FF663E5DC8E0}"/>
                </a:ext>
              </a:extLst>
            </p:cNvPr>
            <p:cNvSpPr txBox="1"/>
            <p:nvPr/>
          </p:nvSpPr>
          <p:spPr>
            <a:xfrm>
              <a:off x="752486" y="2928562"/>
              <a:ext cx="1075539" cy="553998"/>
            </a:xfrm>
            <a:prstGeom prst="rect">
              <a:avLst/>
            </a:prstGeom>
            <a:solidFill>
              <a:sysClr val="window" lastClr="FFFFFF"/>
            </a:solidFill>
            <a:ln w="12700" cap="flat" cmpd="sng" algn="ctr">
              <a:solidFill>
                <a:srgbClr val="036365"/>
              </a:solid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62626"/>
                  </a:solidFill>
                  <a:effectLst/>
                  <a:uLnTx/>
                  <a:uFillTx/>
                  <a:latin typeface="Segoe UI"/>
                  <a:ea typeface="+mn-ea"/>
                  <a:cs typeface="+mn-cs"/>
                </a:rPr>
                <a:t>Prioritized Product Backlog</a:t>
              </a:r>
            </a:p>
          </p:txBody>
        </p:sp>
        <p:sp>
          <p:nvSpPr>
            <p:cNvPr id="21" name="TextBox 14">
              <a:extLst>
                <a:ext uri="{FF2B5EF4-FFF2-40B4-BE49-F238E27FC236}">
                  <a16:creationId xmlns:a16="http://schemas.microsoft.com/office/drawing/2014/main" id="{F97DCDCD-2065-3961-F06E-9CCDA2B5E9A2}"/>
                </a:ext>
              </a:extLst>
            </p:cNvPr>
            <p:cNvSpPr txBox="1"/>
            <p:nvPr/>
          </p:nvSpPr>
          <p:spPr>
            <a:xfrm>
              <a:off x="2591238" y="3796166"/>
              <a:ext cx="1190625" cy="553998"/>
            </a:xfrm>
            <a:prstGeom prst="rect">
              <a:avLst/>
            </a:prstGeom>
            <a:solidFill>
              <a:sysClr val="window" lastClr="FFFFFF"/>
            </a:solidFill>
            <a:ln w="12700" cap="flat" cmpd="sng" algn="ctr">
              <a:solidFill>
                <a:srgbClr val="036365"/>
              </a:solid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62626"/>
                  </a:solidFill>
                  <a:effectLst/>
                  <a:uLnTx/>
                  <a:uFillTx/>
                  <a:latin typeface="Segoe UI"/>
                  <a:ea typeface="+mn-ea"/>
                  <a:cs typeface="+mn-cs"/>
                </a:rPr>
                <a:t>Sprint planning at start of every sprint</a:t>
              </a:r>
            </a:p>
          </p:txBody>
        </p:sp>
        <p:sp>
          <p:nvSpPr>
            <p:cNvPr id="22" name="TextBox 15">
              <a:extLst>
                <a:ext uri="{FF2B5EF4-FFF2-40B4-BE49-F238E27FC236}">
                  <a16:creationId xmlns:a16="http://schemas.microsoft.com/office/drawing/2014/main" id="{84F21362-1F09-4BBA-CE8C-B8DEE357B0E9}"/>
                </a:ext>
              </a:extLst>
            </p:cNvPr>
            <p:cNvSpPr txBox="1"/>
            <p:nvPr/>
          </p:nvSpPr>
          <p:spPr>
            <a:xfrm>
              <a:off x="3881603" y="4039548"/>
              <a:ext cx="1061047" cy="246221"/>
            </a:xfrm>
            <a:prstGeom prst="rect">
              <a:avLst/>
            </a:prstGeom>
            <a:solidFill>
              <a:sysClr val="window" lastClr="FFFFFF"/>
            </a:solidFill>
            <a:ln w="12700" cap="flat" cmpd="sng" algn="ctr">
              <a:solidFill>
                <a:srgbClr val="036365"/>
              </a:solid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62626"/>
                  </a:solidFill>
                  <a:effectLst/>
                  <a:uLnTx/>
                  <a:uFillTx/>
                  <a:latin typeface="Segoe UI"/>
                  <a:ea typeface="+mn-ea"/>
                  <a:cs typeface="+mn-cs"/>
                </a:rPr>
                <a:t>Sprint Backlog</a:t>
              </a:r>
            </a:p>
          </p:txBody>
        </p:sp>
        <p:sp>
          <p:nvSpPr>
            <p:cNvPr id="23" name="TextBox 16">
              <a:extLst>
                <a:ext uri="{FF2B5EF4-FFF2-40B4-BE49-F238E27FC236}">
                  <a16:creationId xmlns:a16="http://schemas.microsoft.com/office/drawing/2014/main" id="{E8FE0E1B-1B1B-773F-6C1B-579C3F8B9E70}"/>
                </a:ext>
              </a:extLst>
            </p:cNvPr>
            <p:cNvSpPr txBox="1"/>
            <p:nvPr/>
          </p:nvSpPr>
          <p:spPr>
            <a:xfrm>
              <a:off x="5429081" y="3346494"/>
              <a:ext cx="1333837" cy="261610"/>
            </a:xfrm>
            <a:prstGeom prst="rect">
              <a:avLst/>
            </a:prstGeom>
            <a:gradFill rotWithShape="1">
              <a:gsLst>
                <a:gs pos="0">
                  <a:srgbClr val="036365">
                    <a:satMod val="103000"/>
                    <a:lumMod val="102000"/>
                    <a:tint val="94000"/>
                  </a:srgbClr>
                </a:gs>
                <a:gs pos="50000">
                  <a:srgbClr val="036365">
                    <a:satMod val="110000"/>
                    <a:lumMod val="100000"/>
                    <a:shade val="100000"/>
                  </a:srgbClr>
                </a:gs>
                <a:gs pos="100000">
                  <a:srgbClr val="036365">
                    <a:lumMod val="99000"/>
                    <a:satMod val="120000"/>
                    <a:shade val="78000"/>
                  </a:srgbClr>
                </a:gs>
              </a:gsLst>
              <a:lin ang="5400000" scaled="0"/>
            </a:gra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mn-cs"/>
                </a:rPr>
                <a:t>Sprint of 2 weeks</a:t>
              </a:r>
            </a:p>
          </p:txBody>
        </p:sp>
        <p:sp>
          <p:nvSpPr>
            <p:cNvPr id="24" name="TextBox 17">
              <a:extLst>
                <a:ext uri="{FF2B5EF4-FFF2-40B4-BE49-F238E27FC236}">
                  <a16:creationId xmlns:a16="http://schemas.microsoft.com/office/drawing/2014/main" id="{3450DC20-41B4-D556-73F8-A7712E3949AB}"/>
                </a:ext>
              </a:extLst>
            </p:cNvPr>
            <p:cNvSpPr txBox="1"/>
            <p:nvPr/>
          </p:nvSpPr>
          <p:spPr>
            <a:xfrm>
              <a:off x="5844019" y="2019493"/>
              <a:ext cx="986325" cy="261610"/>
            </a:xfrm>
            <a:prstGeom prst="rect">
              <a:avLst/>
            </a:prstGeom>
            <a:gradFill rotWithShape="1">
              <a:gsLst>
                <a:gs pos="0">
                  <a:srgbClr val="036365">
                    <a:satMod val="103000"/>
                    <a:lumMod val="102000"/>
                    <a:tint val="94000"/>
                  </a:srgbClr>
                </a:gs>
                <a:gs pos="50000">
                  <a:srgbClr val="036365">
                    <a:satMod val="110000"/>
                    <a:lumMod val="100000"/>
                    <a:shade val="100000"/>
                  </a:srgbClr>
                </a:gs>
                <a:gs pos="100000">
                  <a:srgbClr val="036365">
                    <a:lumMod val="99000"/>
                    <a:satMod val="120000"/>
                    <a:shade val="78000"/>
                  </a:srgbClr>
                </a:gs>
              </a:gsLst>
              <a:lin ang="5400000" scaled="0"/>
            </a:grad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mn-cs"/>
                </a:rPr>
                <a:t>Daily Scrum</a:t>
              </a:r>
            </a:p>
          </p:txBody>
        </p:sp>
        <p:pic>
          <p:nvPicPr>
            <p:cNvPr id="25" name="Graphic 18" descr="Box">
              <a:extLst>
                <a:ext uri="{FF2B5EF4-FFF2-40B4-BE49-F238E27FC236}">
                  <a16:creationId xmlns:a16="http://schemas.microsoft.com/office/drawing/2014/main" id="{C4B0D275-2C91-BB07-DE5F-4844E63DDFC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57326" y="3220624"/>
              <a:ext cx="914400" cy="914400"/>
            </a:xfrm>
            <a:prstGeom prst="rect">
              <a:avLst/>
            </a:prstGeom>
          </p:spPr>
        </p:pic>
        <p:sp>
          <p:nvSpPr>
            <p:cNvPr id="26" name="TextBox 19">
              <a:extLst>
                <a:ext uri="{FF2B5EF4-FFF2-40B4-BE49-F238E27FC236}">
                  <a16:creationId xmlns:a16="http://schemas.microsoft.com/office/drawing/2014/main" id="{69B7C486-5E21-65EF-EB9C-D0763F4D653F}"/>
                </a:ext>
              </a:extLst>
            </p:cNvPr>
            <p:cNvSpPr txBox="1"/>
            <p:nvPr/>
          </p:nvSpPr>
          <p:spPr>
            <a:xfrm>
              <a:off x="9093572" y="2124305"/>
              <a:ext cx="1190625" cy="553998"/>
            </a:xfrm>
            <a:prstGeom prst="rect">
              <a:avLst/>
            </a:prstGeom>
            <a:solidFill>
              <a:sysClr val="window" lastClr="FFFFFF"/>
            </a:solidFill>
            <a:ln w="12700" cap="flat" cmpd="sng" algn="ctr">
              <a:solidFill>
                <a:srgbClr val="036365"/>
              </a:solid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62626"/>
                  </a:solidFill>
                  <a:effectLst/>
                  <a:uLnTx/>
                  <a:uFillTx/>
                  <a:latin typeface="Segoe UI"/>
                  <a:ea typeface="+mn-ea"/>
                  <a:cs typeface="+mn-cs"/>
                </a:rPr>
                <a:t>Sprint Review at the end of every sprint</a:t>
              </a:r>
            </a:p>
          </p:txBody>
        </p:sp>
        <p:sp>
          <p:nvSpPr>
            <p:cNvPr id="27" name="TextBox 20">
              <a:extLst>
                <a:ext uri="{FF2B5EF4-FFF2-40B4-BE49-F238E27FC236}">
                  <a16:creationId xmlns:a16="http://schemas.microsoft.com/office/drawing/2014/main" id="{7F6CF78D-CA82-7B4C-559D-2544A252C98E}"/>
                </a:ext>
              </a:extLst>
            </p:cNvPr>
            <p:cNvSpPr txBox="1"/>
            <p:nvPr/>
          </p:nvSpPr>
          <p:spPr>
            <a:xfrm>
              <a:off x="9093572" y="4779150"/>
              <a:ext cx="1190625" cy="707886"/>
            </a:xfrm>
            <a:prstGeom prst="rect">
              <a:avLst/>
            </a:prstGeom>
            <a:solidFill>
              <a:sysClr val="window" lastClr="FFFFFF"/>
            </a:solidFill>
            <a:ln w="12700" cap="flat" cmpd="sng" algn="ctr">
              <a:solidFill>
                <a:srgbClr val="036365"/>
              </a:solid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62626"/>
                  </a:solidFill>
                  <a:effectLst/>
                  <a:uLnTx/>
                  <a:uFillTx/>
                  <a:latin typeface="Segoe UI"/>
                  <a:ea typeface="+mn-ea"/>
                  <a:cs typeface="+mn-cs"/>
                </a:rPr>
                <a:t>Sprint Retrospective at the end of every sprint</a:t>
              </a:r>
            </a:p>
          </p:txBody>
        </p:sp>
        <p:pic>
          <p:nvPicPr>
            <p:cNvPr id="28" name="Graphic 21" descr="User">
              <a:extLst>
                <a:ext uri="{FF2B5EF4-FFF2-40B4-BE49-F238E27FC236}">
                  <a16:creationId xmlns:a16="http://schemas.microsoft.com/office/drawing/2014/main" id="{669A385A-5D24-0180-1D7B-C593C6DF08F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06389" y="4980242"/>
              <a:ext cx="668708" cy="668708"/>
            </a:xfrm>
            <a:prstGeom prst="rect">
              <a:avLst/>
            </a:prstGeom>
          </p:spPr>
        </p:pic>
        <p:pic>
          <p:nvPicPr>
            <p:cNvPr id="29" name="Graphic 22" descr="User">
              <a:extLst>
                <a:ext uri="{FF2B5EF4-FFF2-40B4-BE49-F238E27FC236}">
                  <a16:creationId xmlns:a16="http://schemas.microsoft.com/office/drawing/2014/main" id="{BBFD4E36-B9C9-260E-B3D5-D5630036452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057140" y="6077603"/>
              <a:ext cx="430238" cy="430238"/>
            </a:xfrm>
            <a:prstGeom prst="rect">
              <a:avLst/>
            </a:prstGeom>
          </p:spPr>
        </p:pic>
        <p:pic>
          <p:nvPicPr>
            <p:cNvPr id="30" name="Graphic 23" descr="User">
              <a:extLst>
                <a:ext uri="{FF2B5EF4-FFF2-40B4-BE49-F238E27FC236}">
                  <a16:creationId xmlns:a16="http://schemas.microsoft.com/office/drawing/2014/main" id="{9CC33F3F-4A73-CBDF-D1D4-07B384D2902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11452" y="6044625"/>
              <a:ext cx="430650" cy="430650"/>
            </a:xfrm>
            <a:prstGeom prst="rect">
              <a:avLst/>
            </a:prstGeom>
          </p:spPr>
        </p:pic>
        <p:pic>
          <p:nvPicPr>
            <p:cNvPr id="31" name="Graphic 24" descr="User">
              <a:extLst>
                <a:ext uri="{FF2B5EF4-FFF2-40B4-BE49-F238E27FC236}">
                  <a16:creationId xmlns:a16="http://schemas.microsoft.com/office/drawing/2014/main" id="{D8B5847A-745A-7A85-1F1F-BD675C2FEAF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617262" y="6067413"/>
              <a:ext cx="432497" cy="432497"/>
            </a:xfrm>
            <a:prstGeom prst="rect">
              <a:avLst/>
            </a:prstGeom>
          </p:spPr>
        </p:pic>
        <p:sp>
          <p:nvSpPr>
            <p:cNvPr id="32" name="TextBox 25">
              <a:extLst>
                <a:ext uri="{FF2B5EF4-FFF2-40B4-BE49-F238E27FC236}">
                  <a16:creationId xmlns:a16="http://schemas.microsoft.com/office/drawing/2014/main" id="{3C91FA9D-DC3A-DBE1-DBDF-F4DB42C9D358}"/>
                </a:ext>
              </a:extLst>
            </p:cNvPr>
            <p:cNvSpPr txBox="1"/>
            <p:nvPr/>
          </p:nvSpPr>
          <p:spPr>
            <a:xfrm>
              <a:off x="9071161" y="3608104"/>
              <a:ext cx="1074385" cy="246221"/>
            </a:xfrm>
            <a:prstGeom prst="rect">
              <a:avLst/>
            </a:prstGeom>
            <a:gradFill rotWithShape="1">
              <a:gsLst>
                <a:gs pos="0">
                  <a:srgbClr val="3EB44A">
                    <a:satMod val="103000"/>
                    <a:lumMod val="102000"/>
                    <a:tint val="94000"/>
                  </a:srgbClr>
                </a:gs>
                <a:gs pos="50000">
                  <a:srgbClr val="3EB44A">
                    <a:satMod val="110000"/>
                    <a:lumMod val="100000"/>
                    <a:shade val="100000"/>
                  </a:srgbClr>
                </a:gs>
                <a:gs pos="100000">
                  <a:srgbClr val="3EB44A">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Segoe UI"/>
                  <a:ea typeface="+mn-ea"/>
                  <a:cs typeface="+mn-cs"/>
                </a:rPr>
                <a:t>Finished Work</a:t>
              </a:r>
            </a:p>
          </p:txBody>
        </p:sp>
        <p:sp>
          <p:nvSpPr>
            <p:cNvPr id="33" name="TextBox 26">
              <a:extLst>
                <a:ext uri="{FF2B5EF4-FFF2-40B4-BE49-F238E27FC236}">
                  <a16:creationId xmlns:a16="http://schemas.microsoft.com/office/drawing/2014/main" id="{914E84AC-8875-4C75-EF4F-06DB16F4DFDC}"/>
                </a:ext>
              </a:extLst>
            </p:cNvPr>
            <p:cNvSpPr txBox="1"/>
            <p:nvPr/>
          </p:nvSpPr>
          <p:spPr>
            <a:xfrm>
              <a:off x="1148153" y="6220887"/>
              <a:ext cx="1305165" cy="275487"/>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62626"/>
                  </a:solidFill>
                  <a:effectLst/>
                  <a:uLnTx/>
                  <a:uFillTx/>
                  <a:latin typeface="Segoe UI"/>
                  <a:ea typeface="+mn-ea"/>
                  <a:cs typeface="+mn-cs"/>
                </a:rPr>
                <a:t>Ascend Learning</a:t>
              </a:r>
            </a:p>
          </p:txBody>
        </p:sp>
        <p:sp>
          <p:nvSpPr>
            <p:cNvPr id="34" name="TextBox 27">
              <a:extLst>
                <a:ext uri="{FF2B5EF4-FFF2-40B4-BE49-F238E27FC236}">
                  <a16:creationId xmlns:a16="http://schemas.microsoft.com/office/drawing/2014/main" id="{48F23F34-47F6-E30F-F0EF-EC2DE82DC86E}"/>
                </a:ext>
              </a:extLst>
            </p:cNvPr>
            <p:cNvSpPr txBox="1"/>
            <p:nvPr/>
          </p:nvSpPr>
          <p:spPr>
            <a:xfrm>
              <a:off x="3390608" y="6234547"/>
              <a:ext cx="1755609" cy="27548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62626"/>
                  </a:solidFill>
                  <a:effectLst/>
                  <a:uLnTx/>
                  <a:uFillTx/>
                  <a:latin typeface="Segoe UI"/>
                  <a:ea typeface="+mn-ea"/>
                  <a:cs typeface="+mn-cs"/>
                </a:rPr>
                <a:t>SPOC (Happiest Minds)</a:t>
              </a:r>
            </a:p>
          </p:txBody>
        </p:sp>
        <p:sp>
          <p:nvSpPr>
            <p:cNvPr id="35" name="TextBox 28">
              <a:extLst>
                <a:ext uri="{FF2B5EF4-FFF2-40B4-BE49-F238E27FC236}">
                  <a16:creationId xmlns:a16="http://schemas.microsoft.com/office/drawing/2014/main" id="{F971046C-1347-CB44-85C4-E3F00A957FA6}"/>
                </a:ext>
              </a:extLst>
            </p:cNvPr>
            <p:cNvSpPr txBox="1"/>
            <p:nvPr/>
          </p:nvSpPr>
          <p:spPr>
            <a:xfrm>
              <a:off x="5938274" y="6229852"/>
              <a:ext cx="1633781" cy="27548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a:solidFill>
                    <a:srgbClr val="262626"/>
                  </a:solidFill>
                  <a:latin typeface="Segoe UI"/>
                </a:rPr>
                <a:t>Happiest</a:t>
              </a:r>
              <a:r>
                <a:rPr kumimoji="0" lang="en-US" sz="1200" b="0" i="0" u="none" strike="noStrike" kern="0" cap="none" spc="0" normalizeH="0" baseline="0" noProof="0">
                  <a:ln>
                    <a:noFill/>
                  </a:ln>
                  <a:solidFill>
                    <a:srgbClr val="262626"/>
                  </a:solidFill>
                  <a:effectLst/>
                  <a:uLnTx/>
                  <a:uFillTx/>
                  <a:latin typeface="Segoe UI"/>
                  <a:ea typeface="+mn-ea"/>
                  <a:cs typeface="+mn-cs"/>
                </a:rPr>
                <a:t> Minds team</a:t>
              </a:r>
            </a:p>
          </p:txBody>
        </p:sp>
        <p:pic>
          <p:nvPicPr>
            <p:cNvPr id="36" name="Graphic 29" descr="User">
              <a:extLst>
                <a:ext uri="{FF2B5EF4-FFF2-40B4-BE49-F238E27FC236}">
                  <a16:creationId xmlns:a16="http://schemas.microsoft.com/office/drawing/2014/main" id="{FA440398-9473-12E7-58FE-F637FFB398A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87032" y="1499506"/>
              <a:ext cx="660230" cy="660230"/>
            </a:xfrm>
            <a:prstGeom prst="rect">
              <a:avLst/>
            </a:prstGeom>
          </p:spPr>
        </p:pic>
        <p:pic>
          <p:nvPicPr>
            <p:cNvPr id="37" name="Graphic 30" descr="User">
              <a:extLst>
                <a:ext uri="{FF2B5EF4-FFF2-40B4-BE49-F238E27FC236}">
                  <a16:creationId xmlns:a16="http://schemas.microsoft.com/office/drawing/2014/main" id="{E48D95F3-7A7A-29FE-DC89-5AEDA85AE26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169419" y="1504762"/>
              <a:ext cx="668707" cy="668707"/>
            </a:xfrm>
            <a:prstGeom prst="rect">
              <a:avLst/>
            </a:prstGeom>
          </p:spPr>
        </p:pic>
        <p:sp>
          <p:nvSpPr>
            <p:cNvPr id="38" name="Arrow: Curved Up 37">
              <a:extLst>
                <a:ext uri="{FF2B5EF4-FFF2-40B4-BE49-F238E27FC236}">
                  <a16:creationId xmlns:a16="http://schemas.microsoft.com/office/drawing/2014/main" id="{397281F3-A868-2E72-2D03-2D4AD6786391}"/>
                </a:ext>
              </a:extLst>
            </p:cNvPr>
            <p:cNvSpPr/>
            <p:nvPr/>
          </p:nvSpPr>
          <p:spPr>
            <a:xfrm rot="16200000">
              <a:off x="1505398" y="3941086"/>
              <a:ext cx="1091674" cy="801834"/>
            </a:xfrm>
            <a:prstGeom prst="curvedUpArrow">
              <a:avLst/>
            </a:prstGeom>
            <a:gradFill rotWithShape="1">
              <a:gsLst>
                <a:gs pos="0">
                  <a:srgbClr val="04959A">
                    <a:satMod val="103000"/>
                    <a:lumMod val="102000"/>
                    <a:tint val="94000"/>
                  </a:srgbClr>
                </a:gs>
                <a:gs pos="50000">
                  <a:srgbClr val="04959A">
                    <a:satMod val="110000"/>
                    <a:lumMod val="100000"/>
                    <a:shade val="100000"/>
                  </a:srgbClr>
                </a:gs>
                <a:gs pos="100000">
                  <a:srgbClr val="04959A">
                    <a:lumMod val="99000"/>
                    <a:satMod val="120000"/>
                    <a:shade val="78000"/>
                  </a:srgbClr>
                </a:gs>
              </a:gsLst>
              <a:lin ang="5400000" scaled="0"/>
            </a:gradFill>
            <a:ln>
              <a:noFill/>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9" name="TextBox 32">
              <a:extLst>
                <a:ext uri="{FF2B5EF4-FFF2-40B4-BE49-F238E27FC236}">
                  <a16:creationId xmlns:a16="http://schemas.microsoft.com/office/drawing/2014/main" id="{F71E9522-F5EA-A6B8-87A9-5116B7828663}"/>
                </a:ext>
              </a:extLst>
            </p:cNvPr>
            <p:cNvSpPr txBox="1"/>
            <p:nvPr/>
          </p:nvSpPr>
          <p:spPr>
            <a:xfrm>
              <a:off x="827062" y="4560015"/>
              <a:ext cx="853123" cy="400110"/>
            </a:xfrm>
            <a:prstGeom prst="rect">
              <a:avLst/>
            </a:prstGeom>
            <a:solidFill>
              <a:sysClr val="window" lastClr="FFFFFF"/>
            </a:solidFill>
            <a:ln w="12700" cap="flat" cmpd="sng" algn="ctr">
              <a:solidFill>
                <a:srgbClr val="036365"/>
              </a:solid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62626"/>
                  </a:solidFill>
                  <a:effectLst/>
                  <a:uLnTx/>
                  <a:uFillTx/>
                  <a:latin typeface="Segoe UI"/>
                  <a:ea typeface="+mn-ea"/>
                  <a:cs typeface="+mn-cs"/>
                </a:rPr>
                <a:t>Backlog Grooming</a:t>
              </a:r>
            </a:p>
          </p:txBody>
        </p:sp>
        <p:pic>
          <p:nvPicPr>
            <p:cNvPr id="40" name="Graphic 33" descr="Users">
              <a:extLst>
                <a:ext uri="{FF2B5EF4-FFF2-40B4-BE49-F238E27FC236}">
                  <a16:creationId xmlns:a16="http://schemas.microsoft.com/office/drawing/2014/main" id="{849DF028-DC36-EA53-240F-E38C378A64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14281" y="5007214"/>
              <a:ext cx="914400" cy="914400"/>
            </a:xfrm>
            <a:prstGeom prst="rect">
              <a:avLst/>
            </a:prstGeom>
          </p:spPr>
        </p:pic>
        <p:pic>
          <p:nvPicPr>
            <p:cNvPr id="41" name="Graphic 34" descr="User">
              <a:extLst>
                <a:ext uri="{FF2B5EF4-FFF2-40B4-BE49-F238E27FC236}">
                  <a16:creationId xmlns:a16="http://schemas.microsoft.com/office/drawing/2014/main" id="{D287BEE6-AEE0-DBEC-FF98-C053DD4351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0407" y="4984307"/>
              <a:ext cx="725476" cy="725476"/>
            </a:xfrm>
            <a:prstGeom prst="rect">
              <a:avLst/>
            </a:prstGeom>
          </p:spPr>
        </p:pic>
        <p:pic>
          <p:nvPicPr>
            <p:cNvPr id="42" name="Graphic 35" descr="User">
              <a:extLst>
                <a:ext uri="{FF2B5EF4-FFF2-40B4-BE49-F238E27FC236}">
                  <a16:creationId xmlns:a16="http://schemas.microsoft.com/office/drawing/2014/main" id="{A97F3184-CE21-4696-EA9B-1DD12BD4BB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36818" y="2684897"/>
              <a:ext cx="668707" cy="668707"/>
            </a:xfrm>
            <a:prstGeom prst="rect">
              <a:avLst/>
            </a:prstGeom>
          </p:spPr>
        </p:pic>
        <p:pic>
          <p:nvPicPr>
            <p:cNvPr id="43" name="Graphic 36" descr="User">
              <a:extLst>
                <a:ext uri="{FF2B5EF4-FFF2-40B4-BE49-F238E27FC236}">
                  <a16:creationId xmlns:a16="http://schemas.microsoft.com/office/drawing/2014/main" id="{00F1ACE6-9482-917A-32A7-489953B78F1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260840" y="5168747"/>
              <a:ext cx="668707" cy="668707"/>
            </a:xfrm>
            <a:prstGeom prst="rect">
              <a:avLst/>
            </a:prstGeom>
          </p:spPr>
        </p:pic>
        <p:sp>
          <p:nvSpPr>
            <p:cNvPr id="44" name="TextBox 37">
              <a:extLst>
                <a:ext uri="{FF2B5EF4-FFF2-40B4-BE49-F238E27FC236}">
                  <a16:creationId xmlns:a16="http://schemas.microsoft.com/office/drawing/2014/main" id="{EF225A23-9AF4-3CBC-444F-065B51A02E4B}"/>
                </a:ext>
              </a:extLst>
            </p:cNvPr>
            <p:cNvSpPr txBox="1"/>
            <p:nvPr/>
          </p:nvSpPr>
          <p:spPr>
            <a:xfrm>
              <a:off x="10618231" y="3353604"/>
              <a:ext cx="1207437" cy="400110"/>
            </a:xfrm>
            <a:prstGeom prst="rect">
              <a:avLst/>
            </a:prstGeom>
            <a:solidFill>
              <a:sysClr val="window" lastClr="FFFFFF"/>
            </a:solidFill>
            <a:ln w="12700" cap="flat" cmpd="sng" algn="ctr">
              <a:solidFill>
                <a:srgbClr val="036365"/>
              </a:solid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62626"/>
                  </a:solidFill>
                  <a:effectLst/>
                  <a:uLnTx/>
                  <a:uFillTx/>
                  <a:latin typeface="Segoe UI"/>
                  <a:ea typeface="+mn-ea"/>
                  <a:cs typeface="+mn-cs"/>
                </a:rPr>
                <a:t>Sprint reports on Jira/Confluence</a:t>
              </a:r>
            </a:p>
          </p:txBody>
        </p:sp>
        <p:cxnSp>
          <p:nvCxnSpPr>
            <p:cNvPr id="45" name="Connector: Elbow 44">
              <a:extLst>
                <a:ext uri="{FF2B5EF4-FFF2-40B4-BE49-F238E27FC236}">
                  <a16:creationId xmlns:a16="http://schemas.microsoft.com/office/drawing/2014/main" id="{2FEC6968-B802-3FC0-CFD4-E187E36D716B}"/>
                </a:ext>
              </a:extLst>
            </p:cNvPr>
            <p:cNvCxnSpPr>
              <a:cxnSpLocks/>
            </p:cNvCxnSpPr>
            <p:nvPr/>
          </p:nvCxnSpPr>
          <p:spPr>
            <a:xfrm>
              <a:off x="10284197" y="2401304"/>
              <a:ext cx="937753" cy="977617"/>
            </a:xfrm>
            <a:prstGeom prst="bentConnector2">
              <a:avLst/>
            </a:prstGeom>
            <a:noFill/>
            <a:ln w="50800" cap="flat" cmpd="sng" algn="ctr">
              <a:solidFill>
                <a:srgbClr val="04959A"/>
              </a:solidFill>
              <a:prstDash val="solid"/>
              <a:miter lim="800000"/>
              <a:tailEnd type="triangle"/>
            </a:ln>
            <a:effectLst/>
          </p:spPr>
        </p:cxnSp>
        <p:cxnSp>
          <p:nvCxnSpPr>
            <p:cNvPr id="46" name="Connector: Elbow 45">
              <a:extLst>
                <a:ext uri="{FF2B5EF4-FFF2-40B4-BE49-F238E27FC236}">
                  <a16:creationId xmlns:a16="http://schemas.microsoft.com/office/drawing/2014/main" id="{17A726F8-37CD-5CF9-D75C-367ACADC6815}"/>
                </a:ext>
              </a:extLst>
            </p:cNvPr>
            <p:cNvCxnSpPr>
              <a:cxnSpLocks/>
            </p:cNvCxnSpPr>
            <p:nvPr/>
          </p:nvCxnSpPr>
          <p:spPr>
            <a:xfrm flipV="1">
              <a:off x="10284197" y="3779031"/>
              <a:ext cx="937753" cy="1354062"/>
            </a:xfrm>
            <a:prstGeom prst="bentConnector2">
              <a:avLst/>
            </a:prstGeom>
            <a:noFill/>
            <a:ln w="50800" cap="flat" cmpd="sng" algn="ctr">
              <a:solidFill>
                <a:srgbClr val="04959A"/>
              </a:solidFill>
              <a:prstDash val="solid"/>
              <a:miter lim="800000"/>
              <a:tailEnd type="triangle"/>
            </a:ln>
            <a:effectLst/>
          </p:spPr>
        </p:cxnSp>
        <p:pic>
          <p:nvPicPr>
            <p:cNvPr id="47" name="Graphic 40" descr="User">
              <a:extLst>
                <a:ext uri="{FF2B5EF4-FFF2-40B4-BE49-F238E27FC236}">
                  <a16:creationId xmlns:a16="http://schemas.microsoft.com/office/drawing/2014/main" id="{90C231C5-9231-5493-EDF2-F3B643DBDBC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99290" y="1242900"/>
              <a:ext cx="725476" cy="725476"/>
            </a:xfrm>
            <a:prstGeom prst="rect">
              <a:avLst/>
            </a:prstGeom>
          </p:spPr>
        </p:pic>
        <p:sp>
          <p:nvSpPr>
            <p:cNvPr id="48" name="Arrow: Circular 47">
              <a:extLst>
                <a:ext uri="{FF2B5EF4-FFF2-40B4-BE49-F238E27FC236}">
                  <a16:creationId xmlns:a16="http://schemas.microsoft.com/office/drawing/2014/main" id="{A746B395-14FB-9C67-AA6B-B991E384C3A5}"/>
                </a:ext>
              </a:extLst>
            </p:cNvPr>
            <p:cNvSpPr/>
            <p:nvPr/>
          </p:nvSpPr>
          <p:spPr>
            <a:xfrm rot="21147152" flipH="1">
              <a:off x="5543223" y="2370501"/>
              <a:ext cx="1958569" cy="1702105"/>
            </a:xfrm>
            <a:prstGeom prst="circularArrow">
              <a:avLst>
                <a:gd name="adj1" fmla="val 12500"/>
                <a:gd name="adj2" fmla="val 1142319"/>
                <a:gd name="adj3" fmla="val 20457681"/>
                <a:gd name="adj4" fmla="val 4198811"/>
                <a:gd name="adj5" fmla="val 12500"/>
              </a:avLst>
            </a:prstGeom>
            <a:solidFill>
              <a:srgbClr val="049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Segoe UI"/>
                <a:ea typeface="+mn-ea"/>
                <a:cs typeface="+mn-cs"/>
              </a:endParaRPr>
            </a:p>
          </p:txBody>
        </p:sp>
        <p:sp>
          <p:nvSpPr>
            <p:cNvPr id="49" name="Arrow: Circular 48">
              <a:extLst>
                <a:ext uri="{FF2B5EF4-FFF2-40B4-BE49-F238E27FC236}">
                  <a16:creationId xmlns:a16="http://schemas.microsoft.com/office/drawing/2014/main" id="{2738087B-4727-9186-0018-49AA7315E42D}"/>
                </a:ext>
              </a:extLst>
            </p:cNvPr>
            <p:cNvSpPr/>
            <p:nvPr/>
          </p:nvSpPr>
          <p:spPr>
            <a:xfrm rot="4477340">
              <a:off x="6736329" y="1964069"/>
              <a:ext cx="993780" cy="1044677"/>
            </a:xfrm>
            <a:prstGeom prst="circularArrow">
              <a:avLst>
                <a:gd name="adj1" fmla="val 12500"/>
                <a:gd name="adj2" fmla="val 1142319"/>
                <a:gd name="adj3" fmla="val 20457681"/>
                <a:gd name="adj4" fmla="val 4198811"/>
                <a:gd name="adj5" fmla="val 12500"/>
              </a:avLst>
            </a:prstGeom>
            <a:solidFill>
              <a:srgbClr val="049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Segoe UI"/>
                <a:ea typeface="+mn-ea"/>
                <a:cs typeface="+mn-cs"/>
              </a:endParaRPr>
            </a:p>
          </p:txBody>
        </p:sp>
      </p:grpSp>
    </p:spTree>
    <p:extLst>
      <p:ext uri="{BB962C8B-B14F-4D97-AF65-F5344CB8AC3E}">
        <p14:creationId xmlns:p14="http://schemas.microsoft.com/office/powerpoint/2010/main" val="381322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8B50930-C708-8942-B947-9F6D5AE49268}"/>
              </a:ext>
            </a:extLst>
          </p:cNvPr>
          <p:cNvPicPr>
            <a:picLocks noChangeAspect="1"/>
          </p:cNvPicPr>
          <p:nvPr/>
        </p:nvPicPr>
        <p:blipFill>
          <a:blip r:embed="rId2">
            <a:alphaModFix amt="70000"/>
          </a:blip>
          <a:stretch>
            <a:fillRect/>
          </a:stretch>
        </p:blipFill>
        <p:spPr>
          <a:xfrm>
            <a:off x="160317" y="1290253"/>
            <a:ext cx="5365857" cy="2281543"/>
          </a:xfrm>
          <a:prstGeom prst="rect">
            <a:avLst/>
          </a:prstGeom>
        </p:spPr>
      </p:pic>
      <p:sp>
        <p:nvSpPr>
          <p:cNvPr id="2" name="Text Placeholder 1">
            <a:extLst>
              <a:ext uri="{FF2B5EF4-FFF2-40B4-BE49-F238E27FC236}">
                <a16:creationId xmlns:a16="http://schemas.microsoft.com/office/drawing/2014/main" id="{B19CE865-DDB0-1D49-9FAD-9AD8E32F778B}"/>
              </a:ext>
            </a:extLst>
          </p:cNvPr>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sym typeface="Galdeano"/>
              </a:rPr>
              <a:t>Governance Model</a:t>
            </a:r>
            <a:endParaRPr lang="en-US"/>
          </a:p>
        </p:txBody>
      </p:sp>
      <p:sp>
        <p:nvSpPr>
          <p:cNvPr id="3" name="Slide Number Placeholder 2">
            <a:extLst>
              <a:ext uri="{FF2B5EF4-FFF2-40B4-BE49-F238E27FC236}">
                <a16:creationId xmlns:a16="http://schemas.microsoft.com/office/drawing/2014/main" id="{8A3C0657-0089-3F48-AA94-0EA8EAD79324}"/>
              </a:ext>
            </a:extLst>
          </p:cNvPr>
          <p:cNvSpPr>
            <a:spLocks noGrp="1"/>
          </p:cNvSpPr>
          <p:nvPr>
            <p:ph type="sldNum" sz="quarter" idx="21"/>
          </p:nvPr>
        </p:nvSpPr>
        <p:spPr/>
        <p:txBody>
          <a:bodyPr/>
          <a:lstStyle/>
          <a:p>
            <a:r>
              <a:rPr lang="en-US"/>
              <a:t> </a:t>
            </a:r>
          </a:p>
        </p:txBody>
      </p:sp>
      <p:sp>
        <p:nvSpPr>
          <p:cNvPr id="20" name="TextBox 19">
            <a:extLst>
              <a:ext uri="{FF2B5EF4-FFF2-40B4-BE49-F238E27FC236}">
                <a16:creationId xmlns:a16="http://schemas.microsoft.com/office/drawing/2014/main" id="{44FCFD4F-574C-7246-9B0F-FC3561172261}"/>
              </a:ext>
            </a:extLst>
          </p:cNvPr>
          <p:cNvSpPr txBox="1"/>
          <p:nvPr/>
        </p:nvSpPr>
        <p:spPr>
          <a:xfrm>
            <a:off x="5071884" y="4385974"/>
            <a:ext cx="1228863" cy="307777"/>
          </a:xfrm>
          <a:prstGeom prst="rect">
            <a:avLst/>
          </a:prstGeom>
          <a:noFill/>
        </p:spPr>
        <p:txBody>
          <a:bodyPr wrap="none" rtlCol="0" anchor="ctr">
            <a:spAutoFit/>
          </a:bodyPr>
          <a:lstStyle/>
          <a:p>
            <a:pPr algn="ctr"/>
            <a:r>
              <a:rPr lang="en-US" sz="1400"/>
              <a:t>Status, Issues</a:t>
            </a:r>
          </a:p>
        </p:txBody>
      </p:sp>
      <p:sp>
        <p:nvSpPr>
          <p:cNvPr id="21" name="TextBox 20">
            <a:extLst>
              <a:ext uri="{FF2B5EF4-FFF2-40B4-BE49-F238E27FC236}">
                <a16:creationId xmlns:a16="http://schemas.microsoft.com/office/drawing/2014/main" id="{67080357-F097-2748-B011-F8902B492E4F}"/>
              </a:ext>
            </a:extLst>
          </p:cNvPr>
          <p:cNvSpPr txBox="1"/>
          <p:nvPr/>
        </p:nvSpPr>
        <p:spPr>
          <a:xfrm>
            <a:off x="4627147" y="3667234"/>
            <a:ext cx="2118337" cy="307777"/>
          </a:xfrm>
          <a:prstGeom prst="rect">
            <a:avLst/>
          </a:prstGeom>
          <a:noFill/>
        </p:spPr>
        <p:txBody>
          <a:bodyPr wrap="none" rtlCol="0" anchor="ctr">
            <a:spAutoFit/>
          </a:bodyPr>
          <a:lstStyle/>
          <a:p>
            <a:pPr algn="ctr"/>
            <a:r>
              <a:rPr lang="en-US" sz="1400"/>
              <a:t>Status, Reviews, Budgets</a:t>
            </a:r>
          </a:p>
        </p:txBody>
      </p:sp>
      <p:sp>
        <p:nvSpPr>
          <p:cNvPr id="25" name="TextBox 24">
            <a:extLst>
              <a:ext uri="{FF2B5EF4-FFF2-40B4-BE49-F238E27FC236}">
                <a16:creationId xmlns:a16="http://schemas.microsoft.com/office/drawing/2014/main" id="{3E35C0D8-C6E0-E04A-89A2-EC1A448FEF1A}"/>
              </a:ext>
            </a:extLst>
          </p:cNvPr>
          <p:cNvSpPr txBox="1"/>
          <p:nvPr/>
        </p:nvSpPr>
        <p:spPr>
          <a:xfrm>
            <a:off x="4237001" y="2968057"/>
            <a:ext cx="2898629" cy="307777"/>
          </a:xfrm>
          <a:prstGeom prst="rect">
            <a:avLst/>
          </a:prstGeom>
          <a:noFill/>
        </p:spPr>
        <p:txBody>
          <a:bodyPr wrap="square" rtlCol="0" anchor="ctr">
            <a:spAutoFit/>
          </a:bodyPr>
          <a:lstStyle/>
          <a:p>
            <a:pPr algn="ctr"/>
            <a:r>
              <a:rPr lang="en-US" sz="1400"/>
              <a:t>Milestones, Roadmaps</a:t>
            </a:r>
          </a:p>
        </p:txBody>
      </p:sp>
      <p:sp>
        <p:nvSpPr>
          <p:cNvPr id="26" name="Notched Right Arrow 25">
            <a:extLst>
              <a:ext uri="{FF2B5EF4-FFF2-40B4-BE49-F238E27FC236}">
                <a16:creationId xmlns:a16="http://schemas.microsoft.com/office/drawing/2014/main" id="{3FA02714-7F12-A144-9F9D-751D33B96F21}"/>
              </a:ext>
            </a:extLst>
          </p:cNvPr>
          <p:cNvSpPr/>
          <p:nvPr/>
        </p:nvSpPr>
        <p:spPr>
          <a:xfrm rot="16200000">
            <a:off x="1357253" y="2802017"/>
            <a:ext cx="3461234" cy="1412909"/>
          </a:xfrm>
          <a:prstGeom prst="notchedRightArrow">
            <a:avLst/>
          </a:prstGeom>
          <a:solidFill>
            <a:schemeClr val="bg2">
              <a:lumMod val="25000"/>
            </a:schemeClr>
          </a:solidFill>
        </p:spPr>
        <p:style>
          <a:lnRef idx="0">
            <a:schemeClr val="dk1">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7" name="Oval 26">
            <a:extLst>
              <a:ext uri="{FF2B5EF4-FFF2-40B4-BE49-F238E27FC236}">
                <a16:creationId xmlns:a16="http://schemas.microsoft.com/office/drawing/2014/main" id="{DDB71B92-D16A-7148-B538-FA006AC7F49D}"/>
              </a:ext>
            </a:extLst>
          </p:cNvPr>
          <p:cNvSpPr/>
          <p:nvPr/>
        </p:nvSpPr>
        <p:spPr>
          <a:xfrm>
            <a:off x="2924598" y="4213320"/>
            <a:ext cx="326543" cy="326543"/>
          </a:xfrm>
          <a:prstGeom prst="ellipse">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9663F795-7F72-064C-8016-6F5F9276B534}"/>
              </a:ext>
            </a:extLst>
          </p:cNvPr>
          <p:cNvSpPr/>
          <p:nvPr/>
        </p:nvSpPr>
        <p:spPr>
          <a:xfrm>
            <a:off x="830496" y="4170530"/>
            <a:ext cx="1706556" cy="323165"/>
          </a:xfrm>
          <a:prstGeom prst="rect">
            <a:avLst/>
          </a:prstGeom>
        </p:spPr>
        <p:txBody>
          <a:bodyPr wrap="none">
            <a:spAutoFit/>
          </a:bodyPr>
          <a:lstStyle/>
          <a:p>
            <a:pPr algn="r"/>
            <a:r>
              <a:rPr lang="en-US" sz="1500"/>
              <a:t>Project Team / SME</a:t>
            </a:r>
          </a:p>
        </p:txBody>
      </p:sp>
      <p:sp>
        <p:nvSpPr>
          <p:cNvPr id="29" name="Rectangle 28">
            <a:extLst>
              <a:ext uri="{FF2B5EF4-FFF2-40B4-BE49-F238E27FC236}">
                <a16:creationId xmlns:a16="http://schemas.microsoft.com/office/drawing/2014/main" id="{2A696FF6-D8CB-1E49-9523-F1E2CA14EFDB}"/>
              </a:ext>
            </a:extLst>
          </p:cNvPr>
          <p:cNvSpPr/>
          <p:nvPr/>
        </p:nvSpPr>
        <p:spPr>
          <a:xfrm>
            <a:off x="945591" y="3490919"/>
            <a:ext cx="1591461" cy="323165"/>
          </a:xfrm>
          <a:prstGeom prst="rect">
            <a:avLst/>
          </a:prstGeom>
        </p:spPr>
        <p:txBody>
          <a:bodyPr wrap="none">
            <a:spAutoFit/>
          </a:bodyPr>
          <a:lstStyle/>
          <a:p>
            <a:pPr algn="r"/>
            <a:r>
              <a:rPr lang="en-US" sz="1500"/>
              <a:t>Program Manager</a:t>
            </a:r>
          </a:p>
        </p:txBody>
      </p:sp>
      <p:sp>
        <p:nvSpPr>
          <p:cNvPr id="30" name="Oval 29">
            <a:extLst>
              <a:ext uri="{FF2B5EF4-FFF2-40B4-BE49-F238E27FC236}">
                <a16:creationId xmlns:a16="http://schemas.microsoft.com/office/drawing/2014/main" id="{DF61DFC0-5633-A546-9522-2A0E2036DC35}"/>
              </a:ext>
            </a:extLst>
          </p:cNvPr>
          <p:cNvSpPr/>
          <p:nvPr/>
        </p:nvSpPr>
        <p:spPr>
          <a:xfrm>
            <a:off x="2922184" y="3502946"/>
            <a:ext cx="328957" cy="328957"/>
          </a:xfrm>
          <a:prstGeom prst="ellipse">
            <a:avLst/>
          </a:prstGeom>
        </p:spPr>
        <p:style>
          <a:lnRef idx="0">
            <a:schemeClr val="lt1">
              <a:hueOff val="0"/>
              <a:satOff val="0"/>
              <a:lumOff val="0"/>
              <a:alphaOff val="0"/>
            </a:schemeClr>
          </a:lnRef>
          <a:fillRef idx="3">
            <a:schemeClr val="accent2">
              <a:hueOff val="2515371"/>
              <a:satOff val="34644"/>
              <a:lumOff val="-12355"/>
              <a:alphaOff val="0"/>
            </a:schemeClr>
          </a:fillRef>
          <a:effectRef idx="2">
            <a:schemeClr val="accent2">
              <a:hueOff val="2515371"/>
              <a:satOff val="34644"/>
              <a:lumOff val="-12355"/>
              <a:alphaOff val="0"/>
            </a:schemeClr>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DF7AC550-38AA-614D-98A1-23FB2390D267}"/>
              </a:ext>
            </a:extLst>
          </p:cNvPr>
          <p:cNvSpPr/>
          <p:nvPr/>
        </p:nvSpPr>
        <p:spPr>
          <a:xfrm>
            <a:off x="1150134" y="2745973"/>
            <a:ext cx="1386918" cy="323165"/>
          </a:xfrm>
          <a:prstGeom prst="rect">
            <a:avLst/>
          </a:prstGeom>
        </p:spPr>
        <p:txBody>
          <a:bodyPr wrap="none">
            <a:spAutoFit/>
          </a:bodyPr>
          <a:lstStyle/>
          <a:p>
            <a:pPr algn="r"/>
            <a:r>
              <a:rPr lang="en-US" sz="1500"/>
              <a:t>Executive Team</a:t>
            </a:r>
          </a:p>
        </p:txBody>
      </p:sp>
      <p:sp>
        <p:nvSpPr>
          <p:cNvPr id="32" name="Oval 31">
            <a:extLst>
              <a:ext uri="{FF2B5EF4-FFF2-40B4-BE49-F238E27FC236}">
                <a16:creationId xmlns:a16="http://schemas.microsoft.com/office/drawing/2014/main" id="{276B47F7-8487-F84E-B8D2-EE6ACD1CEF0E}"/>
              </a:ext>
            </a:extLst>
          </p:cNvPr>
          <p:cNvSpPr/>
          <p:nvPr/>
        </p:nvSpPr>
        <p:spPr>
          <a:xfrm>
            <a:off x="2921238" y="2765391"/>
            <a:ext cx="329903" cy="329903"/>
          </a:xfrm>
          <a:prstGeom prst="ellipse">
            <a:avLst/>
          </a:prstGeom>
        </p:spPr>
        <p:style>
          <a:lnRef idx="0">
            <a:schemeClr val="lt1">
              <a:hueOff val="0"/>
              <a:satOff val="0"/>
              <a:lumOff val="0"/>
              <a:alphaOff val="0"/>
            </a:schemeClr>
          </a:lnRef>
          <a:fillRef idx="3">
            <a:schemeClr val="accent2">
              <a:hueOff val="3353828"/>
              <a:satOff val="46192"/>
              <a:lumOff val="-16473"/>
              <a:alphaOff val="0"/>
            </a:schemeClr>
          </a:fillRef>
          <a:effectRef idx="2">
            <a:schemeClr val="accent2">
              <a:hueOff val="3353828"/>
              <a:satOff val="46192"/>
              <a:lumOff val="-16473"/>
              <a:alphaOff val="0"/>
            </a:schemeClr>
          </a:effectRef>
          <a:fontRef idx="minor">
            <a:schemeClr val="lt1"/>
          </a:fontRef>
        </p:style>
        <p:txBody>
          <a:bodyPr/>
          <a:lstStyle/>
          <a:p>
            <a:endParaRPr lang="en-US"/>
          </a:p>
        </p:txBody>
      </p:sp>
      <p:sp>
        <p:nvSpPr>
          <p:cNvPr id="33" name="Notched Right Arrow 32">
            <a:extLst>
              <a:ext uri="{FF2B5EF4-FFF2-40B4-BE49-F238E27FC236}">
                <a16:creationId xmlns:a16="http://schemas.microsoft.com/office/drawing/2014/main" id="{0FDCE921-D533-A247-B91C-528A9A43590F}"/>
              </a:ext>
            </a:extLst>
          </p:cNvPr>
          <p:cNvSpPr/>
          <p:nvPr/>
        </p:nvSpPr>
        <p:spPr>
          <a:xfrm rot="16200000">
            <a:off x="6379975" y="2802018"/>
            <a:ext cx="3461234" cy="1412909"/>
          </a:xfrm>
          <a:prstGeom prst="notchedRightArrow">
            <a:avLst/>
          </a:prstGeom>
          <a:solidFill>
            <a:schemeClr val="tx2">
              <a:lumMod val="40000"/>
              <a:lumOff val="60000"/>
            </a:schemeClr>
          </a:solidFill>
        </p:spPr>
        <p:style>
          <a:lnRef idx="0">
            <a:schemeClr val="dk1">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4" name="Oval 33">
            <a:extLst>
              <a:ext uri="{FF2B5EF4-FFF2-40B4-BE49-F238E27FC236}">
                <a16:creationId xmlns:a16="http://schemas.microsoft.com/office/drawing/2014/main" id="{E91D06D4-4538-F644-818B-DD4E41342F51}"/>
              </a:ext>
            </a:extLst>
          </p:cNvPr>
          <p:cNvSpPr/>
          <p:nvPr/>
        </p:nvSpPr>
        <p:spPr>
          <a:xfrm>
            <a:off x="7947320" y="4213321"/>
            <a:ext cx="326543" cy="326543"/>
          </a:xfrm>
          <a:prstGeom prst="ellipse">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7DB98B26-370F-8D48-B0F3-D8996A332D4F}"/>
              </a:ext>
            </a:extLst>
          </p:cNvPr>
          <p:cNvSpPr/>
          <p:nvPr/>
        </p:nvSpPr>
        <p:spPr>
          <a:xfrm>
            <a:off x="8821040" y="4170531"/>
            <a:ext cx="1706557" cy="323165"/>
          </a:xfrm>
          <a:prstGeom prst="rect">
            <a:avLst/>
          </a:prstGeom>
        </p:spPr>
        <p:txBody>
          <a:bodyPr wrap="none">
            <a:spAutoFit/>
          </a:bodyPr>
          <a:lstStyle/>
          <a:p>
            <a:r>
              <a:rPr lang="en-US" sz="1500"/>
              <a:t>Project Team / SME</a:t>
            </a:r>
          </a:p>
        </p:txBody>
      </p:sp>
      <p:sp>
        <p:nvSpPr>
          <p:cNvPr id="38" name="Rectangle 37">
            <a:extLst>
              <a:ext uri="{FF2B5EF4-FFF2-40B4-BE49-F238E27FC236}">
                <a16:creationId xmlns:a16="http://schemas.microsoft.com/office/drawing/2014/main" id="{F1C13292-523E-1142-AB1B-A809216E0CC3}"/>
              </a:ext>
            </a:extLst>
          </p:cNvPr>
          <p:cNvSpPr/>
          <p:nvPr/>
        </p:nvSpPr>
        <p:spPr>
          <a:xfrm>
            <a:off x="8821040" y="3404000"/>
            <a:ext cx="2557880" cy="553998"/>
          </a:xfrm>
          <a:prstGeom prst="rect">
            <a:avLst/>
          </a:prstGeom>
        </p:spPr>
        <p:txBody>
          <a:bodyPr wrap="none">
            <a:spAutoFit/>
          </a:bodyPr>
          <a:lstStyle/>
          <a:p>
            <a:r>
              <a:rPr lang="en-US" sz="1500"/>
              <a:t>Project Manager / Delivery  </a:t>
            </a:r>
          </a:p>
          <a:p>
            <a:r>
              <a:rPr lang="en-US" sz="1500"/>
              <a:t>Manager </a:t>
            </a:r>
          </a:p>
        </p:txBody>
      </p:sp>
      <p:sp>
        <p:nvSpPr>
          <p:cNvPr id="40" name="Oval 39">
            <a:extLst>
              <a:ext uri="{FF2B5EF4-FFF2-40B4-BE49-F238E27FC236}">
                <a16:creationId xmlns:a16="http://schemas.microsoft.com/office/drawing/2014/main" id="{5E563544-18F9-7D45-8A7B-DAE08009CDB1}"/>
              </a:ext>
            </a:extLst>
          </p:cNvPr>
          <p:cNvSpPr/>
          <p:nvPr/>
        </p:nvSpPr>
        <p:spPr>
          <a:xfrm>
            <a:off x="7944906" y="3502947"/>
            <a:ext cx="328957" cy="328957"/>
          </a:xfrm>
          <a:prstGeom prst="ellipse">
            <a:avLst/>
          </a:prstGeom>
        </p:spPr>
        <p:style>
          <a:lnRef idx="0">
            <a:schemeClr val="lt1">
              <a:hueOff val="0"/>
              <a:satOff val="0"/>
              <a:lumOff val="0"/>
              <a:alphaOff val="0"/>
            </a:schemeClr>
          </a:lnRef>
          <a:fillRef idx="3">
            <a:schemeClr val="accent2">
              <a:hueOff val="2515371"/>
              <a:satOff val="34644"/>
              <a:lumOff val="-12355"/>
              <a:alphaOff val="0"/>
            </a:schemeClr>
          </a:fillRef>
          <a:effectRef idx="2">
            <a:schemeClr val="accent2">
              <a:hueOff val="2515371"/>
              <a:satOff val="34644"/>
              <a:lumOff val="-12355"/>
              <a:alphaOff val="0"/>
            </a:schemeClr>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977A7321-8E46-B548-99DB-8E3DB240DB05}"/>
              </a:ext>
            </a:extLst>
          </p:cNvPr>
          <p:cNvSpPr/>
          <p:nvPr/>
        </p:nvSpPr>
        <p:spPr>
          <a:xfrm>
            <a:off x="8821040" y="2745974"/>
            <a:ext cx="1386918" cy="323165"/>
          </a:xfrm>
          <a:prstGeom prst="rect">
            <a:avLst/>
          </a:prstGeom>
        </p:spPr>
        <p:txBody>
          <a:bodyPr wrap="none">
            <a:spAutoFit/>
          </a:bodyPr>
          <a:lstStyle/>
          <a:p>
            <a:r>
              <a:rPr lang="en-US" sz="1500"/>
              <a:t>Executive Team</a:t>
            </a:r>
          </a:p>
        </p:txBody>
      </p:sp>
      <p:sp>
        <p:nvSpPr>
          <p:cNvPr id="42" name="Oval 41">
            <a:extLst>
              <a:ext uri="{FF2B5EF4-FFF2-40B4-BE49-F238E27FC236}">
                <a16:creationId xmlns:a16="http://schemas.microsoft.com/office/drawing/2014/main" id="{24BE03FA-5FBC-6044-B554-B78183A602E4}"/>
              </a:ext>
            </a:extLst>
          </p:cNvPr>
          <p:cNvSpPr/>
          <p:nvPr/>
        </p:nvSpPr>
        <p:spPr>
          <a:xfrm>
            <a:off x="7943960" y="2765392"/>
            <a:ext cx="329903" cy="329903"/>
          </a:xfrm>
          <a:prstGeom prst="ellipse">
            <a:avLst/>
          </a:prstGeom>
        </p:spPr>
        <p:style>
          <a:lnRef idx="0">
            <a:schemeClr val="lt1">
              <a:hueOff val="0"/>
              <a:satOff val="0"/>
              <a:lumOff val="0"/>
              <a:alphaOff val="0"/>
            </a:schemeClr>
          </a:lnRef>
          <a:fillRef idx="3">
            <a:schemeClr val="accent2">
              <a:hueOff val="3353828"/>
              <a:satOff val="46192"/>
              <a:lumOff val="-16473"/>
              <a:alphaOff val="0"/>
            </a:schemeClr>
          </a:fillRef>
          <a:effectRef idx="2">
            <a:schemeClr val="accent2">
              <a:hueOff val="3353828"/>
              <a:satOff val="46192"/>
              <a:lumOff val="-16473"/>
              <a:alphaOff val="0"/>
            </a:schemeClr>
          </a:effectRef>
          <a:fontRef idx="minor">
            <a:schemeClr val="lt1"/>
          </a:fontRef>
        </p:style>
        <p:txBody>
          <a:bodyPr/>
          <a:lstStyle/>
          <a:p>
            <a:endParaRPr lang="en-US"/>
          </a:p>
        </p:txBody>
      </p:sp>
      <p:cxnSp>
        <p:nvCxnSpPr>
          <p:cNvPr id="43" name="Straight Arrow Connector 42">
            <a:extLst>
              <a:ext uri="{FF2B5EF4-FFF2-40B4-BE49-F238E27FC236}">
                <a16:creationId xmlns:a16="http://schemas.microsoft.com/office/drawing/2014/main" id="{3E0FFA22-F4F9-A244-8CDB-4C3C53107C03}"/>
              </a:ext>
            </a:extLst>
          </p:cNvPr>
          <p:cNvCxnSpPr>
            <a:stCxn id="32" idx="6"/>
            <a:endCxn id="42" idx="2"/>
          </p:cNvCxnSpPr>
          <p:nvPr/>
        </p:nvCxnSpPr>
        <p:spPr>
          <a:xfrm>
            <a:off x="3251141" y="2930343"/>
            <a:ext cx="4692819" cy="1"/>
          </a:xfrm>
          <a:prstGeom prst="straightConnector1">
            <a:avLst/>
          </a:prstGeom>
          <a:ln>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36ACB28-7FEF-1446-B5CE-A756DB29DD8D}"/>
              </a:ext>
            </a:extLst>
          </p:cNvPr>
          <p:cNvCxnSpPr/>
          <p:nvPr/>
        </p:nvCxnSpPr>
        <p:spPr>
          <a:xfrm>
            <a:off x="3251141" y="3667424"/>
            <a:ext cx="4692819" cy="1"/>
          </a:xfrm>
          <a:prstGeom prst="straightConnector1">
            <a:avLst/>
          </a:prstGeom>
          <a:ln>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C3B9AD2-748A-884D-BDFB-AA3917C40A94}"/>
              </a:ext>
            </a:extLst>
          </p:cNvPr>
          <p:cNvCxnSpPr/>
          <p:nvPr/>
        </p:nvCxnSpPr>
        <p:spPr>
          <a:xfrm>
            <a:off x="3251141" y="4380176"/>
            <a:ext cx="4692819" cy="1"/>
          </a:xfrm>
          <a:prstGeom prst="straightConnector1">
            <a:avLst/>
          </a:prstGeom>
          <a:ln>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62809A7-B9EA-5D49-B3EA-3D52BDA15D93}"/>
              </a:ext>
            </a:extLst>
          </p:cNvPr>
          <p:cNvSpPr txBox="1"/>
          <p:nvPr/>
        </p:nvSpPr>
        <p:spPr>
          <a:xfrm>
            <a:off x="4237001" y="2643668"/>
            <a:ext cx="2898629" cy="261610"/>
          </a:xfrm>
          <a:prstGeom prst="rect">
            <a:avLst/>
          </a:prstGeom>
          <a:noFill/>
        </p:spPr>
        <p:txBody>
          <a:bodyPr wrap="square" rtlCol="0" anchor="ctr">
            <a:spAutoFit/>
          </a:bodyPr>
          <a:lstStyle/>
          <a:p>
            <a:pPr algn="ctr"/>
            <a:r>
              <a:rPr lang="en-US" sz="1050">
                <a:solidFill>
                  <a:schemeClr val="tx1">
                    <a:lumMod val="50000"/>
                    <a:lumOff val="50000"/>
                  </a:schemeClr>
                </a:solidFill>
              </a:rPr>
              <a:t>Quarterly</a:t>
            </a:r>
          </a:p>
        </p:txBody>
      </p:sp>
      <p:sp>
        <p:nvSpPr>
          <p:cNvPr id="47" name="TextBox 46">
            <a:extLst>
              <a:ext uri="{FF2B5EF4-FFF2-40B4-BE49-F238E27FC236}">
                <a16:creationId xmlns:a16="http://schemas.microsoft.com/office/drawing/2014/main" id="{2D4EE1AA-3A51-BB44-A0B8-956D89AB4C9B}"/>
              </a:ext>
            </a:extLst>
          </p:cNvPr>
          <p:cNvSpPr txBox="1"/>
          <p:nvPr/>
        </p:nvSpPr>
        <p:spPr>
          <a:xfrm>
            <a:off x="4237001" y="3419389"/>
            <a:ext cx="2898629" cy="261610"/>
          </a:xfrm>
          <a:prstGeom prst="rect">
            <a:avLst/>
          </a:prstGeom>
          <a:noFill/>
        </p:spPr>
        <p:txBody>
          <a:bodyPr wrap="square" rtlCol="0" anchor="ctr">
            <a:spAutoFit/>
          </a:bodyPr>
          <a:lstStyle/>
          <a:p>
            <a:pPr algn="ctr"/>
            <a:r>
              <a:rPr lang="en-US" sz="1050">
                <a:solidFill>
                  <a:schemeClr val="tx1">
                    <a:lumMod val="50000"/>
                    <a:lumOff val="50000"/>
                  </a:schemeClr>
                </a:solidFill>
              </a:rPr>
              <a:t>Monthly / Fortnightly</a:t>
            </a:r>
          </a:p>
        </p:txBody>
      </p:sp>
      <p:sp>
        <p:nvSpPr>
          <p:cNvPr id="48" name="TextBox 47">
            <a:extLst>
              <a:ext uri="{FF2B5EF4-FFF2-40B4-BE49-F238E27FC236}">
                <a16:creationId xmlns:a16="http://schemas.microsoft.com/office/drawing/2014/main" id="{8FA717AC-89B8-524D-A459-53D18DABB5C4}"/>
              </a:ext>
            </a:extLst>
          </p:cNvPr>
          <p:cNvSpPr txBox="1"/>
          <p:nvPr/>
        </p:nvSpPr>
        <p:spPr>
          <a:xfrm>
            <a:off x="4237001" y="4124364"/>
            <a:ext cx="2898629" cy="261610"/>
          </a:xfrm>
          <a:prstGeom prst="rect">
            <a:avLst/>
          </a:prstGeom>
          <a:noFill/>
        </p:spPr>
        <p:txBody>
          <a:bodyPr wrap="square" rtlCol="0" anchor="ctr">
            <a:spAutoFit/>
          </a:bodyPr>
          <a:lstStyle/>
          <a:p>
            <a:pPr algn="ctr"/>
            <a:r>
              <a:rPr lang="en-US" sz="1050">
                <a:solidFill>
                  <a:schemeClr val="tx1">
                    <a:lumMod val="50000"/>
                    <a:lumOff val="50000"/>
                  </a:schemeClr>
                </a:solidFill>
              </a:rPr>
              <a:t>Weekly / Need based</a:t>
            </a:r>
          </a:p>
        </p:txBody>
      </p:sp>
      <p:pic>
        <p:nvPicPr>
          <p:cNvPr id="50" name="Picture 49">
            <a:extLst>
              <a:ext uri="{FF2B5EF4-FFF2-40B4-BE49-F238E27FC236}">
                <a16:creationId xmlns:a16="http://schemas.microsoft.com/office/drawing/2014/main" id="{367CA71C-C413-BC40-B4BA-0B9EBD0E2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985" y="5345604"/>
            <a:ext cx="2012275" cy="674112"/>
          </a:xfrm>
          <a:prstGeom prst="rect">
            <a:avLst/>
          </a:prstGeom>
        </p:spPr>
      </p:pic>
      <p:sp>
        <p:nvSpPr>
          <p:cNvPr id="51" name="Rectangle 50">
            <a:extLst>
              <a:ext uri="{FF2B5EF4-FFF2-40B4-BE49-F238E27FC236}">
                <a16:creationId xmlns:a16="http://schemas.microsoft.com/office/drawing/2014/main" id="{3A125D5F-56F5-704C-9DB8-A10440DBF48B}"/>
              </a:ext>
            </a:extLst>
          </p:cNvPr>
          <p:cNvSpPr/>
          <p:nvPr/>
        </p:nvSpPr>
        <p:spPr>
          <a:xfrm rot="18849605">
            <a:off x="2410099" y="1777030"/>
            <a:ext cx="760143" cy="261610"/>
          </a:xfrm>
          <a:prstGeom prst="rect">
            <a:avLst/>
          </a:prstGeom>
        </p:spPr>
        <p:txBody>
          <a:bodyPr wrap="none">
            <a:spAutoFit/>
          </a:bodyPr>
          <a:lstStyle/>
          <a:p>
            <a:pPr algn="r"/>
            <a:r>
              <a:rPr lang="en-US" sz="1100">
                <a:solidFill>
                  <a:schemeClr val="tx1">
                    <a:lumMod val="50000"/>
                    <a:lumOff val="50000"/>
                  </a:schemeClr>
                </a:solidFill>
              </a:rPr>
              <a:t>Escalation</a:t>
            </a:r>
          </a:p>
        </p:txBody>
      </p:sp>
      <p:sp>
        <p:nvSpPr>
          <p:cNvPr id="52" name="Rectangle 51">
            <a:extLst>
              <a:ext uri="{FF2B5EF4-FFF2-40B4-BE49-F238E27FC236}">
                <a16:creationId xmlns:a16="http://schemas.microsoft.com/office/drawing/2014/main" id="{C061D888-C4FB-EB4D-A197-44C7819A1DAC}"/>
              </a:ext>
            </a:extLst>
          </p:cNvPr>
          <p:cNvSpPr/>
          <p:nvPr/>
        </p:nvSpPr>
        <p:spPr>
          <a:xfrm rot="2501899">
            <a:off x="3030338" y="1676376"/>
            <a:ext cx="444352" cy="261610"/>
          </a:xfrm>
          <a:prstGeom prst="rect">
            <a:avLst/>
          </a:prstGeom>
        </p:spPr>
        <p:txBody>
          <a:bodyPr wrap="none">
            <a:spAutoFit/>
          </a:bodyPr>
          <a:lstStyle/>
          <a:p>
            <a:pPr algn="r"/>
            <a:r>
              <a:rPr lang="en-US" sz="1100">
                <a:solidFill>
                  <a:schemeClr val="tx1">
                    <a:lumMod val="50000"/>
                    <a:lumOff val="50000"/>
                  </a:schemeClr>
                </a:solidFill>
              </a:rPr>
              <a:t>Path</a:t>
            </a:r>
          </a:p>
        </p:txBody>
      </p:sp>
      <p:sp>
        <p:nvSpPr>
          <p:cNvPr id="53" name="Rectangle 52">
            <a:extLst>
              <a:ext uri="{FF2B5EF4-FFF2-40B4-BE49-F238E27FC236}">
                <a16:creationId xmlns:a16="http://schemas.microsoft.com/office/drawing/2014/main" id="{854532E9-626B-CF41-8BFA-F91A88CCCF3E}"/>
              </a:ext>
            </a:extLst>
          </p:cNvPr>
          <p:cNvSpPr/>
          <p:nvPr/>
        </p:nvSpPr>
        <p:spPr>
          <a:xfrm rot="18849605">
            <a:off x="7445708" y="1756967"/>
            <a:ext cx="760143" cy="261610"/>
          </a:xfrm>
          <a:prstGeom prst="rect">
            <a:avLst/>
          </a:prstGeom>
        </p:spPr>
        <p:txBody>
          <a:bodyPr wrap="none">
            <a:spAutoFit/>
          </a:bodyPr>
          <a:lstStyle/>
          <a:p>
            <a:pPr algn="r"/>
            <a:r>
              <a:rPr lang="en-US" sz="1100">
                <a:solidFill>
                  <a:schemeClr val="tx1">
                    <a:lumMod val="50000"/>
                    <a:lumOff val="50000"/>
                  </a:schemeClr>
                </a:solidFill>
              </a:rPr>
              <a:t>Escalation</a:t>
            </a:r>
          </a:p>
        </p:txBody>
      </p:sp>
      <p:sp>
        <p:nvSpPr>
          <p:cNvPr id="54" name="Rectangle 53">
            <a:extLst>
              <a:ext uri="{FF2B5EF4-FFF2-40B4-BE49-F238E27FC236}">
                <a16:creationId xmlns:a16="http://schemas.microsoft.com/office/drawing/2014/main" id="{80E7682E-9C00-574F-9748-4DE3361FA1DF}"/>
              </a:ext>
            </a:extLst>
          </p:cNvPr>
          <p:cNvSpPr/>
          <p:nvPr/>
        </p:nvSpPr>
        <p:spPr>
          <a:xfrm rot="2501899">
            <a:off x="8065947" y="1656313"/>
            <a:ext cx="444352" cy="261610"/>
          </a:xfrm>
          <a:prstGeom prst="rect">
            <a:avLst/>
          </a:prstGeom>
        </p:spPr>
        <p:txBody>
          <a:bodyPr wrap="none">
            <a:spAutoFit/>
          </a:bodyPr>
          <a:lstStyle/>
          <a:p>
            <a:pPr algn="r"/>
            <a:r>
              <a:rPr lang="en-US" sz="1100">
                <a:solidFill>
                  <a:schemeClr val="tx1">
                    <a:lumMod val="50000"/>
                    <a:lumOff val="50000"/>
                  </a:schemeClr>
                </a:solidFill>
              </a:rPr>
              <a:t>Path</a:t>
            </a:r>
          </a:p>
        </p:txBody>
      </p:sp>
      <p:sp>
        <p:nvSpPr>
          <p:cNvPr id="55" name="Rectangle 54">
            <a:extLst>
              <a:ext uri="{FF2B5EF4-FFF2-40B4-BE49-F238E27FC236}">
                <a16:creationId xmlns:a16="http://schemas.microsoft.com/office/drawing/2014/main" id="{892DF253-44FD-A942-ACF3-CB772D5ED32B}"/>
              </a:ext>
            </a:extLst>
          </p:cNvPr>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4F3A4B3-4BA6-84EF-8203-B9F295532C90}"/>
              </a:ext>
            </a:extLst>
          </p:cNvPr>
          <p:cNvPicPr>
            <a:picLocks noChangeAspect="1"/>
          </p:cNvPicPr>
          <p:nvPr/>
        </p:nvPicPr>
        <p:blipFill>
          <a:blip r:embed="rId4"/>
          <a:stretch>
            <a:fillRect/>
          </a:stretch>
        </p:blipFill>
        <p:spPr>
          <a:xfrm>
            <a:off x="2381415" y="5403566"/>
            <a:ext cx="1471745" cy="773289"/>
          </a:xfrm>
          <a:prstGeom prst="rect">
            <a:avLst/>
          </a:prstGeom>
        </p:spPr>
      </p:pic>
    </p:spTree>
    <p:extLst>
      <p:ext uri="{BB962C8B-B14F-4D97-AF65-F5344CB8AC3E}">
        <p14:creationId xmlns:p14="http://schemas.microsoft.com/office/powerpoint/2010/main" val="3152407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3</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454641" y="2871996"/>
            <a:ext cx="3669328" cy="707886"/>
          </a:xfrm>
          <a:prstGeom prst="rect">
            <a:avLst/>
          </a:prstGeom>
        </p:spPr>
        <p:txBody>
          <a:bodyPr wrap="square" lIns="91440" tIns="45720" rIns="91440" bIns="45720" anchor="t">
            <a:spAutoFit/>
          </a:bodyPr>
          <a:lstStyle/>
          <a:p>
            <a:r>
              <a:rPr lang="en-US" sz="4000" dirty="0">
                <a:solidFill>
                  <a:schemeClr val="bg1"/>
                </a:solidFill>
                <a:latin typeface="Segoe UI Semibold"/>
                <a:cs typeface="Segoe UI Semibold"/>
              </a:rPr>
              <a:t>Requirements</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433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9CE865-DDB0-1D49-9FAD-9AD8E32F778B}"/>
              </a:ext>
            </a:extLst>
          </p:cNvPr>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sym typeface="Galdeano"/>
              </a:rPr>
              <a:t>Communication Plan</a:t>
            </a:r>
            <a:endParaRPr lang="en-US"/>
          </a:p>
        </p:txBody>
      </p:sp>
      <p:graphicFrame>
        <p:nvGraphicFramePr>
          <p:cNvPr id="35" name="Content Placeholder 4">
            <a:extLst>
              <a:ext uri="{FF2B5EF4-FFF2-40B4-BE49-F238E27FC236}">
                <a16:creationId xmlns:a16="http://schemas.microsoft.com/office/drawing/2014/main" id="{25D1F5D2-1176-475F-BAF5-CF0A36EEF086}"/>
              </a:ext>
            </a:extLst>
          </p:cNvPr>
          <p:cNvGraphicFramePr>
            <a:graphicFrameLocks/>
          </p:cNvGraphicFramePr>
          <p:nvPr>
            <p:extLst>
              <p:ext uri="{D42A27DB-BD31-4B8C-83A1-F6EECF244321}">
                <p14:modId xmlns:p14="http://schemas.microsoft.com/office/powerpoint/2010/main" val="2579539238"/>
              </p:ext>
            </p:extLst>
          </p:nvPr>
        </p:nvGraphicFramePr>
        <p:xfrm>
          <a:off x="381000" y="1298712"/>
          <a:ext cx="11423072" cy="4947850"/>
        </p:xfrm>
        <a:graphic>
          <a:graphicData uri="http://schemas.openxmlformats.org/drawingml/2006/table">
            <a:tbl>
              <a:tblPr firstRow="1" bandRow="1">
                <a:tableStyleId>{9DCAF9ED-07DC-4A11-8D7F-57B35C25682E}</a:tableStyleId>
              </a:tblPr>
              <a:tblGrid>
                <a:gridCol w="1988301">
                  <a:extLst>
                    <a:ext uri="{9D8B030D-6E8A-4147-A177-3AD203B41FA5}">
                      <a16:colId xmlns:a16="http://schemas.microsoft.com/office/drawing/2014/main" val="20000"/>
                    </a:ext>
                  </a:extLst>
                </a:gridCol>
                <a:gridCol w="3421899">
                  <a:extLst>
                    <a:ext uri="{9D8B030D-6E8A-4147-A177-3AD203B41FA5}">
                      <a16:colId xmlns:a16="http://schemas.microsoft.com/office/drawing/2014/main" val="20001"/>
                    </a:ext>
                  </a:extLst>
                </a:gridCol>
                <a:gridCol w="1846528">
                  <a:extLst>
                    <a:ext uri="{9D8B030D-6E8A-4147-A177-3AD203B41FA5}">
                      <a16:colId xmlns:a16="http://schemas.microsoft.com/office/drawing/2014/main" val="20002"/>
                    </a:ext>
                  </a:extLst>
                </a:gridCol>
                <a:gridCol w="2123920">
                  <a:extLst>
                    <a:ext uri="{9D8B030D-6E8A-4147-A177-3AD203B41FA5}">
                      <a16:colId xmlns:a16="http://schemas.microsoft.com/office/drawing/2014/main" val="20003"/>
                    </a:ext>
                  </a:extLst>
                </a:gridCol>
                <a:gridCol w="2042424">
                  <a:extLst>
                    <a:ext uri="{9D8B030D-6E8A-4147-A177-3AD203B41FA5}">
                      <a16:colId xmlns:a16="http://schemas.microsoft.com/office/drawing/2014/main" val="20004"/>
                    </a:ext>
                  </a:extLst>
                </a:gridCol>
              </a:tblGrid>
              <a:tr h="620104">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a:latin typeface="+mn-lt"/>
                        </a:rPr>
                        <a:t>Communication Area / Topic</a:t>
                      </a:r>
                      <a:endParaRPr lang="en-US" sz="1500">
                        <a:solidFill>
                          <a:schemeClr val="bg1"/>
                        </a:solidFill>
                        <a:latin typeface="+mn-lt"/>
                      </a:endParaRP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pPr marL="0" marR="0">
                        <a:lnSpc>
                          <a:spcPct val="115000"/>
                        </a:lnSpc>
                        <a:spcBef>
                          <a:spcPts val="0"/>
                        </a:spcBef>
                        <a:spcAft>
                          <a:spcPts val="0"/>
                        </a:spcAft>
                      </a:pPr>
                      <a:r>
                        <a:rPr lang="en-US" sz="1500" kern="1200">
                          <a:latin typeface="+mn-lt"/>
                        </a:rPr>
                        <a:t>Communication</a:t>
                      </a:r>
                      <a:endParaRPr lang="en-US" sz="1500">
                        <a:latin typeface="+mn-lt"/>
                      </a:endParaRPr>
                    </a:p>
                    <a:p>
                      <a:pPr marL="0" marR="0">
                        <a:lnSpc>
                          <a:spcPct val="115000"/>
                        </a:lnSpc>
                        <a:spcBef>
                          <a:spcPts val="0"/>
                        </a:spcBef>
                        <a:spcAft>
                          <a:spcPts val="0"/>
                        </a:spcAft>
                      </a:pPr>
                      <a:r>
                        <a:rPr lang="en-US" sz="1500" kern="1200">
                          <a:latin typeface="+mn-lt"/>
                        </a:rPr>
                        <a:t>Activity Area(s)</a:t>
                      </a:r>
                      <a:endParaRPr lang="en-US" sz="1500">
                        <a:solidFill>
                          <a:schemeClr val="bg1"/>
                        </a:solidFill>
                        <a:latin typeface="+mn-lt"/>
                      </a:endParaRP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a:latin typeface="+mn-lt"/>
                        </a:rPr>
                        <a:t>Audience</a:t>
                      </a:r>
                      <a:endParaRPr lang="en-US" sz="1500">
                        <a:solidFill>
                          <a:schemeClr val="bg1"/>
                        </a:solidFill>
                        <a:latin typeface="+mn-lt"/>
                      </a:endParaRP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a:latin typeface="+mn-lt"/>
                        </a:rPr>
                        <a:t>Timeline/Frequency</a:t>
                      </a:r>
                      <a:endParaRPr lang="en-US" sz="1500">
                        <a:solidFill>
                          <a:schemeClr val="bg1"/>
                        </a:solidFill>
                        <a:latin typeface="+mn-lt"/>
                      </a:endParaRPr>
                    </a:p>
                  </a:txBody>
                  <a:tcPr/>
                </a:tc>
                <a:tc>
                  <a:txBody>
                    <a:bodyPr/>
                    <a:lstStyle>
                      <a:lvl1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1pPr>
                      <a:lvl2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2pPr>
                      <a:lvl3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3pPr>
                      <a:lvl4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4pPr>
                      <a:lvl5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5pPr>
                      <a:lvl6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6pPr>
                      <a:lvl7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7pPr>
                      <a:lvl8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8pPr>
                      <a:lvl9pPr marR="0" algn="l" rtl="0">
                        <a:lnSpc>
                          <a:spcPct val="100000"/>
                        </a:lnSpc>
                        <a:spcBef>
                          <a:spcPts val="0"/>
                        </a:spcBef>
                        <a:spcAft>
                          <a:spcPts val="0"/>
                        </a:spcAft>
                        <a:buNone/>
                        <a:defRPr sz="1401" b="1" i="0" u="none" strike="noStrike" cap="none" baseline="0">
                          <a:solidFill>
                            <a:schemeClr val="lt1"/>
                          </a:solidFill>
                          <a:latin typeface="Calibri"/>
                          <a:sym typeface="Arial"/>
                          <a:rtl val="0"/>
                        </a:defRPr>
                      </a:lvl9pPr>
                    </a:lstStyle>
                    <a:p>
                      <a:r>
                        <a:rPr lang="en-US" sz="1500">
                          <a:latin typeface="+mn-lt"/>
                        </a:rPr>
                        <a:t>Owner</a:t>
                      </a:r>
                      <a:endParaRPr lang="en-US" sz="1500">
                        <a:solidFill>
                          <a:schemeClr val="bg1"/>
                        </a:solidFill>
                        <a:latin typeface="+mn-lt"/>
                      </a:endParaRPr>
                    </a:p>
                  </a:txBody>
                  <a:tcPr/>
                </a:tc>
                <a:extLst>
                  <a:ext uri="{0D108BD9-81ED-4DB2-BD59-A6C34878D82A}">
                    <a16:rowId xmlns:a16="http://schemas.microsoft.com/office/drawing/2014/main" val="10000"/>
                  </a:ext>
                </a:extLst>
              </a:tr>
              <a:tr h="894263">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kern="1200" baseline="0">
                          <a:latin typeface="+mn-lt"/>
                        </a:rPr>
                        <a:t>Internal Stakeholder Outreach &amp; Communications</a:t>
                      </a:r>
                      <a:endParaRPr lang="en-US" sz="1500">
                        <a:latin typeface="+mn-lt"/>
                        <a:ea typeface="Calibri"/>
                        <a:cs typeface="Times New Roman"/>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342900" marR="0" lvl="0" indent="-342900">
                        <a:lnSpc>
                          <a:spcPct val="115000"/>
                        </a:lnSpc>
                        <a:spcBef>
                          <a:spcPts val="0"/>
                        </a:spcBef>
                        <a:spcAft>
                          <a:spcPts val="0"/>
                        </a:spcAft>
                        <a:buFont typeface="Symbol"/>
                        <a:buChar char=""/>
                      </a:pPr>
                      <a:r>
                        <a:rPr lang="en-US" sz="1500" kern="1200" baseline="0">
                          <a:latin typeface="+mn-lt"/>
                        </a:rPr>
                        <a:t>Functional Requirements Meetings</a:t>
                      </a:r>
                    </a:p>
                    <a:p>
                      <a:pPr marL="342900" marR="0" lvl="0" indent="-342900">
                        <a:lnSpc>
                          <a:spcPct val="115000"/>
                        </a:lnSpc>
                        <a:spcBef>
                          <a:spcPts val="0"/>
                        </a:spcBef>
                        <a:spcAft>
                          <a:spcPts val="0"/>
                        </a:spcAft>
                        <a:buFont typeface="Symbol"/>
                        <a:buChar char=""/>
                      </a:pPr>
                      <a:r>
                        <a:rPr lang="en-US" sz="1500" kern="1200" baseline="0">
                          <a:latin typeface="+mn-lt"/>
                        </a:rPr>
                        <a:t>Story Grooming</a:t>
                      </a:r>
                      <a:endParaRPr lang="en-US" sz="1500" kern="1200" baseline="0">
                        <a:solidFill>
                          <a:srgbClr val="000000"/>
                        </a:solidFill>
                        <a:latin typeface="+mn-lt"/>
                        <a:ea typeface="Calibri"/>
                        <a:cs typeface="Times New Roman"/>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a:latin typeface="+mn-lt"/>
                        </a:rPr>
                        <a:t>Product Management &amp; Techni</a:t>
                      </a:r>
                      <a:r>
                        <a:rPr lang="en-US" sz="1500" baseline="0">
                          <a:latin typeface="+mn-lt"/>
                        </a:rPr>
                        <a:t>cal Teams</a:t>
                      </a:r>
                      <a:endParaRPr lang="en-US" sz="1500">
                        <a:latin typeface="+mn-lt"/>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r>
                        <a:rPr lang="en-US" sz="1500" u="none" strike="noStrike" kern="1200" cap="none" baseline="0">
                          <a:latin typeface="+mn-lt"/>
                          <a:sym typeface="Arial"/>
                          <a:rtl val="0"/>
                        </a:rPr>
                        <a:t>Weekly</a:t>
                      </a:r>
                      <a:endParaRPr lang="en-US" sz="1500" b="0" i="0" u="none" strike="noStrike" kern="1200" cap="none" baseline="0">
                        <a:solidFill>
                          <a:srgbClr val="000000"/>
                        </a:solidFill>
                        <a:latin typeface="+mn-lt"/>
                        <a:ea typeface="Times New Roman"/>
                        <a:cs typeface="Times New Roman"/>
                        <a:sym typeface="Arial"/>
                        <a:rtl val="0"/>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u="none" kern="1200">
                          <a:latin typeface="+mn-lt"/>
                        </a:rPr>
                        <a:t>Project</a:t>
                      </a:r>
                      <a:r>
                        <a:rPr lang="en-US" sz="1500" u="none" kern="1200" baseline="0">
                          <a:latin typeface="+mn-lt"/>
                        </a:rPr>
                        <a:t> Manager &amp; Dev Leads</a:t>
                      </a:r>
                      <a:endParaRPr lang="en-US" sz="1500" u="none">
                        <a:latin typeface="+mn-lt"/>
                      </a:endParaRPr>
                    </a:p>
                    <a:p>
                      <a:endParaRPr lang="en-US" sz="1500">
                        <a:latin typeface="+mn-lt"/>
                      </a:endParaRPr>
                    </a:p>
                  </a:txBody>
                  <a:tcPr/>
                </a:tc>
                <a:extLst>
                  <a:ext uri="{0D108BD9-81ED-4DB2-BD59-A6C34878D82A}">
                    <a16:rowId xmlns:a16="http://schemas.microsoft.com/office/drawing/2014/main" val="10002"/>
                  </a:ext>
                </a:extLst>
              </a:tr>
              <a:tr h="1990901">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kern="1200">
                          <a:latin typeface="+mn-lt"/>
                        </a:rPr>
                        <a:t>Standard</a:t>
                      </a:r>
                      <a:r>
                        <a:rPr lang="en-US" sz="1500" kern="1200" baseline="0">
                          <a:latin typeface="+mn-lt"/>
                        </a:rPr>
                        <a:t> Project Reporting &amp; Communications</a:t>
                      </a:r>
                      <a:endParaRPr lang="en-US" sz="1500">
                        <a:latin typeface="+mn-lt"/>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342900" marR="0" lvl="0" indent="-342900">
                        <a:lnSpc>
                          <a:spcPct val="115000"/>
                        </a:lnSpc>
                        <a:spcBef>
                          <a:spcPts val="0"/>
                        </a:spcBef>
                        <a:spcAft>
                          <a:spcPts val="0"/>
                        </a:spcAft>
                        <a:buFont typeface="Symbol"/>
                        <a:buChar char=""/>
                      </a:pPr>
                      <a:r>
                        <a:rPr lang="en-US" sz="1500" kern="1200">
                          <a:latin typeface="+mn-lt"/>
                        </a:rPr>
                        <a:t>Daily Scrum Meeting </a:t>
                      </a:r>
                    </a:p>
                    <a:p>
                      <a:pPr marL="342900" marR="0" lvl="0" indent="-342900">
                        <a:lnSpc>
                          <a:spcPct val="115000"/>
                        </a:lnSpc>
                        <a:spcBef>
                          <a:spcPts val="0"/>
                        </a:spcBef>
                        <a:spcAft>
                          <a:spcPts val="0"/>
                        </a:spcAft>
                        <a:buFont typeface="Symbol"/>
                        <a:buChar char=""/>
                      </a:pPr>
                      <a:r>
                        <a:rPr lang="en-US" sz="1500" kern="1200">
                          <a:latin typeface="+mn-lt"/>
                        </a:rPr>
                        <a:t>Iteration Planning &amp; Retrospection</a:t>
                      </a:r>
                    </a:p>
                    <a:p>
                      <a:pPr marL="342900" marR="0" lvl="0" indent="-342900">
                        <a:lnSpc>
                          <a:spcPct val="115000"/>
                        </a:lnSpc>
                        <a:spcBef>
                          <a:spcPts val="0"/>
                        </a:spcBef>
                        <a:spcAft>
                          <a:spcPts val="0"/>
                        </a:spcAft>
                        <a:buFont typeface="Symbol"/>
                        <a:buChar char=""/>
                      </a:pPr>
                      <a:r>
                        <a:rPr lang="en-US" sz="1500" kern="1200">
                          <a:latin typeface="+mn-lt"/>
                        </a:rPr>
                        <a:t>Weekly </a:t>
                      </a:r>
                      <a:r>
                        <a:rPr lang="en-US" sz="1500" kern="1200" baseline="0">
                          <a:latin typeface="+mn-lt"/>
                        </a:rPr>
                        <a:t>Status Report</a:t>
                      </a:r>
                    </a:p>
                    <a:p>
                      <a:pPr marL="342900" marR="0" lvl="0" indent="-342900">
                        <a:lnSpc>
                          <a:spcPct val="115000"/>
                        </a:lnSpc>
                        <a:spcBef>
                          <a:spcPts val="0"/>
                        </a:spcBef>
                        <a:spcAft>
                          <a:spcPts val="0"/>
                        </a:spcAft>
                        <a:buFont typeface="Symbol"/>
                        <a:buChar char=""/>
                      </a:pPr>
                      <a:r>
                        <a:rPr lang="en-US" sz="1500" kern="1200" baseline="0">
                          <a:latin typeface="+mn-lt"/>
                        </a:rPr>
                        <a:t>Meeting Notes &amp; Actions Items</a:t>
                      </a:r>
                    </a:p>
                    <a:p>
                      <a:pPr marL="342900" marR="0" lvl="0" indent="-342900">
                        <a:lnSpc>
                          <a:spcPct val="115000"/>
                        </a:lnSpc>
                        <a:spcBef>
                          <a:spcPts val="0"/>
                        </a:spcBef>
                        <a:spcAft>
                          <a:spcPts val="0"/>
                        </a:spcAft>
                        <a:buFont typeface="Symbol"/>
                        <a:buChar char=""/>
                      </a:pPr>
                      <a:r>
                        <a:rPr lang="en-US" sz="1500" kern="1200" baseline="0">
                          <a:latin typeface="+mn-lt"/>
                        </a:rPr>
                        <a:t>Project Schedule &amp; Milestone progress reporting</a:t>
                      </a:r>
                      <a:endParaRPr lang="en-US" sz="1500">
                        <a:latin typeface="+mn-lt"/>
                        <a:ea typeface="Calibri"/>
                        <a:cs typeface="Times New Roman"/>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kern="1200">
                          <a:latin typeface="+mn-lt"/>
                        </a:rPr>
                        <a:t>Project Team; Stakeholders</a:t>
                      </a:r>
                      <a:endParaRPr lang="en-US" sz="1500">
                        <a:latin typeface="+mn-lt"/>
                      </a:endParaRPr>
                    </a:p>
                    <a:p>
                      <a:endParaRPr lang="en-US" sz="1500">
                        <a:latin typeface="+mn-lt"/>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kern="1200">
                          <a:latin typeface="+mn-lt"/>
                        </a:rPr>
                        <a:t>Daily/Weekly </a:t>
                      </a:r>
                      <a:r>
                        <a:rPr lang="en-US" sz="1500" kern="1200" baseline="0">
                          <a:latin typeface="+mn-lt"/>
                        </a:rPr>
                        <a:t>– ongoing communications activities</a:t>
                      </a:r>
                      <a:endParaRPr lang="en-US" sz="1500">
                        <a:latin typeface="+mn-lt"/>
                      </a:endParaRPr>
                    </a:p>
                    <a:p>
                      <a:endParaRPr lang="en-US" sz="1500">
                        <a:latin typeface="+mn-lt"/>
                      </a:endParaRPr>
                    </a:p>
                  </a:txBody>
                  <a:tcPr/>
                </a:tc>
                <a:tc>
                  <a:txBody>
                    <a:bodyPr/>
                    <a:lstStyle>
                      <a:lvl1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1pPr>
                      <a:lvl2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2pPr>
                      <a:lvl3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3pPr>
                      <a:lvl4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4pPr>
                      <a:lvl5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5pPr>
                      <a:lvl6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6pPr>
                      <a:lvl7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7pPr>
                      <a:lvl8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8pPr>
                      <a:lvl9pPr marR="0" algn="l" rtl="0">
                        <a:lnSpc>
                          <a:spcPct val="100000"/>
                        </a:lnSpc>
                        <a:spcBef>
                          <a:spcPts val="0"/>
                        </a:spcBef>
                        <a:spcAft>
                          <a:spcPts val="0"/>
                        </a:spcAft>
                        <a:buNone/>
                        <a:defRPr sz="1401" b="0" i="0" u="none" strike="noStrike" cap="none" baseline="0">
                          <a:solidFill>
                            <a:schemeClr val="dk1"/>
                          </a:solidFill>
                          <a:latin typeface="Calibri"/>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u="none" kern="1200">
                          <a:latin typeface="+mn-lt"/>
                        </a:rPr>
                        <a:t>Project Manager</a:t>
                      </a:r>
                      <a:r>
                        <a:rPr lang="en-US" sz="1500" u="none" kern="1200" baseline="0">
                          <a:latin typeface="+mn-lt"/>
                        </a:rPr>
                        <a:t> &amp; Technical Team</a:t>
                      </a:r>
                      <a:endParaRPr lang="en-US" sz="1500" u="none">
                        <a:latin typeface="+mn-lt"/>
                      </a:endParaRPr>
                    </a:p>
                  </a:txBody>
                  <a:tcPr/>
                </a:tc>
                <a:extLst>
                  <a:ext uri="{0D108BD9-81ED-4DB2-BD59-A6C34878D82A}">
                    <a16:rowId xmlns:a16="http://schemas.microsoft.com/office/drawing/2014/main" val="10003"/>
                  </a:ext>
                </a:extLst>
              </a:tr>
              <a:tr h="1442582">
                <a:tc>
                  <a:txBody>
                    <a:bodyPr/>
                    <a:lstStyle/>
                    <a:p>
                      <a:pPr marL="0" marR="0" algn="l" defTabSz="914400" rtl="0" eaLnBrk="1" latinLnBrk="0" hangingPunct="1">
                        <a:lnSpc>
                          <a:spcPct val="100000"/>
                        </a:lnSpc>
                        <a:spcBef>
                          <a:spcPts val="0"/>
                        </a:spcBef>
                        <a:spcAft>
                          <a:spcPts val="0"/>
                        </a:spcAft>
                        <a:buNone/>
                      </a:pPr>
                      <a:r>
                        <a:rPr lang="en-US" sz="1500" b="0" u="none" strike="noStrike" kern="1200" cap="none" baseline="0">
                          <a:solidFill>
                            <a:schemeClr val="dk1"/>
                          </a:solidFill>
                          <a:latin typeface="+mn-lt"/>
                          <a:sym typeface="Arial"/>
                          <a:rtl val="0"/>
                        </a:rPr>
                        <a:t>Other Communication Practices to overcome language barriers</a:t>
                      </a:r>
                      <a:endParaRPr lang="en-US" sz="1500" b="0" i="0" u="none" strike="noStrike" kern="1200" cap="none" baseline="0">
                        <a:solidFill>
                          <a:schemeClr val="dk1"/>
                        </a:solidFill>
                        <a:latin typeface="+mn-lt"/>
                        <a:ea typeface="+mn-ea"/>
                        <a:cs typeface="+mn-cs"/>
                        <a:sym typeface="Arial"/>
                        <a:rtl val="0"/>
                      </a:endParaRPr>
                    </a:p>
                  </a:txBody>
                  <a:tcPr/>
                </a:tc>
                <a:tc>
                  <a:txBody>
                    <a:bodyPr/>
                    <a:lstStyle/>
                    <a:p>
                      <a:pPr marL="342900" marR="0" lvl="0" indent="-342900">
                        <a:lnSpc>
                          <a:spcPct val="115000"/>
                        </a:lnSpc>
                        <a:spcBef>
                          <a:spcPts val="0"/>
                        </a:spcBef>
                        <a:spcAft>
                          <a:spcPts val="0"/>
                        </a:spcAft>
                        <a:buFont typeface="Symbol"/>
                        <a:buChar char=""/>
                      </a:pPr>
                      <a:r>
                        <a:rPr lang="en-US" sz="1500" kern="1200">
                          <a:latin typeface="+mn-lt"/>
                        </a:rPr>
                        <a:t>Usage of Chat tools – Slack, Teams, etc.</a:t>
                      </a:r>
                    </a:p>
                    <a:p>
                      <a:pPr marL="342900" marR="0" lvl="0" indent="-342900">
                        <a:lnSpc>
                          <a:spcPct val="115000"/>
                        </a:lnSpc>
                        <a:spcBef>
                          <a:spcPts val="0"/>
                        </a:spcBef>
                        <a:spcAft>
                          <a:spcPts val="0"/>
                        </a:spcAft>
                        <a:buFont typeface="Symbol"/>
                        <a:buChar char=""/>
                      </a:pPr>
                      <a:r>
                        <a:rPr lang="en-US" sz="1500" kern="1200">
                          <a:latin typeface="+mn-lt"/>
                        </a:rPr>
                        <a:t>Sharing Agenda and documentation before any review call</a:t>
                      </a:r>
                      <a:endParaRPr lang="en-US" sz="1500">
                        <a:latin typeface="+mn-lt"/>
                        <a:ea typeface="Calibri"/>
                        <a:cs typeface="Times New Roman"/>
                      </a:endParaRPr>
                    </a:p>
                  </a:txBody>
                  <a:tcPr/>
                </a:tc>
                <a:tc>
                  <a:txBody>
                    <a:bodyPr/>
                    <a:lstStyle/>
                    <a:p>
                      <a:pPr marL="0" marR="0" algn="l" defTabSz="914400" rtl="0" eaLnBrk="1" latinLnBrk="0" hangingPunct="1">
                        <a:lnSpc>
                          <a:spcPct val="100000"/>
                        </a:lnSpc>
                        <a:spcBef>
                          <a:spcPts val="0"/>
                        </a:spcBef>
                        <a:spcAft>
                          <a:spcPts val="0"/>
                        </a:spcAft>
                        <a:buNone/>
                      </a:pPr>
                      <a:r>
                        <a:rPr lang="en-US" sz="1500" b="0" u="none" strike="noStrike" kern="1200" cap="none" baseline="0">
                          <a:solidFill>
                            <a:schemeClr val="dk1"/>
                          </a:solidFill>
                          <a:latin typeface="+mn-lt"/>
                          <a:sym typeface="Arial"/>
                          <a:rtl val="0"/>
                        </a:rPr>
                        <a:t>Project Teams</a:t>
                      </a:r>
                      <a:endParaRPr lang="en-US" sz="1500" b="0" i="0" u="none" strike="noStrike" kern="1200" cap="none" baseline="0">
                        <a:solidFill>
                          <a:schemeClr val="dk1"/>
                        </a:solidFill>
                        <a:latin typeface="+mn-lt"/>
                        <a:ea typeface="+mn-ea"/>
                        <a:cs typeface="+mn-cs"/>
                        <a:sym typeface="Arial"/>
                        <a:rtl val="0"/>
                      </a:endParaRPr>
                    </a:p>
                  </a:txBody>
                  <a:tcPr/>
                </a:tc>
                <a:tc>
                  <a:txBody>
                    <a:bodyPr/>
                    <a:lstStyle/>
                    <a:p>
                      <a:pPr marL="0" marR="0" algn="l" defTabSz="914400" rtl="0" eaLnBrk="1" latinLnBrk="0" hangingPunct="1">
                        <a:lnSpc>
                          <a:spcPct val="100000"/>
                        </a:lnSpc>
                        <a:spcBef>
                          <a:spcPts val="0"/>
                        </a:spcBef>
                        <a:spcAft>
                          <a:spcPts val="0"/>
                        </a:spcAft>
                        <a:buNone/>
                      </a:pPr>
                      <a:r>
                        <a:rPr lang="en-US" sz="1500" b="0" u="none" strike="noStrike" kern="1200" cap="none" baseline="0">
                          <a:solidFill>
                            <a:schemeClr val="dk1"/>
                          </a:solidFill>
                          <a:latin typeface="+mn-lt"/>
                          <a:sym typeface="Arial"/>
                          <a:rtl val="0"/>
                        </a:rPr>
                        <a:t>Ongoing</a:t>
                      </a:r>
                      <a:endParaRPr lang="en-US" sz="1500" b="0" i="0" u="none" strike="noStrike" kern="1200" cap="none" baseline="0">
                        <a:solidFill>
                          <a:schemeClr val="dk1"/>
                        </a:solidFill>
                        <a:latin typeface="+mn-lt"/>
                        <a:ea typeface="+mn-ea"/>
                        <a:cs typeface="+mn-cs"/>
                        <a:sym typeface="Arial"/>
                        <a:rtl val="0"/>
                      </a:endParaRPr>
                    </a:p>
                  </a:txBody>
                  <a:tcPr/>
                </a:tc>
                <a:tc>
                  <a:txBody>
                    <a:bodyPr/>
                    <a:lstStyle/>
                    <a:p>
                      <a:pPr marL="0" marR="0" algn="l" defTabSz="914400" rtl="0" eaLnBrk="1" latinLnBrk="0" hangingPunct="1">
                        <a:lnSpc>
                          <a:spcPct val="100000"/>
                        </a:lnSpc>
                        <a:spcBef>
                          <a:spcPts val="0"/>
                        </a:spcBef>
                        <a:spcAft>
                          <a:spcPts val="0"/>
                        </a:spcAft>
                        <a:buNone/>
                      </a:pPr>
                      <a:r>
                        <a:rPr lang="en-US" sz="1500" b="0" u="none" strike="noStrike" kern="1200" cap="none" baseline="0">
                          <a:solidFill>
                            <a:schemeClr val="dk1"/>
                          </a:solidFill>
                          <a:latin typeface="+mn-lt"/>
                          <a:sym typeface="Arial"/>
                          <a:rtl val="0"/>
                        </a:rPr>
                        <a:t>Managers from both teams</a:t>
                      </a:r>
                      <a:endParaRPr lang="en-US" sz="1500" b="0" i="0" u="none" strike="noStrike" kern="1200" cap="none" baseline="0">
                        <a:solidFill>
                          <a:schemeClr val="dk1"/>
                        </a:solidFill>
                        <a:latin typeface="+mn-lt"/>
                        <a:ea typeface="+mn-ea"/>
                        <a:cs typeface="+mn-cs"/>
                        <a:sym typeface="Arial"/>
                        <a:rtl val="0"/>
                      </a:endParaRPr>
                    </a:p>
                  </a:txBody>
                  <a:tcPr/>
                </a:tc>
                <a:extLst>
                  <a:ext uri="{0D108BD9-81ED-4DB2-BD59-A6C34878D82A}">
                    <a16:rowId xmlns:a16="http://schemas.microsoft.com/office/drawing/2014/main" val="4211228720"/>
                  </a:ext>
                </a:extLst>
              </a:tr>
            </a:tbl>
          </a:graphicData>
        </a:graphic>
      </p:graphicFrame>
      <p:sp>
        <p:nvSpPr>
          <p:cNvPr id="4" name="Slide Number Placeholder 3">
            <a:extLst>
              <a:ext uri="{FF2B5EF4-FFF2-40B4-BE49-F238E27FC236}">
                <a16:creationId xmlns:a16="http://schemas.microsoft.com/office/drawing/2014/main" id="{DA9981A1-83EB-44D0-8FA1-5F6B734B17DC}"/>
              </a:ext>
            </a:extLst>
          </p:cNvPr>
          <p:cNvSpPr>
            <a:spLocks noGrp="1"/>
          </p:cNvSpPr>
          <p:nvPr>
            <p:ph type="sldNum" sz="quarter" idx="21"/>
          </p:nvPr>
        </p:nvSpPr>
        <p:spPr/>
        <p:txBody>
          <a:bodyPr/>
          <a:lstStyle/>
          <a:p>
            <a:fld id="{2ADF02F0-7A45-4BFB-A264-947079AA91A4}" type="slidenum">
              <a:rPr lang="en-US" smtClean="0"/>
              <a:t>30</a:t>
            </a:fld>
            <a:endParaRPr lang="en-US"/>
          </a:p>
        </p:txBody>
      </p:sp>
    </p:spTree>
    <p:extLst>
      <p:ext uri="{BB962C8B-B14F-4D97-AF65-F5344CB8AC3E}">
        <p14:creationId xmlns:p14="http://schemas.microsoft.com/office/powerpoint/2010/main" val="80004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9CE865-DDB0-1D49-9FAD-9AD8E32F778B}"/>
              </a:ext>
            </a:extLst>
          </p:cNvPr>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sym typeface="Galdeano"/>
              </a:rPr>
              <a:t>Change Management Approach </a:t>
            </a:r>
            <a:endParaRPr lang="en-US"/>
          </a:p>
        </p:txBody>
      </p:sp>
      <p:sp>
        <p:nvSpPr>
          <p:cNvPr id="55" name="Rectangle 54">
            <a:extLst>
              <a:ext uri="{FF2B5EF4-FFF2-40B4-BE49-F238E27FC236}">
                <a16:creationId xmlns:a16="http://schemas.microsoft.com/office/drawing/2014/main" id="{892DF253-44FD-A942-ACF3-CB772D5ED32B}"/>
              </a:ext>
            </a:extLst>
          </p:cNvPr>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3">
            <a:extLst>
              <a:ext uri="{FF2B5EF4-FFF2-40B4-BE49-F238E27FC236}">
                <a16:creationId xmlns:a16="http://schemas.microsoft.com/office/drawing/2014/main" id="{DD4AFEB9-4229-F397-C0DC-9BD77FB7A704}"/>
              </a:ext>
            </a:extLst>
          </p:cNvPr>
          <p:cNvSpPr txBox="1"/>
          <p:nvPr/>
        </p:nvSpPr>
        <p:spPr>
          <a:xfrm>
            <a:off x="153699" y="1176058"/>
            <a:ext cx="11884602" cy="488165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pPr>
            <a:r>
              <a:rPr lang="en-US" sz="1600">
                <a:ea typeface="Yu Gothic Light" panose="020B0300000000000000" pitchFamily="34" charset="-128"/>
                <a:cs typeface="Times New Roman" panose="02020603050405020304" pitchFamily="18" charset="0"/>
              </a:rPr>
              <a:t>Changes to the scope will mean any of the following:</a:t>
            </a:r>
          </a:p>
          <a:p>
            <a:pPr marL="342900" marR="0" lvl="0" indent="-342900">
              <a:lnSpc>
                <a:spcPct val="115000"/>
              </a:lnSpc>
              <a:spcBef>
                <a:spcPts val="0"/>
              </a:spcBef>
              <a:spcAft>
                <a:spcPts val="0"/>
              </a:spcAft>
              <a:buFont typeface="Symbol" panose="05050102010706020507" pitchFamily="18" charset="2"/>
              <a:buChar char=""/>
            </a:pPr>
            <a:r>
              <a:rPr lang="en-IN" sz="1600">
                <a:effectLst/>
                <a:ea typeface="Calibri" panose="020F0502020204030204" pitchFamily="34" charset="0"/>
                <a:cs typeface="Times New Roman" panose="02020603050405020304" pitchFamily="18" charset="0"/>
              </a:rPr>
              <a:t>Change introduced in the application between the proposal and the actual implementation or during the implementation.</a:t>
            </a:r>
            <a:endParaRPr lang="en-US" sz="1600">
              <a:effectLst/>
              <a:ea typeface="Yu Gothic Light" panose="020B0300000000000000" pitchFamily="34"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600">
                <a:effectLst/>
                <a:ea typeface="Yu Gothic Light" panose="020B0300000000000000" pitchFamily="34" charset="-128"/>
                <a:cs typeface="Times New Roman" panose="02020603050405020304" pitchFamily="18" charset="0"/>
              </a:rPr>
              <a:t>Any changes to the scope of the project as detailed in section “In Scope”</a:t>
            </a:r>
          </a:p>
          <a:p>
            <a:pPr marL="342900" marR="0" lvl="0" indent="-342900">
              <a:lnSpc>
                <a:spcPct val="115000"/>
              </a:lnSpc>
              <a:spcBef>
                <a:spcPts val="0"/>
              </a:spcBef>
              <a:spcAft>
                <a:spcPts val="0"/>
              </a:spcAft>
              <a:buFont typeface="Symbol" panose="05050102010706020507" pitchFamily="18" charset="2"/>
              <a:buChar char=""/>
            </a:pPr>
            <a:r>
              <a:rPr lang="en-US" sz="1600">
                <a:effectLst/>
                <a:ea typeface="Yu Gothic Light" panose="020B0300000000000000" pitchFamily="34" charset="-128"/>
                <a:cs typeface="Times New Roman" panose="02020603050405020304" pitchFamily="18" charset="0"/>
              </a:rPr>
              <a:t>Invalidation of any of the assumptions detailed in section “Assumptions”</a:t>
            </a:r>
          </a:p>
          <a:p>
            <a:pPr marL="342900" marR="0" lvl="0" indent="-342900">
              <a:lnSpc>
                <a:spcPct val="115000"/>
              </a:lnSpc>
              <a:spcBef>
                <a:spcPts val="0"/>
              </a:spcBef>
              <a:spcAft>
                <a:spcPts val="0"/>
              </a:spcAft>
              <a:buFont typeface="Symbol" panose="05050102010706020507" pitchFamily="18" charset="2"/>
              <a:buChar char=""/>
            </a:pPr>
            <a:r>
              <a:rPr lang="en-US" sz="1600">
                <a:effectLst/>
                <a:ea typeface="Yu Gothic Light" panose="020B0300000000000000" pitchFamily="34" charset="-128"/>
                <a:cs typeface="Times New Roman" panose="02020603050405020304" pitchFamily="18" charset="0"/>
              </a:rPr>
              <a:t>Any change to the terms and conditions as defined in section “Commercials” </a:t>
            </a:r>
          </a:p>
          <a:p>
            <a:pPr marL="342900" marR="0" lvl="0" indent="-342900">
              <a:lnSpc>
                <a:spcPct val="115000"/>
              </a:lnSpc>
              <a:spcBef>
                <a:spcPts val="0"/>
              </a:spcBef>
              <a:spcAft>
                <a:spcPts val="0"/>
              </a:spcAft>
              <a:buFont typeface="Symbol" panose="05050102010706020507" pitchFamily="18" charset="2"/>
              <a:buChar char=""/>
            </a:pPr>
            <a:r>
              <a:rPr lang="en-US" sz="1600">
                <a:effectLst/>
                <a:ea typeface="Yu Gothic Light" panose="020B0300000000000000" pitchFamily="34" charset="-128"/>
                <a:cs typeface="Times New Roman" panose="02020603050405020304" pitchFamily="18" charset="0"/>
              </a:rPr>
              <a:t>Nonfulfillment of any of the dependencies detailed in the sections “Dependencies”</a:t>
            </a:r>
          </a:p>
          <a:p>
            <a:pPr marL="457200" marR="0">
              <a:lnSpc>
                <a:spcPct val="115000"/>
              </a:lnSpc>
              <a:spcBef>
                <a:spcPts val="0"/>
              </a:spcBef>
              <a:spcAft>
                <a:spcPts val="0"/>
              </a:spcAft>
            </a:pPr>
            <a:r>
              <a:rPr lang="en-US" sz="1600">
                <a:effectLst/>
                <a:ea typeface="Yu Gothic Light" panose="020B0300000000000000" pitchFamily="34" charset="-128"/>
                <a:cs typeface="Times New Roman" panose="02020603050405020304" pitchFamily="18" charset="0"/>
              </a:rPr>
              <a:t> </a:t>
            </a:r>
          </a:p>
          <a:p>
            <a:pPr marL="457200" marR="0">
              <a:lnSpc>
                <a:spcPct val="115000"/>
              </a:lnSpc>
              <a:spcBef>
                <a:spcPts val="0"/>
              </a:spcBef>
              <a:spcAft>
                <a:spcPts val="0"/>
              </a:spcAft>
            </a:pPr>
            <a:endParaRPr lang="en-US" sz="1600">
              <a:effectLst/>
              <a:ea typeface="Yu Gothic Light" panose="020B0300000000000000" pitchFamily="34" charset="-128"/>
              <a:cs typeface="Times New Roman" panose="02020603050405020304" pitchFamily="18" charset="0"/>
            </a:endParaRPr>
          </a:p>
          <a:p>
            <a:pPr marR="0">
              <a:lnSpc>
                <a:spcPct val="115000"/>
              </a:lnSpc>
              <a:spcBef>
                <a:spcPts val="0"/>
              </a:spcBef>
              <a:spcAft>
                <a:spcPts val="0"/>
              </a:spcAft>
            </a:pPr>
            <a:r>
              <a:rPr lang="en-US" sz="1600">
                <a:effectLst/>
                <a:ea typeface="Yu Gothic Light" panose="020B0300000000000000" pitchFamily="34" charset="-128"/>
                <a:cs typeface="Times New Roman" panose="02020603050405020304" pitchFamily="18" charset="0"/>
              </a:rPr>
              <a:t>In case of a change request, the scheduled end date for this Project and/or the fees associated may change. Whenever a change is identified, it will be managed as per the below process:</a:t>
            </a:r>
          </a:p>
          <a:p>
            <a:pPr marL="342900" marR="0" lvl="0" indent="-342900">
              <a:lnSpc>
                <a:spcPct val="115000"/>
              </a:lnSpc>
              <a:spcBef>
                <a:spcPts val="0"/>
              </a:spcBef>
              <a:spcAft>
                <a:spcPts val="0"/>
              </a:spcAft>
              <a:buFont typeface="Symbol" panose="05050102010706020507" pitchFamily="18" charset="2"/>
              <a:buChar char=""/>
            </a:pPr>
            <a:r>
              <a:rPr lang="en-US" sz="1600">
                <a:effectLst/>
                <a:ea typeface="Yu Gothic Light" panose="020B0300000000000000" pitchFamily="34" charset="-128"/>
                <a:cs typeface="Times New Roman" panose="02020603050405020304" pitchFamily="18" charset="0"/>
              </a:rPr>
              <a:t>For any changes to the scope, either Ascend Learning or Happiest Minds will submit a Change Request </a:t>
            </a:r>
          </a:p>
          <a:p>
            <a:pPr marL="342900" marR="0" lvl="0" indent="-342900">
              <a:lnSpc>
                <a:spcPct val="115000"/>
              </a:lnSpc>
              <a:spcBef>
                <a:spcPts val="0"/>
              </a:spcBef>
              <a:spcAft>
                <a:spcPts val="0"/>
              </a:spcAft>
              <a:buFont typeface="Symbol" panose="05050102010706020507" pitchFamily="18" charset="2"/>
              <a:buChar char=""/>
            </a:pPr>
            <a:r>
              <a:rPr lang="en-US" sz="1600">
                <a:effectLst/>
                <a:ea typeface="Yu Gothic Light" panose="020B0300000000000000" pitchFamily="34" charset="-128"/>
                <a:cs typeface="Times New Roman" panose="02020603050405020304" pitchFamily="18" charset="0"/>
              </a:rPr>
              <a:t>Happiest Minds will issue a Change Order providing the impact of the change to the schedule and/or fees </a:t>
            </a:r>
          </a:p>
          <a:p>
            <a:pPr marL="342900" marR="0" lvl="0" indent="-342900">
              <a:lnSpc>
                <a:spcPct val="115000"/>
              </a:lnSpc>
              <a:spcBef>
                <a:spcPts val="0"/>
              </a:spcBef>
              <a:spcAft>
                <a:spcPts val="0"/>
              </a:spcAft>
              <a:buFont typeface="Symbol" panose="05050102010706020507" pitchFamily="18" charset="2"/>
              <a:buChar char=""/>
            </a:pPr>
            <a:r>
              <a:rPr lang="en-US" sz="1600">
                <a:effectLst/>
                <a:ea typeface="Yu Gothic Light" panose="020B0300000000000000" pitchFamily="34" charset="-128"/>
                <a:cs typeface="Times New Roman" panose="02020603050405020304" pitchFamily="18" charset="0"/>
              </a:rPr>
              <a:t>Ascend Learning SPOC will review along with Happiest Minds SPOC and mutually agree to either approve or cancel the change order </a:t>
            </a:r>
          </a:p>
          <a:p>
            <a:pPr marL="342900" marR="0" lvl="0" indent="-342900">
              <a:lnSpc>
                <a:spcPct val="115000"/>
              </a:lnSpc>
              <a:spcBef>
                <a:spcPts val="0"/>
              </a:spcBef>
              <a:spcAft>
                <a:spcPts val="0"/>
              </a:spcAft>
              <a:buFont typeface="Symbol" panose="05050102010706020507" pitchFamily="18" charset="2"/>
              <a:buChar char=""/>
            </a:pPr>
            <a:r>
              <a:rPr lang="en-US" sz="1600">
                <a:effectLst/>
                <a:ea typeface="Yu Gothic Light" panose="020B0300000000000000" pitchFamily="34" charset="-128"/>
                <a:cs typeface="Times New Roman" panose="02020603050405020304" pitchFamily="18" charset="0"/>
              </a:rPr>
              <a:t>Changes will be implemented only after Ascend Learning approval and signing of the change order form by both the Parties </a:t>
            </a:r>
          </a:p>
          <a:p>
            <a:pPr marL="342900" marR="0" lvl="0" indent="-342900">
              <a:lnSpc>
                <a:spcPct val="115000"/>
              </a:lnSpc>
              <a:spcBef>
                <a:spcPts val="0"/>
              </a:spcBef>
              <a:spcAft>
                <a:spcPts val="0"/>
              </a:spcAft>
              <a:buFont typeface="Symbol" panose="05050102010706020507" pitchFamily="18" charset="2"/>
              <a:buChar char=""/>
            </a:pPr>
            <a:r>
              <a:rPr lang="en-US" sz="1600">
                <a:effectLst/>
                <a:ea typeface="Yu Gothic Light" panose="020B0300000000000000" pitchFamily="34" charset="-128"/>
                <a:cs typeface="Times New Roman" panose="02020603050405020304" pitchFamily="18" charset="0"/>
              </a:rPr>
              <a:t>For any Ascend Learning dependencies that are not met or issues that are not resolved, which could impact the schedule – Happiest Minds Project Manager will complete a Change Order and inform the Ascend Learning SPOC.</a:t>
            </a:r>
          </a:p>
        </p:txBody>
      </p:sp>
    </p:spTree>
    <p:extLst>
      <p:ext uri="{BB962C8B-B14F-4D97-AF65-F5344CB8AC3E}">
        <p14:creationId xmlns:p14="http://schemas.microsoft.com/office/powerpoint/2010/main" val="3468075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9CE865-DDB0-1D49-9FAD-9AD8E32F778B}"/>
              </a:ext>
            </a:extLst>
          </p:cNvPr>
          <p:cNvSpPr>
            <a:spLocks noGrp="1"/>
          </p:cNvSpPr>
          <p:nvPr>
            <p:ph type="body" sz="quarter" idx="15"/>
          </p:nvPr>
        </p:nvSpPr>
        <p:spPr>
          <a:xfrm>
            <a:off x="228600" y="164592"/>
            <a:ext cx="9753599" cy="933450"/>
          </a:xfrm>
        </p:spPr>
        <p:txBody>
          <a:bodyPr vert="horz" lIns="91440" tIns="45720" rIns="91440" bIns="45720" rtlCol="0" anchor="ctr">
            <a:noAutofit/>
          </a:bodyPr>
          <a:lstStyle/>
          <a:p>
            <a:r>
              <a:rPr lang="en-US">
                <a:sym typeface="Galdeano"/>
              </a:rPr>
              <a:t>Acceptance Criteria</a:t>
            </a:r>
            <a:endParaRPr lang="en-US"/>
          </a:p>
        </p:txBody>
      </p:sp>
      <p:sp>
        <p:nvSpPr>
          <p:cNvPr id="55" name="Rectangle 54">
            <a:extLst>
              <a:ext uri="{FF2B5EF4-FFF2-40B4-BE49-F238E27FC236}">
                <a16:creationId xmlns:a16="http://schemas.microsoft.com/office/drawing/2014/main" id="{892DF253-44FD-A942-ACF3-CB772D5ED32B}"/>
              </a:ext>
            </a:extLst>
          </p:cNvPr>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a:extLst>
              <a:ext uri="{FF2B5EF4-FFF2-40B4-BE49-F238E27FC236}">
                <a16:creationId xmlns:a16="http://schemas.microsoft.com/office/drawing/2014/main" id="{A06E7A4E-991F-39E7-469A-C61ACCF50358}"/>
              </a:ext>
            </a:extLst>
          </p:cNvPr>
          <p:cNvSpPr txBox="1"/>
          <p:nvPr/>
        </p:nvSpPr>
        <p:spPr>
          <a:xfrm>
            <a:off x="153699" y="1128760"/>
            <a:ext cx="11884602" cy="205011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nSpc>
                <a:spcPct val="115000"/>
              </a:lnSpc>
              <a:spcBef>
                <a:spcPts val="0"/>
              </a:spcBef>
              <a:spcAft>
                <a:spcPts val="0"/>
              </a:spcAft>
              <a:buFont typeface="Symbol" panose="05050102010706020507" pitchFamily="18" charset="2"/>
              <a:buChar char=""/>
            </a:pPr>
            <a:r>
              <a:rPr lang="en-IN" sz="1600">
                <a:effectLst/>
                <a:ea typeface="Calibri" panose="020F0502020204030204" pitchFamily="34" charset="0"/>
                <a:cs typeface="Times New Roman" panose="02020603050405020304" pitchFamily="18" charset="0"/>
              </a:rPr>
              <a:t>The user story’s acceptance criteria/test cases will be reviewed and mutually agreed upon. </a:t>
            </a:r>
            <a:endParaRPr lang="en-US" sz="1600">
              <a:effectLst/>
              <a:ea typeface="Yu Gothic Light" panose="020B0300000000000000" pitchFamily="34"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600">
                <a:effectLst/>
                <a:ea typeface="Times New Roman" panose="02020603050405020304" pitchFamily="18" charset="0"/>
                <a:cs typeface="Times New Roman" panose="02020603050405020304" pitchFamily="18" charset="0"/>
              </a:rPr>
              <a:t>The Acceptance test case document along with acceptance test environment details would be shared by Ascend Learning and signed off 2 weeks before the start of Acceptance Testing</a:t>
            </a:r>
            <a:endParaRPr lang="en-US" sz="1600">
              <a:effectLst/>
              <a:ea typeface="Yu Gothic Light" panose="020B0300000000000000" pitchFamily="34"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IN" sz="1600">
                <a:effectLst/>
                <a:ea typeface="Yu Mincho" panose="02020400000000000000" pitchFamily="18" charset="-128"/>
                <a:cs typeface="Times New Roman" panose="02020603050405020304" pitchFamily="18" charset="0"/>
              </a:rPr>
              <a:t>Acceptance Testing will be carried out by Ascend Learning team and supported by happiest minds</a:t>
            </a:r>
            <a:endParaRPr lang="en-US" sz="1600">
              <a:effectLst/>
              <a:ea typeface="Yu Gothic Light" panose="020B0300000000000000" pitchFamily="34"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IN" sz="1600">
                <a:effectLst/>
                <a:ea typeface="Calibri" panose="020F0502020204030204" pitchFamily="34" charset="0"/>
                <a:cs typeface="Times New Roman" panose="02020603050405020304" pitchFamily="18" charset="0"/>
              </a:rPr>
              <a:t>Acceptance Testing should be completed within 1 weeks from the delivery of the system tested application</a:t>
            </a:r>
            <a:endParaRPr lang="en-US" sz="1600">
              <a:effectLst/>
              <a:ea typeface="Yu Gothic Light" panose="020B0300000000000000" pitchFamily="34"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600">
                <a:effectLst/>
                <a:ea typeface="Times New Roman" panose="02020603050405020304" pitchFamily="18" charset="0"/>
                <a:cs typeface="Times New Roman" panose="02020603050405020304" pitchFamily="18" charset="0"/>
              </a:rPr>
              <a:t>The acceptance criteria will be passing of the user acceptance test cases with Zero Critical (P0) and High (P1) severity bugs identified </a:t>
            </a:r>
            <a:endParaRPr lang="en-US" sz="1600">
              <a:effectLst/>
              <a:ea typeface="Yu Gothic Light" panose="020B0300000000000000" pitchFamily="34" charset="-128"/>
              <a:cs typeface="Times New Roman" panose="02020603050405020304" pitchFamily="18" charset="0"/>
            </a:endParaRPr>
          </a:p>
        </p:txBody>
      </p:sp>
      <p:sp>
        <p:nvSpPr>
          <p:cNvPr id="4" name="TextBox 6">
            <a:extLst>
              <a:ext uri="{FF2B5EF4-FFF2-40B4-BE49-F238E27FC236}">
                <a16:creationId xmlns:a16="http://schemas.microsoft.com/office/drawing/2014/main" id="{DC500C44-6F81-7243-7B07-90A32841501D}"/>
              </a:ext>
            </a:extLst>
          </p:cNvPr>
          <p:cNvSpPr txBox="1"/>
          <p:nvPr/>
        </p:nvSpPr>
        <p:spPr>
          <a:xfrm>
            <a:off x="153699" y="3171529"/>
            <a:ext cx="11522745" cy="3588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5760" marR="0">
              <a:lnSpc>
                <a:spcPct val="115000"/>
              </a:lnSpc>
              <a:spcBef>
                <a:spcPts val="1200"/>
              </a:spcBef>
              <a:spcAft>
                <a:spcPts val="1000"/>
              </a:spcAft>
            </a:pPr>
            <a:r>
              <a:rPr lang="en-US" sz="1600" b="1">
                <a:effectLst/>
                <a:latin typeface="Calibri" panose="020F0502020204030204" pitchFamily="34" charset="0"/>
                <a:ea typeface="Yu Gothic Light" panose="020B0300000000000000" pitchFamily="34" charset="-128"/>
                <a:cs typeface="Times New Roman" panose="02020603050405020304" pitchFamily="18" charset="0"/>
              </a:rPr>
              <a:t>Defect Severity – Definition:</a:t>
            </a:r>
            <a:r>
              <a:rPr lang="en-US" sz="1600">
                <a:effectLst/>
                <a:latin typeface="Calibri" panose="020F0502020204030204" pitchFamily="34" charset="0"/>
                <a:ea typeface="Yu Gothic Light" panose="020B0300000000000000" pitchFamily="34" charset="-128"/>
                <a:cs typeface="Times New Roman" panose="02020603050405020304" pitchFamily="18" charset="0"/>
              </a:rPr>
              <a:t> Definition of Defect Severity and Priority are as below.</a:t>
            </a:r>
            <a:endParaRPr lang="en-US" sz="1600">
              <a:effectLst/>
              <a:latin typeface="Calibri Light" panose="020F0302020204030204" pitchFamily="34" charset="0"/>
              <a:ea typeface="Yu Gothic Light" panose="020B0300000000000000" pitchFamily="34" charset="-128"/>
              <a:cs typeface="Times New Roman" panose="02020603050405020304" pitchFamily="18" charset="0"/>
            </a:endParaRPr>
          </a:p>
        </p:txBody>
      </p:sp>
      <p:sp>
        <p:nvSpPr>
          <p:cNvPr id="6" name="TextBox 7">
            <a:extLst>
              <a:ext uri="{FF2B5EF4-FFF2-40B4-BE49-F238E27FC236}">
                <a16:creationId xmlns:a16="http://schemas.microsoft.com/office/drawing/2014/main" id="{3C59299E-D105-3FAD-139E-6D2C4F2B18B8}"/>
              </a:ext>
            </a:extLst>
          </p:cNvPr>
          <p:cNvSpPr txBox="1"/>
          <p:nvPr/>
        </p:nvSpPr>
        <p:spPr>
          <a:xfrm>
            <a:off x="153698" y="6158309"/>
            <a:ext cx="11722443" cy="5665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just">
              <a:lnSpc>
                <a:spcPct val="115000"/>
              </a:lnSpc>
              <a:spcBef>
                <a:spcPts val="0"/>
              </a:spcBef>
              <a:spcAft>
                <a:spcPts val="1000"/>
              </a:spcAft>
            </a:pPr>
            <a:r>
              <a:rPr lang="en-IN" sz="1400" i="1">
                <a:effectLst/>
                <a:ea typeface="Yu Gothic Light" panose="020B0300000000000000" pitchFamily="34" charset="-128"/>
                <a:cs typeface="Arial" panose="020B0604020202020204" pitchFamily="34" charset="0"/>
              </a:rPr>
              <a:t>The deliverables would be deemed accepted if there is no response/feedback from Ascend Learning within 1 week post release of System Tested Application. Post deployment support will be provided for P0 and P1 defects for 2 weeks.</a:t>
            </a:r>
            <a:endParaRPr lang="en-US" sz="1400" i="1">
              <a:effectLst/>
              <a:ea typeface="Yu Gothic Light" panose="020B0300000000000000" pitchFamily="34" charset="-128"/>
              <a:cs typeface="Times New Roman" panose="02020603050405020304" pitchFamily="18" charset="0"/>
            </a:endParaRPr>
          </a:p>
        </p:txBody>
      </p:sp>
      <p:pic>
        <p:nvPicPr>
          <p:cNvPr id="7" name="table">
            <a:extLst>
              <a:ext uri="{FF2B5EF4-FFF2-40B4-BE49-F238E27FC236}">
                <a16:creationId xmlns:a16="http://schemas.microsoft.com/office/drawing/2014/main" id="{5F4016D4-242B-F3BF-CA5B-ECD7651643C3}"/>
              </a:ext>
            </a:extLst>
          </p:cNvPr>
          <p:cNvPicPr>
            <a:picLocks noChangeAspect="1"/>
          </p:cNvPicPr>
          <p:nvPr/>
        </p:nvPicPr>
        <p:blipFill>
          <a:blip r:embed="rId3"/>
          <a:stretch>
            <a:fillRect/>
          </a:stretch>
        </p:blipFill>
        <p:spPr>
          <a:xfrm>
            <a:off x="401471" y="3705582"/>
            <a:ext cx="11636830" cy="2361604"/>
          </a:xfrm>
          <a:prstGeom prst="rect">
            <a:avLst/>
          </a:prstGeom>
        </p:spPr>
      </p:pic>
    </p:spTree>
    <p:extLst>
      <p:ext uri="{BB962C8B-B14F-4D97-AF65-F5344CB8AC3E}">
        <p14:creationId xmlns:p14="http://schemas.microsoft.com/office/powerpoint/2010/main" val="2359184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33</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588552" y="2901010"/>
            <a:ext cx="3369395" cy="707886"/>
          </a:xfrm>
          <a:prstGeom prst="rect">
            <a:avLst/>
          </a:prstGeom>
        </p:spPr>
        <p:txBody>
          <a:bodyPr wrap="square">
            <a:spAutoFit/>
          </a:bodyPr>
          <a:lstStyle/>
          <a:p>
            <a:r>
              <a:rPr lang="en-US" sz="4000">
                <a:solidFill>
                  <a:schemeClr val="bg1"/>
                </a:solidFill>
                <a:latin typeface="Segoe UI Semibold" panose="020B0702040204020203" pitchFamily="34" charset="0"/>
                <a:cs typeface="Segoe UI Semibold" panose="020B0702040204020203" pitchFamily="34" charset="0"/>
              </a:rPr>
              <a:t>Commercials</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814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41EF93-10A8-DA95-3430-0EA806214757}"/>
              </a:ext>
            </a:extLst>
          </p:cNvPr>
          <p:cNvSpPr>
            <a:spLocks noGrp="1"/>
          </p:cNvSpPr>
          <p:nvPr>
            <p:ph type="sldNum" sz="quarter" idx="21"/>
          </p:nvPr>
        </p:nvSpPr>
        <p:spPr/>
        <p:txBody>
          <a:bodyPr/>
          <a:lstStyle/>
          <a:p>
            <a:fld id="{2ADF02F0-7A45-4BFB-A264-947079AA91A4}" type="slidenum">
              <a:rPr lang="en-US" smtClean="0"/>
              <a:t>34</a:t>
            </a:fld>
            <a:endParaRPr lang="en-US"/>
          </a:p>
        </p:txBody>
      </p:sp>
      <p:sp>
        <p:nvSpPr>
          <p:cNvPr id="4" name="Text Placeholder 1">
            <a:extLst>
              <a:ext uri="{FF2B5EF4-FFF2-40B4-BE49-F238E27FC236}">
                <a16:creationId xmlns:a16="http://schemas.microsoft.com/office/drawing/2014/main" id="{5DB2FB00-C919-3F4E-1DDF-8C7F4F174CF4}"/>
              </a:ext>
            </a:extLst>
          </p:cNvPr>
          <p:cNvSpPr>
            <a:spLocks noGrp="1"/>
          </p:cNvSpPr>
          <p:nvPr>
            <p:ph type="body" sz="quarter" idx="15"/>
          </p:nvPr>
        </p:nvSpPr>
        <p:spPr>
          <a:xfrm>
            <a:off x="228600" y="164592"/>
            <a:ext cx="9753599" cy="933450"/>
          </a:xfrm>
        </p:spPr>
        <p:txBody>
          <a:bodyPr/>
          <a:lstStyle/>
          <a:p>
            <a:r>
              <a:rPr lang="en-US"/>
              <a:t>Commercials</a:t>
            </a:r>
            <a:endParaRPr lang="en-IN"/>
          </a:p>
        </p:txBody>
      </p:sp>
      <p:graphicFrame>
        <p:nvGraphicFramePr>
          <p:cNvPr id="5" name="Table 2">
            <a:extLst>
              <a:ext uri="{FF2B5EF4-FFF2-40B4-BE49-F238E27FC236}">
                <a16:creationId xmlns:a16="http://schemas.microsoft.com/office/drawing/2014/main" id="{DD8A77EE-6A44-BC05-496E-EFA06878089D}"/>
              </a:ext>
            </a:extLst>
          </p:cNvPr>
          <p:cNvGraphicFramePr>
            <a:graphicFrameLocks noGrp="1"/>
          </p:cNvGraphicFramePr>
          <p:nvPr>
            <p:extLst>
              <p:ext uri="{D42A27DB-BD31-4B8C-83A1-F6EECF244321}">
                <p14:modId xmlns:p14="http://schemas.microsoft.com/office/powerpoint/2010/main" val="4180319910"/>
              </p:ext>
            </p:extLst>
          </p:nvPr>
        </p:nvGraphicFramePr>
        <p:xfrm>
          <a:off x="1519889" y="1796226"/>
          <a:ext cx="7171019" cy="876450"/>
        </p:xfrm>
        <a:graphic>
          <a:graphicData uri="http://schemas.openxmlformats.org/drawingml/2006/table">
            <a:tbl>
              <a:tblPr firstRow="1" bandRow="1">
                <a:tableStyleId>{21E4AEA4-8DFA-4A89-87EB-49C32662AFE0}</a:tableStyleId>
              </a:tblPr>
              <a:tblGrid>
                <a:gridCol w="3593621">
                  <a:extLst>
                    <a:ext uri="{9D8B030D-6E8A-4147-A177-3AD203B41FA5}">
                      <a16:colId xmlns:a16="http://schemas.microsoft.com/office/drawing/2014/main" val="1985701382"/>
                    </a:ext>
                  </a:extLst>
                </a:gridCol>
                <a:gridCol w="3577398">
                  <a:extLst>
                    <a:ext uri="{9D8B030D-6E8A-4147-A177-3AD203B41FA5}">
                      <a16:colId xmlns:a16="http://schemas.microsoft.com/office/drawing/2014/main" val="3055573216"/>
                    </a:ext>
                  </a:extLst>
                </a:gridCol>
              </a:tblGrid>
              <a:tr h="415424">
                <a:tc>
                  <a:txBody>
                    <a:bodyPr/>
                    <a:lstStyle/>
                    <a:p>
                      <a:pPr algn="l"/>
                      <a:r>
                        <a:rPr lang="en-US" sz="1600" b="1"/>
                        <a:t>Description </a:t>
                      </a:r>
                    </a:p>
                  </a:txBody>
                  <a:tcPr/>
                </a:tc>
                <a:tc>
                  <a:txBody>
                    <a:bodyPr/>
                    <a:lstStyle/>
                    <a:p>
                      <a:pPr algn="l"/>
                      <a:r>
                        <a:rPr lang="en-US" sz="1600" b="1"/>
                        <a:t>Amount (USD)</a:t>
                      </a:r>
                    </a:p>
                  </a:txBody>
                  <a:tcPr/>
                </a:tc>
                <a:extLst>
                  <a:ext uri="{0D108BD9-81ED-4DB2-BD59-A6C34878D82A}">
                    <a16:rowId xmlns:a16="http://schemas.microsoft.com/office/drawing/2014/main" val="2145014482"/>
                  </a:ext>
                </a:extLst>
              </a:tr>
              <a:tr h="461026">
                <a:tc>
                  <a:txBody>
                    <a:bodyPr/>
                    <a:lstStyle/>
                    <a:p>
                      <a:pPr marL="0" lvl="0" indent="0" algn="ctr">
                        <a:lnSpc>
                          <a:spcPct val="100000"/>
                        </a:lnSpc>
                        <a:spcBef>
                          <a:spcPts val="0"/>
                        </a:spcBef>
                        <a:spcAft>
                          <a:spcPts val="0"/>
                        </a:spcAft>
                        <a:buNone/>
                      </a:pPr>
                      <a:r>
                        <a:rPr lang="en-US" sz="1600" b="0" kern="1200">
                          <a:solidFill>
                            <a:schemeClr val="dk1"/>
                          </a:solidFill>
                          <a:latin typeface="+mn-lt"/>
                          <a:ea typeface="+mn-ea"/>
                          <a:cs typeface="+mn-cs"/>
                        </a:rPr>
                        <a:t>CAB UI Rewrite</a:t>
                      </a:r>
                    </a:p>
                  </a:txBody>
                  <a:tcPr/>
                </a:tc>
                <a:tc>
                  <a:txBody>
                    <a:bodyPr/>
                    <a:lstStyle/>
                    <a:p>
                      <a:pPr marL="0" lvl="0" indent="0" algn="ctr" defTabSz="914400">
                        <a:lnSpc>
                          <a:spcPct val="100000"/>
                        </a:lnSpc>
                        <a:spcBef>
                          <a:spcPts val="0"/>
                        </a:spcBef>
                        <a:spcAft>
                          <a:spcPts val="0"/>
                        </a:spcAft>
                        <a:buNone/>
                        <a:tabLst/>
                        <a:defRPr/>
                      </a:pPr>
                      <a:r>
                        <a:rPr lang="en-US" sz="1600" b="0" kern="1200">
                          <a:solidFill>
                            <a:schemeClr val="dk1"/>
                          </a:solidFill>
                          <a:latin typeface="+mn-lt"/>
                          <a:ea typeface="+mn-ea"/>
                          <a:cs typeface="+mn-cs"/>
                        </a:rPr>
                        <a:t>$105,000</a:t>
                      </a:r>
                    </a:p>
                  </a:txBody>
                  <a:tcPr/>
                </a:tc>
                <a:extLst>
                  <a:ext uri="{0D108BD9-81ED-4DB2-BD59-A6C34878D82A}">
                    <a16:rowId xmlns:a16="http://schemas.microsoft.com/office/drawing/2014/main" val="510245849"/>
                  </a:ext>
                </a:extLst>
              </a:tr>
            </a:tbl>
          </a:graphicData>
        </a:graphic>
      </p:graphicFrame>
      <p:sp>
        <p:nvSpPr>
          <p:cNvPr id="7" name="TextBox 6">
            <a:extLst>
              <a:ext uri="{FF2B5EF4-FFF2-40B4-BE49-F238E27FC236}">
                <a16:creationId xmlns:a16="http://schemas.microsoft.com/office/drawing/2014/main" id="{9AAED977-B26F-4E52-7B88-952730967E81}"/>
              </a:ext>
            </a:extLst>
          </p:cNvPr>
          <p:cNvSpPr txBox="1"/>
          <p:nvPr/>
        </p:nvSpPr>
        <p:spPr>
          <a:xfrm>
            <a:off x="91205" y="2754846"/>
            <a:ext cx="11775675" cy="1822230"/>
          </a:xfrm>
          <a:prstGeom prst="rect">
            <a:avLst/>
          </a:prstGeom>
          <a:noFill/>
        </p:spPr>
        <p:txBody>
          <a:bodyPr wrap="square" rtlCol="0">
            <a:spAutoFit/>
          </a:bodyPr>
          <a:lstStyle/>
          <a:p>
            <a:pPr>
              <a:spcAft>
                <a:spcPts val="600"/>
              </a:spcAft>
            </a:pPr>
            <a:r>
              <a:rPr lang="en-US" sz="1200" b="1">
                <a:solidFill>
                  <a:srgbClr val="000000"/>
                </a:solidFill>
                <a:ea typeface="Times New Roman" panose="02020603050405020304" pitchFamily="18" charset="0"/>
                <a:cs typeface="Wingdings" panose="05000000000000000000" pitchFamily="2" charset="2"/>
              </a:rPr>
              <a:t>Notes</a:t>
            </a:r>
          </a:p>
          <a:p>
            <a:pPr marL="342900" lvl="0" indent="-342900">
              <a:lnSpc>
                <a:spcPct val="115000"/>
              </a:lnSpc>
              <a:buFont typeface="Symbol" panose="05050102010706020507" pitchFamily="18" charset="2"/>
              <a:buChar char="·"/>
            </a:pPr>
            <a:r>
              <a:rPr lang="en-US" sz="1200">
                <a:effectLst/>
                <a:ea typeface="Times New Roman" panose="02020603050405020304" pitchFamily="18" charset="0"/>
                <a:cs typeface="Times New Roman" panose="02020603050405020304" pitchFamily="18" charset="0"/>
              </a:rPr>
              <a:t>Travel: If any travel and boarding/lodging related expenses are incurred during the execution of the project, it will be charged on actuals to Ascend. Learning Happiest Minds will seek prior permission from Ascend Learning before undertaking any such travel.</a:t>
            </a:r>
            <a:endParaRPr lang="en-US" sz="1200">
              <a:effectLst/>
              <a:ea typeface="Yu Gothic Light" panose="020B0300000000000000" pitchFamily="34" charset="-128"/>
              <a:cs typeface="Times New Roman" panose="02020603050405020304" pitchFamily="18" charset="0"/>
            </a:endParaRPr>
          </a:p>
          <a:p>
            <a:pPr marL="342900" indent="-342900">
              <a:lnSpc>
                <a:spcPct val="115000"/>
              </a:lnSpc>
              <a:buFont typeface="Symbol" panose="05050102010706020507" pitchFamily="18" charset="2"/>
              <a:buChar char="·"/>
            </a:pPr>
            <a:r>
              <a:rPr lang="en-US" sz="1200">
                <a:solidFill>
                  <a:srgbClr val="000000"/>
                </a:solidFill>
                <a:latin typeface="Segoe UI"/>
                <a:cs typeface="Segoe UI"/>
              </a:rPr>
              <a:t>Additional tools, devices, software licenses and infra cost is not a part of this budgetary estimate and will be managed by Ascend Learning</a:t>
            </a:r>
          </a:p>
          <a:p>
            <a:pPr marL="342900" lvl="0" indent="-342900">
              <a:lnSpc>
                <a:spcPct val="115000"/>
              </a:lnSpc>
              <a:buFont typeface="Symbol" panose="05050102010706020507" pitchFamily="18" charset="2"/>
              <a:buChar char="·"/>
            </a:pPr>
            <a:r>
              <a:rPr lang="en-US" sz="1200">
                <a:effectLst/>
                <a:ea typeface="Times New Roman" panose="02020603050405020304" pitchFamily="18" charset="0"/>
                <a:cs typeface="Times New Roman" panose="02020603050405020304" pitchFamily="18" charset="0"/>
              </a:rPr>
              <a:t>Taxes: The pricing mentioned exclude GST and any other local and country specific taxes including any withholding tax, as may be applicable.</a:t>
            </a:r>
            <a:endParaRPr lang="en-US" sz="1200">
              <a:effectLst/>
              <a:ea typeface="Yu Gothic Light" panose="020B0300000000000000" pitchFamily="34" charset="-128"/>
              <a:cs typeface="Times New Roman" panose="02020603050405020304" pitchFamily="18" charset="0"/>
            </a:endParaRPr>
          </a:p>
          <a:p>
            <a:pPr marL="342900" lvl="0" indent="-342900">
              <a:lnSpc>
                <a:spcPct val="115000"/>
              </a:lnSpc>
              <a:buFont typeface="Symbol" panose="05050102010706020507" pitchFamily="18" charset="2"/>
              <a:buChar char="·"/>
            </a:pPr>
            <a:r>
              <a:rPr lang="en-US" sz="1200">
                <a:effectLst/>
                <a:ea typeface="Times New Roman" panose="02020603050405020304" pitchFamily="18" charset="0"/>
                <a:cs typeface="Times New Roman" panose="02020603050405020304" pitchFamily="18" charset="0"/>
              </a:rPr>
              <a:t>Project Timeline: The project is envisioned to be completed in a period of 4 months including 2 weeks warranty</a:t>
            </a:r>
            <a:endParaRPr lang="en-US" sz="1200">
              <a:effectLst/>
              <a:ea typeface="Yu Gothic Light" panose="020B0300000000000000" pitchFamily="34" charset="-128"/>
              <a:cs typeface="Times New Roman" panose="02020603050405020304" pitchFamily="18" charset="0"/>
            </a:endParaRPr>
          </a:p>
          <a:p>
            <a:pPr marL="342900" lvl="0" indent="-342900">
              <a:lnSpc>
                <a:spcPct val="115000"/>
              </a:lnSpc>
              <a:buFont typeface="Symbol" panose="05050102010706020507" pitchFamily="18" charset="2"/>
              <a:buChar char="·"/>
            </a:pPr>
            <a:r>
              <a:rPr lang="en-US" sz="1200">
                <a:effectLst/>
                <a:ea typeface="Times New Roman" panose="02020603050405020304" pitchFamily="18" charset="0"/>
                <a:cs typeface="Times New Roman" panose="02020603050405020304" pitchFamily="18" charset="0"/>
              </a:rPr>
              <a:t>Delivery Milestone: We propose a Monthly milestone for deliverables. The detailed deliverable plan will be shared with Ascend Learning before the start of the project. </a:t>
            </a:r>
            <a:endParaRPr lang="en-US" sz="1200">
              <a:effectLst/>
              <a:ea typeface="Yu Gothic Light" panose="020B0300000000000000" pitchFamily="34"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1200">
                <a:effectLst/>
                <a:ea typeface="Times New Roman" panose="02020603050405020304" pitchFamily="18" charset="0"/>
                <a:cs typeface="Times New Roman" panose="02020603050405020304" pitchFamily="18" charset="0"/>
              </a:rPr>
              <a:t>Invoicing Schedule: The Invoicing Schedule is structured as per the monthly deliverables (scheduled as follows):</a:t>
            </a:r>
            <a:endParaRPr lang="en-US" sz="1200">
              <a:effectLst/>
              <a:ea typeface="Yu Gothic Light" panose="020B0300000000000000" pitchFamily="34" charset="-128"/>
              <a:cs typeface="Times New Roman" panose="02020603050405020304" pitchFamily="18" charset="0"/>
            </a:endParaRPr>
          </a:p>
        </p:txBody>
      </p:sp>
      <p:graphicFrame>
        <p:nvGraphicFramePr>
          <p:cNvPr id="2" name="Table 1">
            <a:extLst>
              <a:ext uri="{FF2B5EF4-FFF2-40B4-BE49-F238E27FC236}">
                <a16:creationId xmlns:a16="http://schemas.microsoft.com/office/drawing/2014/main" id="{DF78CA30-67D6-4FB4-3459-B785EBB1D32D}"/>
              </a:ext>
            </a:extLst>
          </p:cNvPr>
          <p:cNvGraphicFramePr>
            <a:graphicFrameLocks noGrp="1"/>
          </p:cNvGraphicFramePr>
          <p:nvPr>
            <p:extLst>
              <p:ext uri="{D42A27DB-BD31-4B8C-83A1-F6EECF244321}">
                <p14:modId xmlns:p14="http://schemas.microsoft.com/office/powerpoint/2010/main" val="1442245754"/>
              </p:ext>
            </p:extLst>
          </p:nvPr>
        </p:nvGraphicFramePr>
        <p:xfrm>
          <a:off x="1519889" y="4675695"/>
          <a:ext cx="7289802" cy="1920240"/>
        </p:xfrm>
        <a:graphic>
          <a:graphicData uri="http://schemas.openxmlformats.org/drawingml/2006/table">
            <a:tbl>
              <a:tblPr firstRow="1" bandRow="1">
                <a:tableStyleId>{21E4AEA4-8DFA-4A89-87EB-49C32662AFE0}</a:tableStyleId>
              </a:tblPr>
              <a:tblGrid>
                <a:gridCol w="2219962">
                  <a:extLst>
                    <a:ext uri="{9D8B030D-6E8A-4147-A177-3AD203B41FA5}">
                      <a16:colId xmlns:a16="http://schemas.microsoft.com/office/drawing/2014/main" val="1039414840"/>
                    </a:ext>
                  </a:extLst>
                </a:gridCol>
                <a:gridCol w="2639906">
                  <a:extLst>
                    <a:ext uri="{9D8B030D-6E8A-4147-A177-3AD203B41FA5}">
                      <a16:colId xmlns:a16="http://schemas.microsoft.com/office/drawing/2014/main" val="3791564744"/>
                    </a:ext>
                  </a:extLst>
                </a:gridCol>
                <a:gridCol w="2429934">
                  <a:extLst>
                    <a:ext uri="{9D8B030D-6E8A-4147-A177-3AD203B41FA5}">
                      <a16:colId xmlns:a16="http://schemas.microsoft.com/office/drawing/2014/main" val="1375496678"/>
                    </a:ext>
                  </a:extLst>
                </a:gridCol>
              </a:tblGrid>
              <a:tr h="246722">
                <a:tc>
                  <a:txBody>
                    <a:bodyPr/>
                    <a:lstStyle/>
                    <a:p>
                      <a:r>
                        <a:rPr lang="en-US" sz="1200"/>
                        <a:t>Milestone </a:t>
                      </a:r>
                    </a:p>
                  </a:txBody>
                  <a:tcPr/>
                </a:tc>
                <a:tc>
                  <a:txBody>
                    <a:bodyPr/>
                    <a:lstStyle/>
                    <a:p>
                      <a:r>
                        <a:rPr lang="en-US" sz="1200"/>
                        <a:t>Indicate Dates in Weeks</a:t>
                      </a:r>
                    </a:p>
                  </a:txBody>
                  <a:tcPr/>
                </a:tc>
                <a:tc>
                  <a:txBody>
                    <a:bodyPr/>
                    <a:lstStyle/>
                    <a:p>
                      <a:r>
                        <a:rPr lang="en-US" sz="1200"/>
                        <a:t>% Invoicing </a:t>
                      </a:r>
                    </a:p>
                  </a:txBody>
                  <a:tcPr/>
                </a:tc>
                <a:extLst>
                  <a:ext uri="{0D108BD9-81ED-4DB2-BD59-A6C34878D82A}">
                    <a16:rowId xmlns:a16="http://schemas.microsoft.com/office/drawing/2014/main" val="4204661479"/>
                  </a:ext>
                </a:extLst>
              </a:tr>
              <a:tr h="251536">
                <a:tc>
                  <a:txBody>
                    <a:bodyPr/>
                    <a:lstStyle/>
                    <a:p>
                      <a:r>
                        <a:rPr lang="en-US" sz="1200"/>
                        <a:t>Project Kick Off</a:t>
                      </a:r>
                    </a:p>
                  </a:txBody>
                  <a:tcPr/>
                </a:tc>
                <a:tc>
                  <a:txBody>
                    <a:bodyPr/>
                    <a:lstStyle/>
                    <a:p>
                      <a:r>
                        <a:rPr lang="en-US" sz="1200"/>
                        <a:t>T</a:t>
                      </a:r>
                    </a:p>
                  </a:txBody>
                  <a:tcPr/>
                </a:tc>
                <a:tc>
                  <a:txBody>
                    <a:bodyPr/>
                    <a:lstStyle/>
                    <a:p>
                      <a:r>
                        <a:rPr lang="en-US" sz="1200"/>
                        <a:t>30%</a:t>
                      </a:r>
                    </a:p>
                  </a:txBody>
                  <a:tcPr/>
                </a:tc>
                <a:extLst>
                  <a:ext uri="{0D108BD9-81ED-4DB2-BD59-A6C34878D82A}">
                    <a16:rowId xmlns:a16="http://schemas.microsoft.com/office/drawing/2014/main" val="1184016755"/>
                  </a:ext>
                </a:extLst>
              </a:tr>
              <a:tr h="251536">
                <a:tc>
                  <a:txBody>
                    <a:bodyPr/>
                    <a:lstStyle/>
                    <a:p>
                      <a:r>
                        <a:rPr lang="en-US" sz="1200"/>
                        <a:t>Analysis Phase</a:t>
                      </a:r>
                    </a:p>
                  </a:txBody>
                  <a:tcPr/>
                </a:tc>
                <a:tc>
                  <a:txBody>
                    <a:bodyPr/>
                    <a:lstStyle/>
                    <a:p>
                      <a:r>
                        <a:rPr lang="en-US" sz="1200"/>
                        <a:t>T + 2</a:t>
                      </a:r>
                    </a:p>
                  </a:txBody>
                  <a:tcPr/>
                </a:tc>
                <a:tc>
                  <a:txBody>
                    <a:bodyPr/>
                    <a:lstStyle/>
                    <a:p>
                      <a:endParaRPr lang="en-US" sz="1200"/>
                    </a:p>
                  </a:txBody>
                  <a:tcPr/>
                </a:tc>
                <a:extLst>
                  <a:ext uri="{0D108BD9-81ED-4DB2-BD59-A6C34878D82A}">
                    <a16:rowId xmlns:a16="http://schemas.microsoft.com/office/drawing/2014/main" val="1409828813"/>
                  </a:ext>
                </a:extLst>
              </a:tr>
              <a:tr h="251536">
                <a:tc>
                  <a:txBody>
                    <a:bodyPr/>
                    <a:lstStyle/>
                    <a:p>
                      <a:r>
                        <a:rPr lang="en-US" sz="1200"/>
                        <a:t>Milestone 1 </a:t>
                      </a:r>
                    </a:p>
                  </a:txBody>
                  <a:tcPr/>
                </a:tc>
                <a:tc>
                  <a:txBody>
                    <a:bodyPr/>
                    <a:lstStyle/>
                    <a:p>
                      <a:r>
                        <a:rPr lang="en-US" sz="1200"/>
                        <a:t>T + 6</a:t>
                      </a:r>
                    </a:p>
                  </a:txBody>
                  <a:tcPr/>
                </a:tc>
                <a:tc>
                  <a:txBody>
                    <a:bodyPr/>
                    <a:lstStyle/>
                    <a:p>
                      <a:r>
                        <a:rPr lang="en-US" sz="1200"/>
                        <a:t>20%</a:t>
                      </a:r>
                    </a:p>
                  </a:txBody>
                  <a:tcPr/>
                </a:tc>
                <a:extLst>
                  <a:ext uri="{0D108BD9-81ED-4DB2-BD59-A6C34878D82A}">
                    <a16:rowId xmlns:a16="http://schemas.microsoft.com/office/drawing/2014/main" val="2924436687"/>
                  </a:ext>
                </a:extLst>
              </a:tr>
              <a:tr h="251536">
                <a:tc>
                  <a:txBody>
                    <a:bodyPr/>
                    <a:lstStyle/>
                    <a:p>
                      <a:r>
                        <a:rPr lang="en-US" sz="1200"/>
                        <a:t>Milestone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 + 10</a:t>
                      </a:r>
                    </a:p>
                  </a:txBody>
                  <a:tcPr/>
                </a:tc>
                <a:tc>
                  <a:txBody>
                    <a:bodyPr/>
                    <a:lstStyle/>
                    <a:p>
                      <a:r>
                        <a:rPr lang="en-US" sz="1200"/>
                        <a:t>20%</a:t>
                      </a:r>
                    </a:p>
                  </a:txBody>
                  <a:tcPr/>
                </a:tc>
                <a:extLst>
                  <a:ext uri="{0D108BD9-81ED-4DB2-BD59-A6C34878D82A}">
                    <a16:rowId xmlns:a16="http://schemas.microsoft.com/office/drawing/2014/main" val="3651861370"/>
                  </a:ext>
                </a:extLst>
              </a:tr>
              <a:tr h="2515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Milestone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 + 14</a:t>
                      </a:r>
                    </a:p>
                  </a:txBody>
                  <a:tcPr/>
                </a:tc>
                <a:tc>
                  <a:txBody>
                    <a:bodyPr/>
                    <a:lstStyle/>
                    <a:p>
                      <a:r>
                        <a:rPr lang="en-US" sz="1200"/>
                        <a:t>20%</a:t>
                      </a:r>
                    </a:p>
                  </a:txBody>
                  <a:tcPr/>
                </a:tc>
                <a:extLst>
                  <a:ext uri="{0D108BD9-81ED-4DB2-BD59-A6C34878D82A}">
                    <a16:rowId xmlns:a16="http://schemas.microsoft.com/office/drawing/2014/main" val="1618351494"/>
                  </a:ext>
                </a:extLst>
              </a:tr>
              <a:tr h="2515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UAT and Warranty</a:t>
                      </a:r>
                    </a:p>
                  </a:txBody>
                  <a:tcPr/>
                </a:tc>
                <a:tc>
                  <a:txBody>
                    <a:bodyPr/>
                    <a:lstStyle/>
                    <a:p>
                      <a:r>
                        <a:rPr lang="en-US" sz="1200"/>
                        <a:t>T + 18</a:t>
                      </a:r>
                    </a:p>
                  </a:txBody>
                  <a:tcPr/>
                </a:tc>
                <a:tc>
                  <a:txBody>
                    <a:bodyPr/>
                    <a:lstStyle/>
                    <a:p>
                      <a:r>
                        <a:rPr lang="en-US" sz="1200"/>
                        <a:t>10%</a:t>
                      </a:r>
                    </a:p>
                  </a:txBody>
                  <a:tcPr/>
                </a:tc>
                <a:extLst>
                  <a:ext uri="{0D108BD9-81ED-4DB2-BD59-A6C34878D82A}">
                    <a16:rowId xmlns:a16="http://schemas.microsoft.com/office/drawing/2014/main" val="2528190726"/>
                  </a:ext>
                </a:extLst>
              </a:tr>
            </a:tbl>
          </a:graphicData>
        </a:graphic>
      </p:graphicFrame>
      <p:sp>
        <p:nvSpPr>
          <p:cNvPr id="8" name="TextBox 7">
            <a:extLst>
              <a:ext uri="{FF2B5EF4-FFF2-40B4-BE49-F238E27FC236}">
                <a16:creationId xmlns:a16="http://schemas.microsoft.com/office/drawing/2014/main" id="{55564948-4B45-0C09-6025-44FB5C4B928D}"/>
              </a:ext>
            </a:extLst>
          </p:cNvPr>
          <p:cNvSpPr txBox="1"/>
          <p:nvPr/>
        </p:nvSpPr>
        <p:spPr>
          <a:xfrm>
            <a:off x="228600" y="1204401"/>
            <a:ext cx="11775674" cy="307777"/>
          </a:xfrm>
          <a:prstGeom prst="rect">
            <a:avLst/>
          </a:prstGeom>
          <a:noFill/>
        </p:spPr>
        <p:txBody>
          <a:bodyPr wrap="square" lIns="91440" tIns="45720" rIns="91440" bIns="45720" rtlCol="0" anchor="t">
            <a:spAutoFit/>
          </a:bodyPr>
          <a:lstStyle/>
          <a:p>
            <a:r>
              <a:rPr lang="en-US" sz="1400">
                <a:solidFill>
                  <a:srgbClr val="000000"/>
                </a:solidFill>
                <a:latin typeface="Segoe UI"/>
                <a:cs typeface="Segoe UI"/>
              </a:rPr>
              <a:t>Based on the high-level features defined and our understanding of the required functionalities for the CAB UI Rewrite, we proposed the following.</a:t>
            </a:r>
            <a:endParaRPr lang="en-US" sz="1400">
              <a:solidFill>
                <a:srgbClr val="000000"/>
              </a:solidFill>
              <a:latin typeface="Segoe UI" panose="020B0502040204020203" pitchFamily="34" charset="0"/>
              <a:cs typeface="Segoe UI"/>
            </a:endParaRPr>
          </a:p>
        </p:txBody>
      </p:sp>
    </p:spTree>
    <p:extLst>
      <p:ext uri="{BB962C8B-B14F-4D97-AF65-F5344CB8AC3E}">
        <p14:creationId xmlns:p14="http://schemas.microsoft.com/office/powerpoint/2010/main" val="196174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D82C7DE-430F-0238-FEF4-840743FCFACD}"/>
              </a:ext>
            </a:extLst>
          </p:cNvPr>
          <p:cNvSpPr>
            <a:spLocks noGrp="1"/>
          </p:cNvSpPr>
          <p:nvPr>
            <p:ph type="body" sz="quarter" idx="11"/>
          </p:nvPr>
        </p:nvSpPr>
        <p:spPr>
          <a:xfrm>
            <a:off x="282176" y="4131535"/>
            <a:ext cx="4950835" cy="670864"/>
          </a:xfrm>
        </p:spPr>
        <p:txBody>
          <a:bodyPr>
            <a:normAutofit/>
          </a:bodyPr>
          <a:lstStyle/>
          <a:p>
            <a:r>
              <a:rPr lang="en-US"/>
              <a:t>Rahul Jain</a:t>
            </a:r>
          </a:p>
          <a:p>
            <a:r>
              <a:rPr lang="en-US" b="1"/>
              <a:t>Client Partner – Ascend Learning</a:t>
            </a:r>
          </a:p>
        </p:txBody>
      </p:sp>
      <p:sp>
        <p:nvSpPr>
          <p:cNvPr id="3" name="Text Placeholder 2">
            <a:extLst>
              <a:ext uri="{FF2B5EF4-FFF2-40B4-BE49-F238E27FC236}">
                <a16:creationId xmlns:a16="http://schemas.microsoft.com/office/drawing/2014/main" id="{6497D26B-9CFF-88EC-AD89-829DFD5D96C5}"/>
              </a:ext>
            </a:extLst>
          </p:cNvPr>
          <p:cNvSpPr>
            <a:spLocks noGrp="1"/>
          </p:cNvSpPr>
          <p:nvPr>
            <p:ph type="body" sz="quarter" idx="12"/>
          </p:nvPr>
        </p:nvSpPr>
        <p:spPr>
          <a:xfrm>
            <a:off x="355785" y="4894210"/>
            <a:ext cx="4140200" cy="443945"/>
          </a:xfrm>
        </p:spPr>
        <p:txBody>
          <a:bodyPr/>
          <a:lstStyle/>
          <a:p>
            <a:endParaRPr lang="en-US"/>
          </a:p>
        </p:txBody>
      </p:sp>
    </p:spTree>
    <p:extLst>
      <p:ext uri="{BB962C8B-B14F-4D97-AF65-F5344CB8AC3E}">
        <p14:creationId xmlns:p14="http://schemas.microsoft.com/office/powerpoint/2010/main" val="408899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8156970B-3AFA-FA15-C4A0-91D2CA6E0DC8}"/>
              </a:ext>
            </a:extLst>
          </p:cNvPr>
          <p:cNvSpPr txBox="1">
            <a:spLocks/>
          </p:cNvSpPr>
          <p:nvPr/>
        </p:nvSpPr>
        <p:spPr>
          <a:xfrm>
            <a:off x="217709" y="1097280"/>
            <a:ext cx="11691261" cy="5760720"/>
          </a:xfrm>
        </p:spPr>
        <p:txBody>
          <a:bodyPr vert="horz" lIns="91440" tIns="45720" rIns="91440" bIns="45720" rtlCol="0" anchor="t">
            <a:noAutofit/>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None/>
            </a:pPr>
            <a:r>
              <a:rPr lang="en-US" sz="1800" b="1" dirty="0">
                <a:solidFill>
                  <a:srgbClr val="000000"/>
                </a:solidFill>
              </a:rPr>
              <a:t>Problem Statement</a:t>
            </a:r>
            <a:r>
              <a:rPr lang="en-US" sz="1800" dirty="0">
                <a:solidFill>
                  <a:srgbClr val="000000"/>
                </a:solidFill>
              </a:rPr>
              <a:t> </a:t>
            </a:r>
          </a:p>
          <a:p>
            <a:pPr marL="0" indent="0">
              <a:spcBef>
                <a:spcPts val="0"/>
              </a:spcBef>
              <a:spcAft>
                <a:spcPts val="600"/>
              </a:spcAft>
              <a:buNone/>
            </a:pPr>
            <a:r>
              <a:rPr lang="en-US" sz="1600" dirty="0">
                <a:solidFill>
                  <a:srgbClr val="000000"/>
                </a:solidFill>
              </a:rPr>
              <a:t>LAZ currently maintains a complex ecosystem of 21 AngularJS 1.6 applications, all of which are hybrid applications built with Angular 18 using the Angular </a:t>
            </a:r>
            <a:r>
              <a:rPr lang="en-US" sz="1600" dirty="0" err="1">
                <a:solidFill>
                  <a:srgbClr val="000000"/>
                </a:solidFill>
              </a:rPr>
              <a:t>UpgradeModule</a:t>
            </a:r>
            <a:r>
              <a:rPr lang="en-US" sz="1600" dirty="0">
                <a:solidFill>
                  <a:srgbClr val="000000"/>
                </a:solidFill>
              </a:rPr>
              <a:t>. While these applications have benefited from the introduction of Angular 18 components and TypeScript support, the continued reliance on AngularJS presents several challenges:</a:t>
            </a:r>
            <a:endParaRPr lang="en-US" sz="1600" dirty="0">
              <a:solidFill>
                <a:srgbClr val="000000"/>
              </a:solidFill>
              <a:cs typeface="Segoe UI"/>
            </a:endParaRPr>
          </a:p>
          <a:p>
            <a:pPr lvl="0">
              <a:spcBef>
                <a:spcPts val="0"/>
              </a:spcBef>
              <a:spcAft>
                <a:spcPts val="300"/>
              </a:spcAft>
            </a:pPr>
            <a:r>
              <a:rPr lang="en-US" sz="1600" b="1" dirty="0">
                <a:solidFill>
                  <a:srgbClr val="000000"/>
                </a:solidFill>
              </a:rPr>
              <a:t>UI/UX Limitations: </a:t>
            </a:r>
            <a:r>
              <a:rPr lang="en-US" sz="1600" dirty="0">
                <a:solidFill>
                  <a:srgbClr val="000000"/>
                </a:solidFill>
              </a:rPr>
              <a:t>The outdated technology struggles to meet modern UI/UX standards, affecting the visual appeal, responsiveness, and the ability to update content dynamically.</a:t>
            </a:r>
          </a:p>
          <a:p>
            <a:pPr lvl="0">
              <a:spcBef>
                <a:spcPts val="0"/>
              </a:spcBef>
              <a:spcAft>
                <a:spcPts val="300"/>
              </a:spcAft>
            </a:pPr>
            <a:r>
              <a:rPr lang="en-US" sz="1600" b="1" dirty="0">
                <a:solidFill>
                  <a:srgbClr val="000000"/>
                </a:solidFill>
              </a:rPr>
              <a:t>Technical Debt:</a:t>
            </a:r>
            <a:r>
              <a:rPr lang="en-US" sz="1600" dirty="0">
                <a:solidFill>
                  <a:srgbClr val="000000"/>
                </a:solidFill>
              </a:rPr>
              <a:t> The AngularJS codebase may be accumulating technical debt due to its outdated nature and potential compatibility issues.</a:t>
            </a:r>
            <a:endParaRPr lang="en-IN" sz="1600" dirty="0">
              <a:solidFill>
                <a:srgbClr val="000000"/>
              </a:solidFill>
            </a:endParaRPr>
          </a:p>
          <a:p>
            <a:pPr lvl="0">
              <a:spcBef>
                <a:spcPts val="0"/>
              </a:spcBef>
              <a:spcAft>
                <a:spcPts val="300"/>
              </a:spcAft>
            </a:pPr>
            <a:r>
              <a:rPr lang="en-US" sz="1600" b="1" dirty="0">
                <a:solidFill>
                  <a:srgbClr val="000000"/>
                </a:solidFill>
              </a:rPr>
              <a:t>Maintenance Costs:</a:t>
            </a:r>
            <a:r>
              <a:rPr lang="en-US" sz="1600" dirty="0">
                <a:solidFill>
                  <a:srgbClr val="000000"/>
                </a:solidFill>
              </a:rPr>
              <a:t> Maintaining and supporting AngularJS applications can be resource-intensive and time-consuming.</a:t>
            </a:r>
            <a:endParaRPr lang="en-IN" sz="1600" dirty="0">
              <a:solidFill>
                <a:srgbClr val="000000"/>
              </a:solidFill>
            </a:endParaRPr>
          </a:p>
          <a:p>
            <a:pPr lvl="0">
              <a:spcBef>
                <a:spcPts val="0"/>
              </a:spcBef>
              <a:spcAft>
                <a:spcPts val="300"/>
              </a:spcAft>
            </a:pPr>
            <a:r>
              <a:rPr lang="en-US" sz="1600" b="1" dirty="0">
                <a:solidFill>
                  <a:srgbClr val="000000"/>
                </a:solidFill>
              </a:rPr>
              <a:t>Security Risks: </a:t>
            </a:r>
            <a:r>
              <a:rPr lang="en-US" sz="1600" dirty="0">
                <a:solidFill>
                  <a:srgbClr val="000000"/>
                </a:solidFill>
              </a:rPr>
              <a:t>Older frameworks like AngularJS may be more vulnerable to security vulnerabilities.</a:t>
            </a:r>
            <a:endParaRPr lang="en-IN" sz="1600" dirty="0">
              <a:solidFill>
                <a:srgbClr val="000000"/>
              </a:solidFill>
            </a:endParaRPr>
          </a:p>
          <a:p>
            <a:pPr lvl="0">
              <a:spcBef>
                <a:spcPts val="0"/>
              </a:spcBef>
              <a:spcAft>
                <a:spcPts val="300"/>
              </a:spcAft>
            </a:pPr>
            <a:r>
              <a:rPr lang="en-US" sz="1600" b="1" dirty="0">
                <a:solidFill>
                  <a:srgbClr val="000000"/>
                </a:solidFill>
              </a:rPr>
              <a:t>Developer Experience:</a:t>
            </a:r>
            <a:r>
              <a:rPr lang="en-US" sz="1600" dirty="0">
                <a:solidFill>
                  <a:srgbClr val="000000"/>
                </a:solidFill>
              </a:rPr>
              <a:t> Modern development practices and tooling may be hindered by the use of AngularJS.</a:t>
            </a:r>
            <a:endParaRPr lang="en-IN" sz="1600" dirty="0">
              <a:solidFill>
                <a:srgbClr val="000000"/>
              </a:solidFill>
            </a:endParaRPr>
          </a:p>
          <a:p>
            <a:pPr>
              <a:spcBef>
                <a:spcPts val="0"/>
              </a:spcBef>
              <a:spcAft>
                <a:spcPts val="300"/>
              </a:spcAft>
            </a:pPr>
            <a:r>
              <a:rPr lang="en-US" sz="1600" b="1" dirty="0">
                <a:solidFill>
                  <a:srgbClr val="000000"/>
                </a:solidFill>
              </a:rPr>
              <a:t>Future-Proofing:</a:t>
            </a:r>
            <a:r>
              <a:rPr lang="en-US" sz="1600" dirty="0">
                <a:solidFill>
                  <a:srgbClr val="000000"/>
                </a:solidFill>
              </a:rPr>
              <a:t> Continued reliance on AngularJS may limit the organization's ability to adopt newer technologies and frameworks.</a:t>
            </a:r>
          </a:p>
          <a:p>
            <a:pPr marL="0" indent="0">
              <a:spcBef>
                <a:spcPts val="0"/>
              </a:spcBef>
              <a:spcAft>
                <a:spcPts val="600"/>
              </a:spcAft>
              <a:buNone/>
            </a:pPr>
            <a:endParaRPr lang="en-US" sz="1800" b="1" dirty="0">
              <a:solidFill>
                <a:srgbClr val="000000"/>
              </a:solidFill>
            </a:endParaRPr>
          </a:p>
          <a:p>
            <a:pPr marL="0" indent="0">
              <a:spcBef>
                <a:spcPts val="0"/>
              </a:spcBef>
              <a:spcAft>
                <a:spcPts val="600"/>
              </a:spcAft>
              <a:buNone/>
            </a:pPr>
            <a:r>
              <a:rPr lang="en-US" sz="1800" b="1" dirty="0">
                <a:solidFill>
                  <a:srgbClr val="000000"/>
                </a:solidFill>
              </a:rPr>
              <a:t>Objective</a:t>
            </a:r>
            <a:endParaRPr lang="en-US" sz="1800" b="1" dirty="0">
              <a:solidFill>
                <a:srgbClr val="000000"/>
              </a:solidFill>
              <a:cs typeface="Segoe UI"/>
            </a:endParaRPr>
          </a:p>
          <a:p>
            <a:pPr marL="0" indent="0">
              <a:spcBef>
                <a:spcPts val="0"/>
              </a:spcBef>
              <a:spcAft>
                <a:spcPts val="600"/>
              </a:spcAft>
              <a:buNone/>
            </a:pPr>
            <a:r>
              <a:rPr lang="en-US" sz="1600" dirty="0">
                <a:solidFill>
                  <a:srgbClr val="000000"/>
                </a:solidFill>
              </a:rPr>
              <a:t>The primary goal of this project is to rewrite the CAB UI using Angular 17. This application rewrite will help:</a:t>
            </a:r>
            <a:endParaRPr lang="en-US" sz="1600" dirty="0">
              <a:solidFill>
                <a:srgbClr val="000000"/>
              </a:solidFill>
              <a:cs typeface="Segoe UI"/>
            </a:endParaRPr>
          </a:p>
          <a:p>
            <a:pPr lvl="0">
              <a:spcBef>
                <a:spcPts val="0"/>
              </a:spcBef>
              <a:spcAft>
                <a:spcPts val="600"/>
              </a:spcAft>
            </a:pPr>
            <a:r>
              <a:rPr lang="en-US" sz="1600" dirty="0">
                <a:solidFill>
                  <a:srgbClr val="000000"/>
                </a:solidFill>
              </a:rPr>
              <a:t>Modernize AngularJS applications to leverage the full potential of Angular 18.</a:t>
            </a:r>
            <a:endParaRPr lang="en-IN" sz="1600" dirty="0">
              <a:solidFill>
                <a:srgbClr val="000000"/>
              </a:solidFill>
            </a:endParaRPr>
          </a:p>
          <a:p>
            <a:pPr lvl="0">
              <a:spcBef>
                <a:spcPts val="0"/>
              </a:spcBef>
              <a:spcAft>
                <a:spcPts val="600"/>
              </a:spcAft>
            </a:pPr>
            <a:r>
              <a:rPr lang="en-US" sz="1600" dirty="0">
                <a:solidFill>
                  <a:srgbClr val="000000"/>
                </a:solidFill>
              </a:rPr>
              <a:t>Improve application performance, scalability, and maintainability. Reduce maintenance costs.</a:t>
            </a:r>
            <a:endParaRPr lang="en-IN" sz="1600" dirty="0">
              <a:solidFill>
                <a:srgbClr val="000000"/>
              </a:solidFill>
            </a:endParaRPr>
          </a:p>
          <a:p>
            <a:pPr lvl="0">
              <a:spcBef>
                <a:spcPts val="0"/>
              </a:spcBef>
              <a:spcAft>
                <a:spcPts val="600"/>
              </a:spcAft>
            </a:pPr>
            <a:r>
              <a:rPr lang="en-US" sz="1600" dirty="0">
                <a:solidFill>
                  <a:srgbClr val="000000"/>
                </a:solidFill>
              </a:rPr>
              <a:t>Mitigate security risks associated with AngularJS</a:t>
            </a:r>
          </a:p>
        </p:txBody>
      </p:sp>
      <p:sp>
        <p:nvSpPr>
          <p:cNvPr id="2" name="Slide Number Placeholder 1">
            <a:extLst>
              <a:ext uri="{FF2B5EF4-FFF2-40B4-BE49-F238E27FC236}">
                <a16:creationId xmlns:a16="http://schemas.microsoft.com/office/drawing/2014/main" id="{DB57EFE7-6106-0530-72A8-C14DF8D60C07}"/>
              </a:ext>
            </a:extLst>
          </p:cNvPr>
          <p:cNvSpPr>
            <a:spLocks noGrp="1"/>
          </p:cNvSpPr>
          <p:nvPr>
            <p:ph type="sldNum" sz="quarter" idx="10"/>
          </p:nvPr>
        </p:nvSpPr>
        <p:spPr/>
        <p:txBody>
          <a:bodyPr/>
          <a:lstStyle/>
          <a:p>
            <a:fld id="{2ADF02F0-7A45-4BFB-A264-947079AA91A4}" type="slidenum">
              <a:rPr lang="en-US" smtClean="0"/>
              <a:pPr/>
              <a:t>4</a:t>
            </a:fld>
            <a:endParaRPr lang="en-US"/>
          </a:p>
        </p:txBody>
      </p:sp>
      <p:sp>
        <p:nvSpPr>
          <p:cNvPr id="3" name="Title 1">
            <a:extLst>
              <a:ext uri="{FF2B5EF4-FFF2-40B4-BE49-F238E27FC236}">
                <a16:creationId xmlns:a16="http://schemas.microsoft.com/office/drawing/2014/main" id="{C42DBB1E-861B-70AB-BA51-D5E0FADD0221}"/>
              </a:ext>
            </a:extLst>
          </p:cNvPr>
          <p:cNvSpPr txBox="1">
            <a:spLocks/>
          </p:cNvSpPr>
          <p:nvPr/>
        </p:nvSpPr>
        <p:spPr>
          <a:xfrm>
            <a:off x="309563" y="265711"/>
            <a:ext cx="10075863" cy="762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gradFill>
                  <a:gsLst>
                    <a:gs pos="0">
                      <a:srgbClr val="3DB44A"/>
                    </a:gs>
                    <a:gs pos="33000">
                      <a:srgbClr val="3DB44A"/>
                    </a:gs>
                    <a:gs pos="100000">
                      <a:srgbClr val="29B9CD"/>
                    </a:gs>
                  </a:gsLst>
                  <a:lin ang="2700000" scaled="1"/>
                </a:gradFill>
                <a:latin typeface="+mj-lt"/>
                <a:ea typeface="+mj-ea"/>
                <a:cs typeface="+mj-cs"/>
              </a:defRPr>
            </a:lvl1pPr>
          </a:lstStyle>
          <a:p>
            <a:pPr>
              <a:lnSpc>
                <a:spcPct val="100000"/>
              </a:lnSpc>
              <a:spcBef>
                <a:spcPts val="1000"/>
              </a:spcBef>
              <a:spcAft>
                <a:spcPts val="40"/>
              </a:spcAft>
              <a:buFont typeface="Arial" panose="020B0604020202020204" pitchFamily="34" charset="0"/>
              <a:buNone/>
              <a:defRPr/>
            </a:pPr>
            <a:r>
              <a:rPr lang="en-US" sz="2400" dirty="0">
                <a:latin typeface="Aptos" panose="020B0004020202020204" pitchFamily="34" charset="0"/>
                <a:ea typeface="+mn-ea"/>
                <a:cs typeface="Times New Roman" panose="02020603050405020304" pitchFamily="18" charset="0"/>
              </a:rPr>
              <a:t>Our</a:t>
            </a:r>
            <a:r>
              <a:rPr lang="en-US" dirty="0">
                <a:latin typeface="Segoe UI Semibold"/>
                <a:ea typeface="+mn-ea"/>
                <a:cs typeface="Segoe UI Light" panose="020B0502040204020203" pitchFamily="34" charset="0"/>
              </a:rPr>
              <a:t> </a:t>
            </a:r>
            <a:r>
              <a:rPr lang="en-US" sz="2400" dirty="0">
                <a:latin typeface="Aptos" panose="020B0004020202020204" pitchFamily="34" charset="0"/>
                <a:ea typeface="+mn-ea"/>
                <a:cs typeface="Times New Roman" panose="02020603050405020304" pitchFamily="18" charset="0"/>
              </a:rPr>
              <a:t>Understanding</a:t>
            </a:r>
            <a:r>
              <a:rPr lang="en-US" dirty="0">
                <a:latin typeface="Segoe UI Semibold"/>
                <a:ea typeface="+mn-ea"/>
                <a:cs typeface="Segoe UI Light" panose="020B0502040204020203" pitchFamily="34" charset="0"/>
              </a:rPr>
              <a:t> </a:t>
            </a:r>
            <a:r>
              <a:rPr lang="en-US" sz="2400" dirty="0">
                <a:latin typeface="Aptos" panose="020B0004020202020204" pitchFamily="34" charset="0"/>
                <a:ea typeface="+mn-ea"/>
                <a:cs typeface="Times New Roman" panose="02020603050405020304" pitchFamily="18" charset="0"/>
              </a:rPr>
              <a:t>of the Requirement</a:t>
            </a:r>
            <a:br>
              <a:rPr lang="en-IN" dirty="0">
                <a:latin typeface="Segoe UI Semibold"/>
                <a:ea typeface="+mn-ea"/>
                <a:cs typeface="Segoe UI Light" panose="020B0502040204020203" pitchFamily="34" charset="0"/>
              </a:rPr>
            </a:br>
            <a:r>
              <a:rPr lang="en-US" sz="2800" dirty="0">
                <a:ea typeface="+mn-ea"/>
                <a:cs typeface="Segoe UI Light" panose="020B0502040204020203" pitchFamily="34" charset="0"/>
              </a:rPr>
              <a:t> </a:t>
            </a:r>
          </a:p>
        </p:txBody>
      </p:sp>
    </p:spTree>
    <p:extLst>
      <p:ext uri="{BB962C8B-B14F-4D97-AF65-F5344CB8AC3E}">
        <p14:creationId xmlns:p14="http://schemas.microsoft.com/office/powerpoint/2010/main" val="46075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5</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588552" y="2808225"/>
            <a:ext cx="3369395" cy="1323439"/>
          </a:xfrm>
          <a:prstGeom prst="rect">
            <a:avLst/>
          </a:prstGeom>
        </p:spPr>
        <p:txBody>
          <a:bodyPr wrap="square">
            <a:spAutoFit/>
          </a:bodyPr>
          <a:lstStyle/>
          <a:p>
            <a:r>
              <a:rPr lang="en-US" sz="4000" dirty="0">
                <a:solidFill>
                  <a:schemeClr val="bg1"/>
                </a:solidFill>
                <a:latin typeface="Segoe UI Semibold" panose="020B0702040204020203" pitchFamily="34" charset="0"/>
                <a:cs typeface="Segoe UI Semibold" panose="020B0702040204020203" pitchFamily="34" charset="0"/>
              </a:rPr>
              <a:t>Our Capabilities </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113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8156970B-3AFA-FA15-C4A0-91D2CA6E0DC8}"/>
              </a:ext>
            </a:extLst>
          </p:cNvPr>
          <p:cNvSpPr txBox="1">
            <a:spLocks/>
          </p:cNvSpPr>
          <p:nvPr/>
        </p:nvSpPr>
        <p:spPr>
          <a:xfrm>
            <a:off x="217709" y="1097280"/>
            <a:ext cx="11691261" cy="5760720"/>
          </a:xfrm>
        </p:spPr>
        <p:txBody>
          <a:bodyPr vert="horz" lIns="91440" tIns="45720" rIns="91440" bIns="45720" rtlCol="0" anchor="t">
            <a:noAutofit/>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1600" b="1" dirty="0">
                <a:solidFill>
                  <a:srgbClr val="0D0D0D"/>
                </a:solidFill>
                <a:highlight>
                  <a:srgbClr val="FFFFFF"/>
                </a:highlight>
              </a:rPr>
              <a:t>Description:</a:t>
            </a:r>
            <a:r>
              <a:rPr lang="en-US" sz="1600" b="1" i="1" dirty="0">
                <a:solidFill>
                  <a:srgbClr val="0D0D0D"/>
                </a:solidFill>
                <a:highlight>
                  <a:srgbClr val="FFFFFF"/>
                </a:highlight>
              </a:rPr>
              <a:t>  </a:t>
            </a:r>
            <a:r>
              <a:rPr lang="en-US" sz="1600" dirty="0">
                <a:solidFill>
                  <a:srgbClr val="0D0D0D"/>
                </a:solidFill>
                <a:highlight>
                  <a:srgbClr val="FFFFFF"/>
                </a:highlight>
              </a:rPr>
              <a:t>This approach involves a gradual migration, combining elements of incremental upgrades and greenfield redevelopment.  It's suitable for complex applications or when specific areas require a complete overhaul.</a:t>
            </a:r>
            <a:endParaRPr lang="en-US" sz="1200" dirty="0">
              <a:ea typeface="+mn-lt"/>
              <a:cs typeface="+mn-lt"/>
            </a:endParaRPr>
          </a:p>
          <a:p>
            <a:pPr marL="0" indent="0">
              <a:spcAft>
                <a:spcPts val="600"/>
              </a:spcAft>
              <a:buNone/>
            </a:pPr>
            <a:br>
              <a:rPr lang="en-US" sz="1600" b="1" i="1" u="sng" dirty="0">
                <a:solidFill>
                  <a:srgbClr val="0D0D0D"/>
                </a:solidFill>
                <a:effectLst/>
                <a:highlight>
                  <a:srgbClr val="FFFFFF"/>
                </a:highlight>
              </a:rPr>
            </a:br>
            <a:r>
              <a:rPr lang="en-US" sz="1600" b="1" dirty="0">
                <a:solidFill>
                  <a:srgbClr val="0D0D0D"/>
                </a:solidFill>
                <a:highlight>
                  <a:srgbClr val="FFFFFF"/>
                </a:highlight>
              </a:rPr>
              <a:t>Key Benefits:</a:t>
            </a:r>
          </a:p>
          <a:p>
            <a:pPr marL="285750" indent="-285750">
              <a:spcAft>
                <a:spcPts val="600"/>
              </a:spcAft>
              <a:buFont typeface="Arial" panose="020B0604020202020204" pitchFamily="34" charset="0"/>
              <a:buChar char="•"/>
            </a:pPr>
            <a:r>
              <a:rPr lang="en-US" sz="1600" b="1" dirty="0">
                <a:solidFill>
                  <a:srgbClr val="0D0D0D"/>
                </a:solidFill>
                <a:highlight>
                  <a:srgbClr val="FFFFFF"/>
                </a:highlight>
              </a:rPr>
              <a:t>Balanced risk:</a:t>
            </a:r>
            <a:r>
              <a:rPr lang="en-US" sz="1600" dirty="0">
                <a:solidFill>
                  <a:srgbClr val="0D0D0D"/>
                </a:solidFill>
                <a:highlight>
                  <a:srgbClr val="FFFFFF"/>
                </a:highlight>
              </a:rPr>
              <a:t> Minimizes the risk associated with a complete rewrite.</a:t>
            </a:r>
            <a:endParaRPr lang="en-IN" sz="1600" dirty="0">
              <a:solidFill>
                <a:srgbClr val="0D0D0D"/>
              </a:solidFill>
              <a:highlight>
                <a:srgbClr val="FFFFFF"/>
              </a:highlight>
            </a:endParaRPr>
          </a:p>
          <a:p>
            <a:pPr marL="285750" indent="-285750">
              <a:spcAft>
                <a:spcPts val="600"/>
              </a:spcAft>
              <a:buFont typeface="Arial" panose="020B0604020202020204" pitchFamily="34" charset="0"/>
              <a:buChar char="•"/>
            </a:pPr>
            <a:r>
              <a:rPr lang="en-US" sz="1600" b="1" dirty="0">
                <a:solidFill>
                  <a:srgbClr val="0D0D0D"/>
                </a:solidFill>
                <a:highlight>
                  <a:srgbClr val="FFFFFF"/>
                </a:highlight>
              </a:rPr>
              <a:t>Leverages existing code:</a:t>
            </a:r>
            <a:r>
              <a:rPr lang="en-US" sz="1600" dirty="0">
                <a:solidFill>
                  <a:srgbClr val="0D0D0D"/>
                </a:solidFill>
                <a:highlight>
                  <a:srgbClr val="FFFFFF"/>
                </a:highlight>
              </a:rPr>
              <a:t> Reuses parts of the existing application, saving time and effort.</a:t>
            </a:r>
            <a:endParaRPr lang="en-IN" sz="1600" dirty="0">
              <a:solidFill>
                <a:srgbClr val="0D0D0D"/>
              </a:solidFill>
              <a:highlight>
                <a:srgbClr val="FFFFFF"/>
              </a:highlight>
            </a:endParaRPr>
          </a:p>
          <a:p>
            <a:pPr marL="285750" indent="-285750">
              <a:spcAft>
                <a:spcPts val="600"/>
              </a:spcAft>
              <a:buFont typeface="Arial" panose="020B0604020202020204" pitchFamily="34" charset="0"/>
              <a:buChar char="•"/>
            </a:pPr>
            <a:r>
              <a:rPr lang="en-US" sz="1600" b="1" dirty="0">
                <a:solidFill>
                  <a:srgbClr val="0D0D0D"/>
                </a:solidFill>
                <a:highlight>
                  <a:srgbClr val="FFFFFF"/>
                </a:highlight>
              </a:rPr>
              <a:t>Modernization:</a:t>
            </a:r>
            <a:r>
              <a:rPr lang="en-US" sz="1600" dirty="0">
                <a:solidFill>
                  <a:srgbClr val="0D0D0D"/>
                </a:solidFill>
                <a:highlight>
                  <a:srgbClr val="FFFFFF"/>
                </a:highlight>
              </a:rPr>
              <a:t> Introduces new features and improvements in specific areas.</a:t>
            </a:r>
            <a:endParaRPr lang="en-IN" sz="1600" dirty="0">
              <a:solidFill>
                <a:srgbClr val="0D0D0D"/>
              </a:solidFill>
              <a:highlight>
                <a:srgbClr val="FFFFFF"/>
              </a:highlight>
            </a:endParaRPr>
          </a:p>
          <a:p>
            <a:pPr marL="285750" indent="-285750">
              <a:spcAft>
                <a:spcPts val="600"/>
              </a:spcAft>
              <a:buFont typeface="Arial" panose="020B0604020202020204" pitchFamily="34" charset="0"/>
              <a:buChar char="•"/>
            </a:pPr>
            <a:r>
              <a:rPr lang="en-US" sz="1600" b="1" dirty="0">
                <a:solidFill>
                  <a:srgbClr val="0D0D0D"/>
                </a:solidFill>
                <a:highlight>
                  <a:srgbClr val="FFFFFF"/>
                </a:highlight>
              </a:rPr>
              <a:t>Flexibility:</a:t>
            </a:r>
            <a:r>
              <a:rPr lang="en-US" sz="1600" dirty="0">
                <a:solidFill>
                  <a:srgbClr val="0D0D0D"/>
                </a:solidFill>
                <a:highlight>
                  <a:srgbClr val="FFFFFF"/>
                </a:highlight>
              </a:rPr>
              <a:t> Adapts to different application complexities and business requirements.</a:t>
            </a:r>
          </a:p>
          <a:p>
            <a:pPr>
              <a:spcAft>
                <a:spcPts val="600"/>
              </a:spcAft>
            </a:pPr>
            <a:endParaRPr lang="en-IN" sz="1600" dirty="0">
              <a:solidFill>
                <a:srgbClr val="0D0D0D"/>
              </a:solidFill>
              <a:highlight>
                <a:srgbClr val="FFFFFF"/>
              </a:highlight>
            </a:endParaRPr>
          </a:p>
          <a:p>
            <a:pPr marL="0" indent="0">
              <a:spcAft>
                <a:spcPts val="600"/>
              </a:spcAft>
              <a:buNone/>
            </a:pPr>
            <a:r>
              <a:rPr lang="en-US" sz="1600" b="1" dirty="0">
                <a:solidFill>
                  <a:srgbClr val="0D0D0D"/>
                </a:solidFill>
                <a:highlight>
                  <a:srgbClr val="FFFFFF"/>
                </a:highlight>
              </a:rPr>
              <a:t>Considerations:</a:t>
            </a:r>
          </a:p>
          <a:p>
            <a:pPr marL="285750" indent="-285750">
              <a:spcAft>
                <a:spcPts val="600"/>
              </a:spcAft>
              <a:buFont typeface="Arial" panose="020B0604020202020204" pitchFamily="34" charset="0"/>
              <a:buChar char="•"/>
            </a:pPr>
            <a:r>
              <a:rPr lang="en-US" sz="1600" b="1" dirty="0">
                <a:solidFill>
                  <a:srgbClr val="0D0D0D"/>
                </a:solidFill>
                <a:highlight>
                  <a:srgbClr val="FFFFFF"/>
                </a:highlight>
              </a:rPr>
              <a:t>Increased complexity:</a:t>
            </a:r>
            <a:r>
              <a:rPr lang="en-US" sz="1600" dirty="0">
                <a:solidFill>
                  <a:srgbClr val="0D0D0D"/>
                </a:solidFill>
                <a:highlight>
                  <a:srgbClr val="FFFFFF"/>
                </a:highlight>
              </a:rPr>
              <a:t> Requires careful planning and coordination between teams.</a:t>
            </a:r>
            <a:r>
              <a:rPr lang="en-IN" sz="1600" dirty="0">
                <a:solidFill>
                  <a:srgbClr val="0D0D0D"/>
                </a:solidFill>
                <a:highlight>
                  <a:srgbClr val="FFFFFF"/>
                </a:highlight>
              </a:rPr>
              <a:t> </a:t>
            </a:r>
          </a:p>
          <a:p>
            <a:pPr marL="285750" indent="-285750">
              <a:spcAft>
                <a:spcPts val="600"/>
              </a:spcAft>
              <a:buFont typeface="Arial" panose="020B0604020202020204" pitchFamily="34" charset="0"/>
              <a:buChar char="•"/>
            </a:pPr>
            <a:r>
              <a:rPr lang="en-US" sz="1600" b="1" dirty="0">
                <a:solidFill>
                  <a:srgbClr val="0D0D0D"/>
                </a:solidFill>
                <a:highlight>
                  <a:srgbClr val="FFFFFF"/>
                </a:highlight>
              </a:rPr>
              <a:t>Potential for inconsistencies:</a:t>
            </a:r>
            <a:r>
              <a:rPr lang="en-US" sz="1600" dirty="0">
                <a:solidFill>
                  <a:srgbClr val="0D0D0D"/>
                </a:solidFill>
                <a:highlight>
                  <a:srgbClr val="FFFFFF"/>
                </a:highlight>
              </a:rPr>
              <a:t> May introduce inconsistencies between upgraded and newly developed parts.</a:t>
            </a:r>
            <a:endParaRPr lang="en-IN" sz="1600" dirty="0">
              <a:solidFill>
                <a:srgbClr val="0D0D0D"/>
              </a:solidFill>
              <a:highlight>
                <a:srgbClr val="FFFFFF"/>
              </a:highlight>
            </a:endParaRPr>
          </a:p>
          <a:p>
            <a:pPr marL="285750" indent="-285750">
              <a:spcAft>
                <a:spcPts val="600"/>
              </a:spcAft>
              <a:buFont typeface="Arial" panose="020B0604020202020204" pitchFamily="34" charset="0"/>
              <a:buChar char="•"/>
            </a:pPr>
            <a:r>
              <a:rPr lang="en-US" sz="1600" b="1" dirty="0">
                <a:solidFill>
                  <a:srgbClr val="0D0D0D"/>
                </a:solidFill>
                <a:highlight>
                  <a:srgbClr val="FFFFFF"/>
                </a:highlight>
              </a:rPr>
              <a:t>Technical debt:</a:t>
            </a:r>
            <a:r>
              <a:rPr lang="en-US" sz="1600" dirty="0">
                <a:solidFill>
                  <a:srgbClr val="0D0D0D"/>
                </a:solidFill>
                <a:highlight>
                  <a:srgbClr val="FFFFFF"/>
                </a:highlight>
              </a:rPr>
              <a:t> If not managed carefully, can introduce technical debt.</a:t>
            </a:r>
            <a:endParaRPr lang="en-IN" sz="1600" dirty="0">
              <a:solidFill>
                <a:srgbClr val="0D0D0D"/>
              </a:solidFill>
              <a:highlight>
                <a:srgbClr val="FFFFFF"/>
              </a:highlight>
            </a:endParaRPr>
          </a:p>
        </p:txBody>
      </p:sp>
      <p:sp>
        <p:nvSpPr>
          <p:cNvPr id="2" name="Slide Number Placeholder 1">
            <a:extLst>
              <a:ext uri="{FF2B5EF4-FFF2-40B4-BE49-F238E27FC236}">
                <a16:creationId xmlns:a16="http://schemas.microsoft.com/office/drawing/2014/main" id="{DB57EFE7-6106-0530-72A8-C14DF8D60C07}"/>
              </a:ext>
            </a:extLst>
          </p:cNvPr>
          <p:cNvSpPr>
            <a:spLocks noGrp="1"/>
          </p:cNvSpPr>
          <p:nvPr>
            <p:ph type="sldNum" sz="quarter" idx="10"/>
          </p:nvPr>
        </p:nvSpPr>
        <p:spPr/>
        <p:txBody>
          <a:bodyPr/>
          <a:lstStyle/>
          <a:p>
            <a:fld id="{2ADF02F0-7A45-4BFB-A264-947079AA91A4}" type="slidenum">
              <a:rPr lang="en-US" smtClean="0"/>
              <a:pPr/>
              <a:t>6</a:t>
            </a:fld>
            <a:endParaRPr lang="en-US"/>
          </a:p>
        </p:txBody>
      </p:sp>
      <p:sp>
        <p:nvSpPr>
          <p:cNvPr id="3" name="Title 1">
            <a:extLst>
              <a:ext uri="{FF2B5EF4-FFF2-40B4-BE49-F238E27FC236}">
                <a16:creationId xmlns:a16="http://schemas.microsoft.com/office/drawing/2014/main" id="{C42DBB1E-861B-70AB-BA51-D5E0FADD0221}"/>
              </a:ext>
            </a:extLst>
          </p:cNvPr>
          <p:cNvSpPr txBox="1">
            <a:spLocks/>
          </p:cNvSpPr>
          <p:nvPr/>
        </p:nvSpPr>
        <p:spPr>
          <a:xfrm>
            <a:off x="309563" y="265711"/>
            <a:ext cx="10075863" cy="762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gradFill>
                  <a:gsLst>
                    <a:gs pos="0">
                      <a:srgbClr val="3DB44A"/>
                    </a:gs>
                    <a:gs pos="33000">
                      <a:srgbClr val="3DB44A"/>
                    </a:gs>
                    <a:gs pos="100000">
                      <a:srgbClr val="29B9CD"/>
                    </a:gs>
                  </a:gsLst>
                  <a:lin ang="2700000" scaled="1"/>
                </a:gradFill>
                <a:latin typeface="+mj-lt"/>
                <a:ea typeface="+mj-ea"/>
                <a:cs typeface="+mj-cs"/>
              </a:defRPr>
            </a:lvl1pPr>
          </a:lstStyle>
          <a:p>
            <a:r>
              <a:rPr lang="en-US" sz="2400" dirty="0">
                <a:latin typeface="Aptos" panose="020B0004020202020204" pitchFamily="34" charset="0"/>
                <a:cs typeface="Times New Roman" panose="02020603050405020304" pitchFamily="18" charset="0"/>
              </a:rPr>
              <a:t>Complete Rewrite (Big Bang Approach):</a:t>
            </a:r>
            <a:endParaRPr lang="en-IN" sz="240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73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8156970B-3AFA-FA15-C4A0-91D2CA6E0DC8}"/>
              </a:ext>
            </a:extLst>
          </p:cNvPr>
          <p:cNvSpPr txBox="1">
            <a:spLocks/>
          </p:cNvSpPr>
          <p:nvPr/>
        </p:nvSpPr>
        <p:spPr>
          <a:xfrm>
            <a:off x="217709" y="1097280"/>
            <a:ext cx="11691261" cy="5760720"/>
          </a:xfrm>
        </p:spPr>
        <p:txBody>
          <a:bodyPr vert="horz" lIns="91440" tIns="45720" rIns="91440" bIns="45720" rtlCol="0" anchor="t">
            <a:noAutofit/>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16000"/>
              </a:lnSpc>
              <a:spcBef>
                <a:spcPts val="1100"/>
              </a:spcBef>
              <a:spcAft>
                <a:spcPts val="1100"/>
              </a:spcAft>
              <a:buNone/>
            </a:pPr>
            <a:r>
              <a:rPr lang="en-US" sz="1600" b="1" dirty="0">
                <a:solidFill>
                  <a:srgbClr val="000000"/>
                </a:solidFill>
                <a:effectLst/>
                <a:ea typeface="Arial" panose="020B0604020202020204" pitchFamily="34" charset="0"/>
                <a:cs typeface="Times New Roman" panose="02020603050405020304" pitchFamily="18" charset="0"/>
              </a:rPr>
              <a:t>Description:</a:t>
            </a:r>
            <a:r>
              <a:rPr lang="en-US" sz="1600" dirty="0">
                <a:solidFill>
                  <a:srgbClr val="000000"/>
                </a:solidFill>
                <a:effectLst/>
                <a:ea typeface="Arial" panose="020B0604020202020204" pitchFamily="34" charset="0"/>
                <a:cs typeface="Times New Roman" panose="02020603050405020304" pitchFamily="18" charset="0"/>
              </a:rPr>
              <a:t> </a:t>
            </a:r>
            <a:r>
              <a:rPr lang="en-US" sz="1600" dirty="0">
                <a:solidFill>
                  <a:srgbClr val="0D0D0D"/>
                </a:solidFill>
                <a:highlight>
                  <a:srgbClr val="FFFFFF"/>
                </a:highlight>
              </a:rPr>
              <a:t>This approach involves creating entirely new Angular 18 applications from scratch, transferring essential logic and resources from the existing AngularJS applications.</a:t>
            </a:r>
          </a:p>
          <a:p>
            <a:pPr marL="0" indent="0">
              <a:spcAft>
                <a:spcPts val="600"/>
              </a:spcAft>
              <a:buNone/>
            </a:pPr>
            <a:r>
              <a:rPr lang="en-US" sz="1600" b="1" dirty="0">
                <a:solidFill>
                  <a:srgbClr val="0D0D0D"/>
                </a:solidFill>
                <a:highlight>
                  <a:srgbClr val="FFFFFF"/>
                </a:highlight>
              </a:rPr>
              <a:t>Key Benefits:</a:t>
            </a:r>
          </a:p>
          <a:p>
            <a:pPr marL="285750" indent="-285750">
              <a:spcAft>
                <a:spcPts val="600"/>
              </a:spcAft>
            </a:pPr>
            <a:r>
              <a:rPr lang="en-US" sz="1600" b="1" dirty="0">
                <a:solidFill>
                  <a:srgbClr val="0D0D0D"/>
                </a:solidFill>
                <a:highlight>
                  <a:srgbClr val="FFFFFF"/>
                </a:highlight>
              </a:rPr>
              <a:t>Clean codebase: </a:t>
            </a:r>
            <a:r>
              <a:rPr lang="en-US" sz="1600" dirty="0">
                <a:solidFill>
                  <a:srgbClr val="0D0D0D"/>
                </a:solidFill>
                <a:highlight>
                  <a:srgbClr val="FFFFFF"/>
                </a:highlight>
              </a:rPr>
              <a:t>A fresh start allows for a well-structured and maintainable codebase.</a:t>
            </a:r>
            <a:endParaRPr lang="en-IN" sz="1600" dirty="0">
              <a:solidFill>
                <a:srgbClr val="0D0D0D"/>
              </a:solidFill>
              <a:highlight>
                <a:srgbClr val="FFFFFF"/>
              </a:highlight>
            </a:endParaRPr>
          </a:p>
          <a:p>
            <a:pPr marL="285750" indent="-285750">
              <a:spcAft>
                <a:spcPts val="600"/>
              </a:spcAft>
            </a:pPr>
            <a:r>
              <a:rPr lang="en-US" sz="1600" b="1" dirty="0">
                <a:solidFill>
                  <a:srgbClr val="0D0D0D"/>
                </a:solidFill>
                <a:highlight>
                  <a:srgbClr val="FFFFFF"/>
                </a:highlight>
              </a:rPr>
              <a:t>Modern architecture: </a:t>
            </a:r>
            <a:r>
              <a:rPr lang="en-US" sz="1600" dirty="0">
                <a:solidFill>
                  <a:srgbClr val="0D0D0D"/>
                </a:solidFill>
                <a:highlight>
                  <a:srgbClr val="FFFFFF"/>
                </a:highlight>
              </a:rPr>
              <a:t>Leverages the latest Angular features and best practices.</a:t>
            </a:r>
          </a:p>
          <a:p>
            <a:pPr marL="285750" indent="-285750">
              <a:spcAft>
                <a:spcPts val="600"/>
              </a:spcAft>
            </a:pPr>
            <a:r>
              <a:rPr lang="en-US" sz="1600" b="1" dirty="0">
                <a:solidFill>
                  <a:srgbClr val="0D0D0D"/>
                </a:solidFill>
                <a:highlight>
                  <a:srgbClr val="FFFFFF"/>
                </a:highlight>
              </a:rPr>
              <a:t>Performance improvements: </a:t>
            </a:r>
            <a:r>
              <a:rPr lang="en-US" sz="1600" dirty="0">
                <a:solidFill>
                  <a:srgbClr val="0D0D0D"/>
                </a:solidFill>
                <a:highlight>
                  <a:srgbClr val="FFFFFF"/>
                </a:highlight>
              </a:rPr>
              <a:t>Potentially achieves better performance through optimization techniques.</a:t>
            </a:r>
          </a:p>
          <a:p>
            <a:pPr marL="285750" indent="-285750">
              <a:spcAft>
                <a:spcPts val="600"/>
              </a:spcAft>
            </a:pPr>
            <a:r>
              <a:rPr lang="en-US" sz="1600" b="1" dirty="0">
                <a:solidFill>
                  <a:srgbClr val="0D0D0D"/>
                </a:solidFill>
                <a:highlight>
                  <a:srgbClr val="FFFFFF"/>
                </a:highlight>
              </a:rPr>
              <a:t>Reduced technical debt: </a:t>
            </a:r>
            <a:r>
              <a:rPr lang="en-US" sz="1600" dirty="0">
                <a:solidFill>
                  <a:srgbClr val="0D0D0D"/>
                </a:solidFill>
                <a:highlight>
                  <a:srgbClr val="FFFFFF"/>
                </a:highlight>
              </a:rPr>
              <a:t>Avoids carrying over legacy issues from AngularJS.</a:t>
            </a:r>
          </a:p>
          <a:p>
            <a:pPr marL="342900">
              <a:spcBef>
                <a:spcPts val="0"/>
              </a:spcBef>
              <a:spcAft>
                <a:spcPts val="300"/>
              </a:spcAft>
            </a:pPr>
            <a:endParaRPr lang="en-US" sz="1400" dirty="0">
              <a:solidFill>
                <a:srgbClr val="1F1F1F"/>
              </a:solidFill>
              <a:cs typeface="Times New Roman" panose="02020603050405020304" pitchFamily="18" charset="0"/>
            </a:endParaRPr>
          </a:p>
          <a:p>
            <a:pPr marL="0" indent="0">
              <a:spcAft>
                <a:spcPts val="600"/>
              </a:spcAft>
              <a:buFont typeface="Arial" panose="020B0604020202020204" pitchFamily="34" charset="0"/>
              <a:buNone/>
            </a:pPr>
            <a:r>
              <a:rPr lang="en-US" sz="1600" b="1" dirty="0">
                <a:solidFill>
                  <a:srgbClr val="0D0D0D"/>
                </a:solidFill>
                <a:highlight>
                  <a:srgbClr val="FFFFFF"/>
                </a:highlight>
              </a:rPr>
              <a:t>Considerations:</a:t>
            </a:r>
          </a:p>
          <a:p>
            <a:pPr marL="342900">
              <a:spcAft>
                <a:spcPts val="600"/>
              </a:spcAft>
            </a:pPr>
            <a:r>
              <a:rPr lang="en-US" sz="1600" b="1" dirty="0">
                <a:solidFill>
                  <a:srgbClr val="0D0D0D"/>
                </a:solidFill>
                <a:highlight>
                  <a:srgbClr val="FFFFFF"/>
                </a:highlight>
              </a:rPr>
              <a:t>Potential for data migration issues: </a:t>
            </a:r>
            <a:r>
              <a:rPr lang="en-US" sz="1600" dirty="0">
                <a:solidFill>
                  <a:srgbClr val="0D0D0D"/>
                </a:solidFill>
                <a:highlight>
                  <a:srgbClr val="FFFFFF"/>
                </a:highlight>
              </a:rPr>
              <a:t>Data migration can be complex and error-prone. </a:t>
            </a:r>
          </a:p>
          <a:p>
            <a:pPr marL="342900">
              <a:spcAft>
                <a:spcPts val="600"/>
              </a:spcAft>
            </a:pPr>
            <a:r>
              <a:rPr lang="en-US" sz="1600" b="1" dirty="0">
                <a:solidFill>
                  <a:srgbClr val="0D0D0D"/>
                </a:solidFill>
                <a:highlight>
                  <a:srgbClr val="FFFFFF"/>
                </a:highlight>
              </a:rPr>
              <a:t>Risk of feature omissions:</a:t>
            </a:r>
            <a:r>
              <a:rPr lang="en-US" sz="1600" dirty="0">
                <a:solidFill>
                  <a:srgbClr val="0D0D0D"/>
                </a:solidFill>
                <a:highlight>
                  <a:srgbClr val="FFFFFF"/>
                </a:highlight>
              </a:rPr>
              <a:t> There's a risk of overlooking or omitting features from the existing applications. </a:t>
            </a:r>
            <a:endParaRPr lang="en-IN" sz="1600" dirty="0">
              <a:solidFill>
                <a:srgbClr val="0D0D0D"/>
              </a:solidFill>
              <a:highlight>
                <a:srgbClr val="FFFFFF"/>
              </a:highlight>
            </a:endParaRPr>
          </a:p>
        </p:txBody>
      </p:sp>
      <p:sp>
        <p:nvSpPr>
          <p:cNvPr id="2" name="Slide Number Placeholder 1">
            <a:extLst>
              <a:ext uri="{FF2B5EF4-FFF2-40B4-BE49-F238E27FC236}">
                <a16:creationId xmlns:a16="http://schemas.microsoft.com/office/drawing/2014/main" id="{DB57EFE7-6106-0530-72A8-C14DF8D60C07}"/>
              </a:ext>
            </a:extLst>
          </p:cNvPr>
          <p:cNvSpPr>
            <a:spLocks noGrp="1"/>
          </p:cNvSpPr>
          <p:nvPr>
            <p:ph type="sldNum" sz="quarter" idx="10"/>
          </p:nvPr>
        </p:nvSpPr>
        <p:spPr/>
        <p:txBody>
          <a:bodyPr/>
          <a:lstStyle/>
          <a:p>
            <a:fld id="{2ADF02F0-7A45-4BFB-A264-947079AA91A4}" type="slidenum">
              <a:rPr lang="en-US" smtClean="0"/>
              <a:pPr/>
              <a:t>7</a:t>
            </a:fld>
            <a:endParaRPr lang="en-US"/>
          </a:p>
        </p:txBody>
      </p:sp>
      <p:sp>
        <p:nvSpPr>
          <p:cNvPr id="3" name="Title 1">
            <a:extLst>
              <a:ext uri="{FF2B5EF4-FFF2-40B4-BE49-F238E27FC236}">
                <a16:creationId xmlns:a16="http://schemas.microsoft.com/office/drawing/2014/main" id="{C42DBB1E-861B-70AB-BA51-D5E0FADD0221}"/>
              </a:ext>
            </a:extLst>
          </p:cNvPr>
          <p:cNvSpPr txBox="1">
            <a:spLocks/>
          </p:cNvSpPr>
          <p:nvPr/>
        </p:nvSpPr>
        <p:spPr>
          <a:xfrm>
            <a:off x="309563" y="265711"/>
            <a:ext cx="10075863" cy="762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gradFill>
                  <a:gsLst>
                    <a:gs pos="0">
                      <a:srgbClr val="3DB44A"/>
                    </a:gs>
                    <a:gs pos="33000">
                      <a:srgbClr val="3DB44A"/>
                    </a:gs>
                    <a:gs pos="100000">
                      <a:srgbClr val="29B9CD"/>
                    </a:gs>
                  </a:gsLst>
                  <a:lin ang="2700000" scaled="1"/>
                </a:gradFill>
                <a:latin typeface="+mj-lt"/>
                <a:ea typeface="+mj-ea"/>
                <a:cs typeface="+mj-cs"/>
              </a:defRPr>
            </a:lvl1pPr>
          </a:lstStyle>
          <a:p>
            <a:r>
              <a:rPr lang="en-US" sz="2400" dirty="0">
                <a:latin typeface="Aptos" panose="020B0004020202020204" pitchFamily="34" charset="0"/>
                <a:cs typeface="Times New Roman" panose="02020603050405020304" pitchFamily="18" charset="0"/>
              </a:rPr>
              <a:t>Angular</a:t>
            </a:r>
            <a:r>
              <a:rPr lang="en-US" sz="1800" b="1" dirty="0">
                <a:solidFill>
                  <a:srgbClr val="000000"/>
                </a:solidFill>
                <a:effectLst/>
                <a:latin typeface="Arial" panose="020B0604020202020204" pitchFamily="34" charset="0"/>
                <a:ea typeface="Arial" panose="020B0604020202020204" pitchFamily="34" charset="0"/>
              </a:rPr>
              <a:t> </a:t>
            </a:r>
            <a:r>
              <a:rPr lang="en-US" sz="2400" dirty="0">
                <a:latin typeface="Aptos" panose="020B0004020202020204" pitchFamily="34" charset="0"/>
                <a:cs typeface="Times New Roman" panose="02020603050405020304" pitchFamily="18" charset="0"/>
              </a:rPr>
              <a:t>Upgrade with Hybrid Approach</a:t>
            </a:r>
            <a:endParaRPr lang="en-IN" sz="240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93821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5400-B7CF-44B7-934A-ABB8E029C2E4}"/>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CE053C9-BB14-41AB-9ECB-9A6B2B3F9EE6}"/>
              </a:ext>
            </a:extLst>
          </p:cNvPr>
          <p:cNvSpPr>
            <a:spLocks noGrp="1"/>
          </p:cNvSpPr>
          <p:nvPr>
            <p:ph type="sldNum" sz="quarter" idx="21"/>
          </p:nvPr>
        </p:nvSpPr>
        <p:spPr/>
        <p:txBody>
          <a:bodyPr/>
          <a:lstStyle/>
          <a:p>
            <a:fld id="{2ADF02F0-7A45-4BFB-A264-947079AA91A4}" type="slidenum">
              <a:rPr lang="en-US" smtClean="0"/>
              <a:t>8</a:t>
            </a:fld>
            <a:endParaRPr lang="en-US"/>
          </a:p>
        </p:txBody>
      </p:sp>
      <p:pic>
        <p:nvPicPr>
          <p:cNvPr id="5" name="Picture 4">
            <a:extLst>
              <a:ext uri="{FF2B5EF4-FFF2-40B4-BE49-F238E27FC236}">
                <a16:creationId xmlns:a16="http://schemas.microsoft.com/office/drawing/2014/main" id="{8B6373FD-8699-423F-A2FE-4C49184EE451}"/>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E455365-D04E-4827-89DC-8A6F11F6F6CE}"/>
              </a:ext>
            </a:extLst>
          </p:cNvPr>
          <p:cNvSpPr/>
          <p:nvPr/>
        </p:nvSpPr>
        <p:spPr>
          <a:xfrm>
            <a:off x="8588552" y="2808225"/>
            <a:ext cx="3369395" cy="707886"/>
          </a:xfrm>
          <a:prstGeom prst="rect">
            <a:avLst/>
          </a:prstGeom>
        </p:spPr>
        <p:txBody>
          <a:bodyPr wrap="square">
            <a:spAutoFit/>
          </a:bodyPr>
          <a:lstStyle/>
          <a:p>
            <a:r>
              <a:rPr lang="en-US" sz="4000" dirty="0">
                <a:solidFill>
                  <a:schemeClr val="bg1"/>
                </a:solidFill>
                <a:latin typeface="Segoe UI Semibold" panose="020B0702040204020203" pitchFamily="34" charset="0"/>
                <a:cs typeface="Segoe UI Semibold" panose="020B0702040204020203" pitchFamily="34" charset="0"/>
              </a:rPr>
              <a:t>Case Studies </a:t>
            </a:r>
          </a:p>
        </p:txBody>
      </p:sp>
      <p:pic>
        <p:nvPicPr>
          <p:cNvPr id="9" name="Picture 8">
            <a:extLst>
              <a:ext uri="{FF2B5EF4-FFF2-40B4-BE49-F238E27FC236}">
                <a16:creationId xmlns:a16="http://schemas.microsoft.com/office/drawing/2014/main" id="{FF699832-B6F0-4AEE-8E68-7AF0FAEB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0228" y="124989"/>
            <a:ext cx="2189001" cy="857690"/>
          </a:xfrm>
          <a:prstGeom prst="rect">
            <a:avLst/>
          </a:prstGeom>
        </p:spPr>
      </p:pic>
      <p:sp>
        <p:nvSpPr>
          <p:cNvPr id="4" name="Rectangle 3">
            <a:extLst>
              <a:ext uri="{FF2B5EF4-FFF2-40B4-BE49-F238E27FC236}">
                <a16:creationId xmlns:a16="http://schemas.microsoft.com/office/drawing/2014/main" id="{29060076-8430-4D20-8E85-E6D2F880B831}"/>
              </a:ext>
            </a:extLst>
          </p:cNvPr>
          <p:cNvSpPr/>
          <p:nvPr/>
        </p:nvSpPr>
        <p:spPr>
          <a:xfrm>
            <a:off x="8060009" y="1825476"/>
            <a:ext cx="294490" cy="2673384"/>
          </a:xfrm>
          <a:prstGeom prst="rect">
            <a:avLst/>
          </a:prstGeom>
          <a:gradFill>
            <a:gsLst>
              <a:gs pos="0">
                <a:srgbClr val="089696"/>
              </a:gs>
              <a:gs pos="53000">
                <a:srgbClr val="3EB34A"/>
              </a:gs>
              <a:gs pos="100000">
                <a:srgbClr val="8ACD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1181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8156970B-3AFA-FA15-C4A0-91D2CA6E0DC8}"/>
              </a:ext>
            </a:extLst>
          </p:cNvPr>
          <p:cNvSpPr txBox="1">
            <a:spLocks/>
          </p:cNvSpPr>
          <p:nvPr/>
        </p:nvSpPr>
        <p:spPr>
          <a:xfrm>
            <a:off x="217709" y="1097280"/>
            <a:ext cx="11691261" cy="5760720"/>
          </a:xfrm>
        </p:spPr>
        <p:txBody>
          <a:bodyPr vert="horz" lIns="91440" tIns="45720" rIns="91440" bIns="45720" rtlCol="0" anchor="t">
            <a:noAutofit/>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Bef>
                <a:spcPts val="0"/>
              </a:spcBef>
              <a:spcAft>
                <a:spcPts val="300"/>
              </a:spcAft>
            </a:pPr>
            <a:r>
              <a:rPr lang="en-US" sz="1400" b="1" dirty="0">
                <a:solidFill>
                  <a:srgbClr val="1F1F1F"/>
                </a:solidFill>
                <a:latin typeface="Arial" panose="020B0604020202020204" pitchFamily="34" charset="0"/>
                <a:cs typeface="Times New Roman" panose="02020603050405020304" pitchFamily="18" charset="0"/>
              </a:rPr>
              <a:t>Industry:</a:t>
            </a:r>
            <a:r>
              <a:rPr lang="en-US" sz="1100" b="1" dirty="0">
                <a:solidFill>
                  <a:srgbClr val="1F1F1F"/>
                </a:solidFill>
                <a:latin typeface="Arial" panose="020B0604020202020204" pitchFamily="34" charset="0"/>
                <a:cs typeface="Times New Roman" panose="02020603050405020304" pitchFamily="18" charset="0"/>
              </a:rPr>
              <a:t> </a:t>
            </a:r>
            <a:r>
              <a:rPr lang="en-US" sz="1400" dirty="0">
                <a:solidFill>
                  <a:srgbClr val="1F1F1F"/>
                </a:solidFill>
                <a:latin typeface="Arial" panose="020B0604020202020204" pitchFamily="34" charset="0"/>
                <a:cs typeface="Times New Roman" panose="02020603050405020304" pitchFamily="18" charset="0"/>
              </a:rPr>
              <a:t>Cloud Security</a:t>
            </a:r>
            <a:br>
              <a:rPr lang="en-US" sz="1400" dirty="0">
                <a:solidFill>
                  <a:srgbClr val="1F1F1F"/>
                </a:solidFill>
                <a:latin typeface="Arial" panose="020B0604020202020204" pitchFamily="34" charset="0"/>
                <a:cs typeface="Times New Roman" panose="02020603050405020304" pitchFamily="18" charset="0"/>
              </a:rPr>
            </a:br>
            <a:endParaRPr lang="en-IN" sz="1400" dirty="0">
              <a:solidFill>
                <a:srgbClr val="1F1F1F"/>
              </a:solidFill>
              <a:latin typeface="Arial" panose="020B0604020202020204" pitchFamily="34" charset="0"/>
              <a:cs typeface="Times New Roman" panose="02020603050405020304" pitchFamily="18" charset="0"/>
            </a:endParaRPr>
          </a:p>
          <a:p>
            <a:pPr lvl="0">
              <a:spcBef>
                <a:spcPts val="0"/>
              </a:spcBef>
              <a:spcAft>
                <a:spcPts val="300"/>
              </a:spcAft>
            </a:pPr>
            <a:r>
              <a:rPr lang="en-US" sz="1400" b="1" dirty="0">
                <a:solidFill>
                  <a:srgbClr val="1F1F1F"/>
                </a:solidFill>
                <a:latin typeface="Arial" panose="020B0604020202020204" pitchFamily="34" charset="0"/>
                <a:cs typeface="Times New Roman" panose="02020603050405020304" pitchFamily="18" charset="0"/>
              </a:rPr>
              <a:t>Application Type:</a:t>
            </a:r>
            <a:r>
              <a:rPr lang="en-US" sz="1100" b="1" dirty="0">
                <a:solidFill>
                  <a:srgbClr val="1F1F1F"/>
                </a:solidFill>
                <a:latin typeface="Arial" panose="020B0604020202020204" pitchFamily="34" charset="0"/>
                <a:cs typeface="Times New Roman" panose="02020603050405020304" pitchFamily="18" charset="0"/>
              </a:rPr>
              <a:t> </a:t>
            </a:r>
            <a:r>
              <a:rPr lang="en-US" sz="1400" dirty="0">
                <a:solidFill>
                  <a:srgbClr val="1F1F1F"/>
                </a:solidFill>
                <a:latin typeface="Arial" panose="020B0604020202020204" pitchFamily="34" charset="0"/>
                <a:cs typeface="Times New Roman" panose="02020603050405020304" pitchFamily="18" charset="0"/>
              </a:rPr>
              <a:t>Cloud based SASS Platform</a:t>
            </a:r>
            <a:br>
              <a:rPr lang="en-US" sz="1400" dirty="0">
                <a:solidFill>
                  <a:srgbClr val="1F1F1F"/>
                </a:solidFill>
                <a:latin typeface="Arial" panose="020B0604020202020204" pitchFamily="34" charset="0"/>
                <a:cs typeface="Times New Roman" panose="02020603050405020304" pitchFamily="18" charset="0"/>
              </a:rPr>
            </a:br>
            <a:endParaRPr lang="en-IN" sz="1400" dirty="0">
              <a:solidFill>
                <a:srgbClr val="1F1F1F"/>
              </a:solidFill>
              <a:latin typeface="Arial" panose="020B0604020202020204" pitchFamily="34" charset="0"/>
              <a:cs typeface="Times New Roman" panose="02020603050405020304" pitchFamily="18" charset="0"/>
            </a:endParaRPr>
          </a:p>
          <a:p>
            <a:pPr lvl="0">
              <a:spcBef>
                <a:spcPts val="0"/>
              </a:spcBef>
              <a:spcAft>
                <a:spcPts val="300"/>
              </a:spcAft>
            </a:pPr>
            <a:r>
              <a:rPr lang="en-US" sz="1400" b="1" dirty="0">
                <a:solidFill>
                  <a:srgbClr val="1F1F1F"/>
                </a:solidFill>
                <a:latin typeface="Arial" panose="020B0604020202020204" pitchFamily="34" charset="0"/>
                <a:cs typeface="Times New Roman" panose="02020603050405020304" pitchFamily="18" charset="0"/>
              </a:rPr>
              <a:t>Challenges: </a:t>
            </a:r>
            <a:endParaRPr lang="en-IN" sz="1400" b="1" dirty="0">
              <a:solidFill>
                <a:srgbClr val="1F1F1F"/>
              </a:solidFill>
              <a:latin typeface="Arial" panose="020B0604020202020204" pitchFamily="34" charset="0"/>
              <a:cs typeface="Times New Roman" panose="02020603050405020304" pitchFamily="18" charset="0"/>
            </a:endParaRPr>
          </a:p>
          <a:p>
            <a:pPr marL="742950" lvl="2">
              <a:spcBef>
                <a:spcPts val="0"/>
              </a:spcBef>
              <a:spcAft>
                <a:spcPts val="300"/>
              </a:spcAft>
            </a:pPr>
            <a:r>
              <a:rPr lang="en-US" sz="1400" dirty="0">
                <a:solidFill>
                  <a:srgbClr val="1F1F1F"/>
                </a:solidFill>
                <a:latin typeface="Arial" panose="020B0604020202020204" pitchFamily="34" charset="0"/>
                <a:cs typeface="Times New Roman" panose="02020603050405020304" pitchFamily="18" charset="0"/>
              </a:rPr>
              <a:t>8 different Angular apps, having dependency on outdated dependencies</a:t>
            </a:r>
            <a:endParaRPr lang="en-IN" sz="1400" dirty="0">
              <a:solidFill>
                <a:srgbClr val="1F1F1F"/>
              </a:solidFill>
              <a:latin typeface="Arial" panose="020B0604020202020204" pitchFamily="34" charset="0"/>
              <a:cs typeface="Times New Roman" panose="02020603050405020304" pitchFamily="18" charset="0"/>
            </a:endParaRPr>
          </a:p>
          <a:p>
            <a:pPr marL="742950" lvl="2">
              <a:spcBef>
                <a:spcPts val="0"/>
              </a:spcBef>
              <a:spcAft>
                <a:spcPts val="300"/>
              </a:spcAft>
            </a:pPr>
            <a:r>
              <a:rPr lang="en-US" sz="1400" dirty="0">
                <a:solidFill>
                  <a:srgbClr val="1F1F1F"/>
                </a:solidFill>
                <a:latin typeface="Arial" panose="020B0604020202020204" pitchFamily="34" charset="0"/>
                <a:cs typeface="Times New Roman" panose="02020603050405020304" pitchFamily="18" charset="0"/>
              </a:rPr>
              <a:t>Vulnerable to security vulnerabilities.</a:t>
            </a:r>
            <a:endParaRPr lang="en-IN" sz="1400" dirty="0">
              <a:solidFill>
                <a:srgbClr val="1F1F1F"/>
              </a:solidFill>
              <a:latin typeface="Arial" panose="020B0604020202020204" pitchFamily="34" charset="0"/>
              <a:cs typeface="Times New Roman" panose="02020603050405020304" pitchFamily="18" charset="0"/>
            </a:endParaRPr>
          </a:p>
          <a:p>
            <a:pPr marL="742950" lvl="2">
              <a:spcBef>
                <a:spcPts val="0"/>
              </a:spcBef>
              <a:spcAft>
                <a:spcPts val="300"/>
              </a:spcAft>
            </a:pPr>
            <a:r>
              <a:rPr lang="en-US" sz="1400" dirty="0">
                <a:solidFill>
                  <a:srgbClr val="1F1F1F"/>
                </a:solidFill>
                <a:latin typeface="Arial" panose="020B0604020202020204" pitchFamily="34" charset="0"/>
                <a:cs typeface="Times New Roman" panose="02020603050405020304" pitchFamily="18" charset="0"/>
              </a:rPr>
              <a:t>Different applications having different methodologies and programming approaches leading to inconsistencies,</a:t>
            </a:r>
            <a:endParaRPr lang="en-IN" sz="1400" dirty="0">
              <a:solidFill>
                <a:srgbClr val="1F1F1F"/>
              </a:solidFill>
              <a:latin typeface="Arial" panose="020B0604020202020204" pitchFamily="34" charset="0"/>
              <a:cs typeface="Times New Roman" panose="02020603050405020304" pitchFamily="18" charset="0"/>
            </a:endParaRPr>
          </a:p>
          <a:p>
            <a:pPr marL="742950" lvl="2">
              <a:spcBef>
                <a:spcPts val="0"/>
              </a:spcBef>
              <a:spcAft>
                <a:spcPts val="300"/>
              </a:spcAft>
            </a:pPr>
            <a:r>
              <a:rPr lang="en-US" sz="1400" dirty="0">
                <a:solidFill>
                  <a:srgbClr val="1F1F1F"/>
                </a:solidFill>
                <a:latin typeface="Arial" panose="020B0604020202020204" pitchFamily="34" charset="0"/>
                <a:cs typeface="Times New Roman" panose="02020603050405020304" pitchFamily="18" charset="0"/>
              </a:rPr>
              <a:t>Obsolete and Redundant Code within each application</a:t>
            </a:r>
            <a:endParaRPr lang="en-IN" sz="1400" dirty="0">
              <a:solidFill>
                <a:srgbClr val="1F1F1F"/>
              </a:solidFill>
              <a:latin typeface="Arial" panose="020B0604020202020204" pitchFamily="34" charset="0"/>
              <a:cs typeface="Times New Roman" panose="02020603050405020304" pitchFamily="18" charset="0"/>
            </a:endParaRPr>
          </a:p>
          <a:p>
            <a:pPr marL="742950" lvl="2">
              <a:spcBef>
                <a:spcPts val="0"/>
              </a:spcBef>
              <a:spcAft>
                <a:spcPts val="300"/>
              </a:spcAft>
            </a:pPr>
            <a:r>
              <a:rPr lang="en-US" sz="1400" dirty="0">
                <a:solidFill>
                  <a:srgbClr val="1F1F1F"/>
                </a:solidFill>
                <a:latin typeface="Arial" panose="020B0604020202020204" pitchFamily="34" charset="0"/>
                <a:cs typeface="Times New Roman" panose="02020603050405020304" pitchFamily="18" charset="0"/>
              </a:rPr>
              <a:t>Harder to maintain and scale</a:t>
            </a:r>
            <a:br>
              <a:rPr lang="en-US" sz="1400" dirty="0">
                <a:solidFill>
                  <a:srgbClr val="1F1F1F"/>
                </a:solidFill>
                <a:latin typeface="Arial" panose="020B0604020202020204" pitchFamily="34" charset="0"/>
                <a:cs typeface="Times New Roman" panose="02020603050405020304" pitchFamily="18" charset="0"/>
              </a:rPr>
            </a:br>
            <a:endParaRPr lang="en-US" sz="1400" dirty="0">
              <a:solidFill>
                <a:srgbClr val="1F1F1F"/>
              </a:solidFill>
              <a:latin typeface="Arial" panose="020B0604020202020204" pitchFamily="34" charset="0"/>
              <a:cs typeface="Times New Roman" panose="02020603050405020304" pitchFamily="18" charset="0"/>
            </a:endParaRPr>
          </a:p>
          <a:p>
            <a:pPr>
              <a:spcBef>
                <a:spcPts val="0"/>
              </a:spcBef>
              <a:spcAft>
                <a:spcPts val="300"/>
              </a:spcAft>
            </a:pPr>
            <a:r>
              <a:rPr lang="en-US" sz="1400" b="1" dirty="0">
                <a:solidFill>
                  <a:srgbClr val="1F1F1F"/>
                </a:solidFill>
                <a:latin typeface="Arial" panose="020B0604020202020204" pitchFamily="34" charset="0"/>
                <a:cs typeface="Times New Roman" panose="02020603050405020304" pitchFamily="18" charset="0"/>
              </a:rPr>
              <a:t>Objectives:</a:t>
            </a:r>
            <a:r>
              <a:rPr lang="en-US" sz="1400" dirty="0">
                <a:solidFill>
                  <a:srgbClr val="1F1F1F"/>
                </a:solidFill>
                <a:latin typeface="Arial" panose="020B0604020202020204" pitchFamily="34" charset="0"/>
                <a:cs typeface="Times New Roman" panose="02020603050405020304" pitchFamily="18" charset="0"/>
              </a:rPr>
              <a:t> </a:t>
            </a:r>
            <a:endParaRPr lang="en-IN" sz="1400" dirty="0">
              <a:solidFill>
                <a:srgbClr val="1F1F1F"/>
              </a:solidFill>
              <a:latin typeface="Arial" panose="020B0604020202020204" pitchFamily="34" charset="0"/>
              <a:cs typeface="Times New Roman" panose="02020603050405020304" pitchFamily="18" charset="0"/>
            </a:endParaRPr>
          </a:p>
          <a:p>
            <a:pPr marL="742950" lvl="2">
              <a:spcBef>
                <a:spcPts val="0"/>
              </a:spcBef>
              <a:spcAft>
                <a:spcPts val="300"/>
              </a:spcAft>
            </a:pPr>
            <a:r>
              <a:rPr lang="en-US" sz="1400" dirty="0">
                <a:solidFill>
                  <a:srgbClr val="1F1F1F"/>
                </a:solidFill>
                <a:latin typeface="Arial" panose="020B0604020202020204" pitchFamily="34" charset="0"/>
                <a:cs typeface="Times New Roman" panose="02020603050405020304" pitchFamily="18" charset="0"/>
              </a:rPr>
              <a:t>Upgrade the AngularJS applications to Angular 14.</a:t>
            </a:r>
            <a:endParaRPr lang="en-IN" sz="1400" dirty="0">
              <a:solidFill>
                <a:srgbClr val="1F1F1F"/>
              </a:solidFill>
              <a:latin typeface="Arial" panose="020B0604020202020204" pitchFamily="34" charset="0"/>
              <a:cs typeface="Times New Roman" panose="02020603050405020304" pitchFamily="18" charset="0"/>
            </a:endParaRPr>
          </a:p>
          <a:p>
            <a:pPr marL="742950" lvl="2">
              <a:spcBef>
                <a:spcPts val="0"/>
              </a:spcBef>
              <a:spcAft>
                <a:spcPts val="300"/>
              </a:spcAft>
            </a:pPr>
            <a:r>
              <a:rPr lang="en-US" sz="1400" dirty="0">
                <a:solidFill>
                  <a:srgbClr val="1F1F1F"/>
                </a:solidFill>
                <a:latin typeface="Arial" panose="020B0604020202020204" pitchFamily="34" charset="0"/>
                <a:cs typeface="Times New Roman" panose="02020603050405020304" pitchFamily="18" charset="0"/>
              </a:rPr>
              <a:t>Improve application performance, scalability, and maintainability.</a:t>
            </a:r>
            <a:endParaRPr lang="en-IN" sz="1400" dirty="0">
              <a:solidFill>
                <a:srgbClr val="1F1F1F"/>
              </a:solidFill>
              <a:latin typeface="Arial" panose="020B0604020202020204" pitchFamily="34" charset="0"/>
              <a:cs typeface="Times New Roman" panose="02020603050405020304" pitchFamily="18" charset="0"/>
            </a:endParaRPr>
          </a:p>
          <a:p>
            <a:pPr marL="742950" lvl="2">
              <a:spcBef>
                <a:spcPts val="0"/>
              </a:spcBef>
              <a:spcAft>
                <a:spcPts val="300"/>
              </a:spcAft>
            </a:pPr>
            <a:r>
              <a:rPr lang="en-US" sz="1400" dirty="0">
                <a:solidFill>
                  <a:srgbClr val="1F1F1F"/>
                </a:solidFill>
                <a:latin typeface="Arial" panose="020B0604020202020204" pitchFamily="34" charset="0"/>
                <a:cs typeface="Times New Roman" panose="02020603050405020304" pitchFamily="18" charset="0"/>
              </a:rPr>
              <a:t>Enhance developer productivity and reduce maintenance costs.</a:t>
            </a:r>
            <a:endParaRPr lang="en-IN" sz="1400" dirty="0">
              <a:solidFill>
                <a:srgbClr val="1F1F1F"/>
              </a:solidFill>
              <a:latin typeface="Arial" panose="020B0604020202020204" pitchFamily="34" charset="0"/>
              <a:cs typeface="Times New Roman" panose="02020603050405020304" pitchFamily="18" charset="0"/>
            </a:endParaRPr>
          </a:p>
          <a:p>
            <a:pPr marL="742950" lvl="2">
              <a:spcBef>
                <a:spcPts val="0"/>
              </a:spcBef>
              <a:spcAft>
                <a:spcPts val="300"/>
              </a:spcAft>
            </a:pPr>
            <a:r>
              <a:rPr lang="en-US" sz="1400" dirty="0">
                <a:solidFill>
                  <a:srgbClr val="1F1F1F"/>
                </a:solidFill>
                <a:latin typeface="Arial" panose="020B0604020202020204" pitchFamily="34" charset="0"/>
                <a:cs typeface="Times New Roman" panose="02020603050405020304" pitchFamily="18" charset="0"/>
              </a:rPr>
              <a:t>Mitigate security risks associated with AngularJS.</a:t>
            </a:r>
            <a:endParaRPr lang="en-IN" sz="1400" dirty="0">
              <a:solidFill>
                <a:srgbClr val="1F1F1F"/>
              </a:solidFill>
              <a:latin typeface="Arial" panose="020B0604020202020204" pitchFamily="34" charset="0"/>
              <a:cs typeface="Times New Roman" panose="02020603050405020304" pitchFamily="18" charset="0"/>
            </a:endParaRPr>
          </a:p>
          <a:p>
            <a:pPr marL="742950" lvl="2">
              <a:spcBef>
                <a:spcPts val="0"/>
              </a:spcBef>
              <a:spcAft>
                <a:spcPts val="300"/>
              </a:spcAft>
            </a:pPr>
            <a:r>
              <a:rPr lang="en-US" sz="1400" dirty="0">
                <a:solidFill>
                  <a:srgbClr val="1F1F1F"/>
                </a:solidFill>
                <a:latin typeface="Arial" panose="020B0604020202020204" pitchFamily="34" charset="0"/>
                <a:cs typeface="Times New Roman" panose="02020603050405020304" pitchFamily="18" charset="0"/>
              </a:rPr>
              <a:t>Ensure a smooth transition with minimal disruptions to business operations</a:t>
            </a:r>
            <a:br>
              <a:rPr lang="en-US" sz="1400" dirty="0">
                <a:solidFill>
                  <a:srgbClr val="1F1F1F"/>
                </a:solidFill>
                <a:latin typeface="Arial" panose="020B0604020202020204" pitchFamily="34" charset="0"/>
                <a:cs typeface="Times New Roman" panose="02020603050405020304" pitchFamily="18" charset="0"/>
              </a:rPr>
            </a:br>
            <a:endParaRPr lang="en-IN" sz="1400" dirty="0">
              <a:solidFill>
                <a:srgbClr val="1F1F1F"/>
              </a:solidFill>
              <a:latin typeface="Arial" panose="020B0604020202020204" pitchFamily="34" charset="0"/>
              <a:cs typeface="Times New Roman" panose="02020603050405020304" pitchFamily="18" charset="0"/>
            </a:endParaRPr>
          </a:p>
          <a:p>
            <a:pPr>
              <a:spcBef>
                <a:spcPts val="0"/>
              </a:spcBef>
              <a:spcAft>
                <a:spcPts val="300"/>
              </a:spcAft>
            </a:pPr>
            <a:r>
              <a:rPr lang="en-US" sz="1400" b="1" dirty="0">
                <a:solidFill>
                  <a:srgbClr val="1F1F1F"/>
                </a:solidFill>
                <a:latin typeface="Arial" panose="020B0604020202020204" pitchFamily="34" charset="0"/>
                <a:cs typeface="Times New Roman" panose="02020603050405020304" pitchFamily="18" charset="0"/>
              </a:rPr>
              <a:t>Approach and Methodology:</a:t>
            </a:r>
            <a:endParaRPr lang="en-IN" sz="1400" b="1" dirty="0">
              <a:solidFill>
                <a:srgbClr val="1F1F1F"/>
              </a:solidFill>
              <a:latin typeface="Arial" panose="020B0604020202020204" pitchFamily="34" charset="0"/>
              <a:cs typeface="Times New Roman" panose="02020603050405020304" pitchFamily="18" charset="0"/>
            </a:endParaRPr>
          </a:p>
          <a:p>
            <a:pPr marL="742950" lvl="2">
              <a:spcBef>
                <a:spcPts val="0"/>
              </a:spcBef>
              <a:spcAft>
                <a:spcPts val="300"/>
              </a:spcAft>
            </a:pPr>
            <a:r>
              <a:rPr lang="en-US" sz="1400" b="1" dirty="0">
                <a:solidFill>
                  <a:srgbClr val="1F1F1F"/>
                </a:solidFill>
                <a:latin typeface="Arial" panose="020B0604020202020204" pitchFamily="34" charset="0"/>
                <a:cs typeface="Times New Roman" panose="02020603050405020304" pitchFamily="18" charset="0"/>
              </a:rPr>
              <a:t>Strategy:</a:t>
            </a:r>
            <a:r>
              <a:rPr lang="en-US" sz="1400" dirty="0">
                <a:solidFill>
                  <a:srgbClr val="1F1F1F"/>
                </a:solidFill>
                <a:latin typeface="Arial" panose="020B0604020202020204" pitchFamily="34" charset="0"/>
                <a:cs typeface="Times New Roman" panose="02020603050405020304" pitchFamily="18" charset="0"/>
              </a:rPr>
              <a:t> </a:t>
            </a:r>
            <a:r>
              <a:rPr lang="en-US" sz="1400" dirty="0" err="1">
                <a:solidFill>
                  <a:srgbClr val="1F1F1F"/>
                </a:solidFill>
                <a:latin typeface="Arial" panose="020B0604020202020204" pitchFamily="34" charset="0"/>
                <a:cs typeface="Times New Roman" panose="02020603050405020304" pitchFamily="18" charset="0"/>
              </a:rPr>
              <a:t>NgUpgrade</a:t>
            </a:r>
            <a:endParaRPr lang="en-IN" sz="1400" dirty="0">
              <a:solidFill>
                <a:srgbClr val="1F1F1F"/>
              </a:solidFill>
              <a:latin typeface="Arial" panose="020B0604020202020204" pitchFamily="34" charset="0"/>
              <a:cs typeface="Times New Roman" panose="02020603050405020304" pitchFamily="18" charset="0"/>
            </a:endParaRPr>
          </a:p>
          <a:p>
            <a:pPr marL="742950" lvl="2">
              <a:spcBef>
                <a:spcPts val="0"/>
              </a:spcBef>
              <a:spcAft>
                <a:spcPts val="300"/>
              </a:spcAft>
            </a:pPr>
            <a:r>
              <a:rPr lang="en-US" sz="1400" b="1" dirty="0">
                <a:solidFill>
                  <a:srgbClr val="1F1F1F"/>
                </a:solidFill>
                <a:latin typeface="Arial" panose="020B0604020202020204" pitchFamily="34" charset="0"/>
                <a:cs typeface="Times New Roman" panose="02020603050405020304" pitchFamily="18" charset="0"/>
              </a:rPr>
              <a:t>Tools and Technologies:</a:t>
            </a:r>
            <a:r>
              <a:rPr lang="en-US" sz="1400" dirty="0">
                <a:solidFill>
                  <a:srgbClr val="1F1F1F"/>
                </a:solidFill>
                <a:latin typeface="Arial" panose="020B0604020202020204" pitchFamily="34" charset="0"/>
                <a:cs typeface="Times New Roman" panose="02020603050405020304" pitchFamily="18" charset="0"/>
              </a:rPr>
              <a:t> For this migration project, we utilized </a:t>
            </a:r>
            <a:r>
              <a:rPr lang="en-US" sz="1400" dirty="0" err="1">
                <a:solidFill>
                  <a:srgbClr val="1F1F1F"/>
                </a:solidFill>
                <a:latin typeface="Arial" panose="020B0604020202020204" pitchFamily="34" charset="0"/>
                <a:cs typeface="Times New Roman" panose="02020603050405020304" pitchFamily="18" charset="0"/>
              </a:rPr>
              <a:t>Nx</a:t>
            </a:r>
            <a:r>
              <a:rPr lang="en-US" sz="1400" dirty="0">
                <a:solidFill>
                  <a:srgbClr val="1F1F1F"/>
                </a:solidFill>
                <a:latin typeface="Arial" panose="020B0604020202020204" pitchFamily="34" charset="0"/>
                <a:cs typeface="Times New Roman" panose="02020603050405020304" pitchFamily="18" charset="0"/>
              </a:rPr>
              <a:t> for project generation and management, Jest for unit testing. We also leveraged Webpack for bundling and optimization, and </a:t>
            </a:r>
            <a:r>
              <a:rPr lang="en-US" sz="1400" dirty="0" err="1">
                <a:solidFill>
                  <a:srgbClr val="1F1F1F"/>
                </a:solidFill>
                <a:latin typeface="Arial" panose="020B0604020202020204" pitchFamily="34" charset="0"/>
                <a:cs typeface="Times New Roman" panose="02020603050405020304" pitchFamily="18" charset="0"/>
              </a:rPr>
              <a:t>ESLint</a:t>
            </a:r>
            <a:r>
              <a:rPr lang="en-US" sz="1400" dirty="0">
                <a:solidFill>
                  <a:srgbClr val="1F1F1F"/>
                </a:solidFill>
                <a:latin typeface="Arial" panose="020B0604020202020204" pitchFamily="34" charset="0"/>
                <a:cs typeface="Times New Roman" panose="02020603050405020304" pitchFamily="18" charset="0"/>
              </a:rPr>
              <a:t> for code quality checks.</a:t>
            </a:r>
            <a:endParaRPr lang="en-IN" sz="1400" dirty="0">
              <a:solidFill>
                <a:srgbClr val="1F1F1F"/>
              </a:solidFill>
              <a:latin typeface="Arial" panose="020B0604020202020204" pitchFamily="34" charset="0"/>
              <a:cs typeface="Times New Roman" panose="02020603050405020304" pitchFamily="18" charset="0"/>
            </a:endParaRPr>
          </a:p>
          <a:p>
            <a:pPr marL="0" indent="0">
              <a:lnSpc>
                <a:spcPct val="116000"/>
              </a:lnSpc>
              <a:spcBef>
                <a:spcPts val="1100"/>
              </a:spcBef>
              <a:spcAft>
                <a:spcPts val="1100"/>
              </a:spcAft>
              <a:buNone/>
            </a:pPr>
            <a:endParaRPr lang="en-IN" sz="1600" dirty="0">
              <a:solidFill>
                <a:srgbClr val="0D0D0D"/>
              </a:solidFill>
              <a:highlight>
                <a:srgbClr val="FFFFFF"/>
              </a:highlight>
            </a:endParaRPr>
          </a:p>
        </p:txBody>
      </p:sp>
      <p:sp>
        <p:nvSpPr>
          <p:cNvPr id="2" name="Slide Number Placeholder 1">
            <a:extLst>
              <a:ext uri="{FF2B5EF4-FFF2-40B4-BE49-F238E27FC236}">
                <a16:creationId xmlns:a16="http://schemas.microsoft.com/office/drawing/2014/main" id="{DB57EFE7-6106-0530-72A8-C14DF8D60C07}"/>
              </a:ext>
            </a:extLst>
          </p:cNvPr>
          <p:cNvSpPr>
            <a:spLocks noGrp="1"/>
          </p:cNvSpPr>
          <p:nvPr>
            <p:ph type="sldNum" sz="quarter" idx="10"/>
          </p:nvPr>
        </p:nvSpPr>
        <p:spPr/>
        <p:txBody>
          <a:bodyPr/>
          <a:lstStyle/>
          <a:p>
            <a:fld id="{2ADF02F0-7A45-4BFB-A264-947079AA91A4}" type="slidenum">
              <a:rPr lang="en-US" smtClean="0"/>
              <a:pPr/>
              <a:t>9</a:t>
            </a:fld>
            <a:endParaRPr lang="en-US"/>
          </a:p>
        </p:txBody>
      </p:sp>
      <p:sp>
        <p:nvSpPr>
          <p:cNvPr id="3" name="Title 1">
            <a:extLst>
              <a:ext uri="{FF2B5EF4-FFF2-40B4-BE49-F238E27FC236}">
                <a16:creationId xmlns:a16="http://schemas.microsoft.com/office/drawing/2014/main" id="{C42DBB1E-861B-70AB-BA51-D5E0FADD0221}"/>
              </a:ext>
            </a:extLst>
          </p:cNvPr>
          <p:cNvSpPr txBox="1">
            <a:spLocks/>
          </p:cNvSpPr>
          <p:nvPr/>
        </p:nvSpPr>
        <p:spPr>
          <a:xfrm>
            <a:off x="309563" y="265711"/>
            <a:ext cx="10075863" cy="762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gradFill>
                  <a:gsLst>
                    <a:gs pos="0">
                      <a:srgbClr val="3DB44A"/>
                    </a:gs>
                    <a:gs pos="33000">
                      <a:srgbClr val="3DB44A"/>
                    </a:gs>
                    <a:gs pos="100000">
                      <a:srgbClr val="29B9CD"/>
                    </a:gs>
                  </a:gsLst>
                  <a:lin ang="2700000" scaled="1"/>
                </a:gradFill>
                <a:latin typeface="+mj-lt"/>
                <a:ea typeface="+mj-ea"/>
                <a:cs typeface="+mj-cs"/>
              </a:defRPr>
            </a:lvl1pPr>
          </a:lstStyle>
          <a:p>
            <a:r>
              <a:rPr lang="en-US" sz="2400" dirty="0">
                <a:effectLst/>
                <a:latin typeface="Aptos" panose="020B0004020202020204" pitchFamily="34" charset="0"/>
                <a:ea typeface="Times New Roman" panose="02020603050405020304" pitchFamily="18" charset="0"/>
                <a:cs typeface="Times New Roman" panose="02020603050405020304" pitchFamily="18" charset="0"/>
              </a:rPr>
              <a:t>Application Modernization through </a:t>
            </a:r>
            <a:r>
              <a:rPr lang="en-US" sz="2400" dirty="0" err="1">
                <a:effectLst/>
                <a:latin typeface="Aptos" panose="020B0004020202020204" pitchFamily="34" charset="0"/>
                <a:ea typeface="Times New Roman" panose="02020603050405020304" pitchFamily="18" charset="0"/>
                <a:cs typeface="Times New Roman" panose="02020603050405020304" pitchFamily="18" charset="0"/>
              </a:rPr>
              <a:t>NgUpgrade</a:t>
            </a:r>
            <a:endParaRPr lang="en-IN" sz="240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14897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HMPPT Theme_JUNE2017 (Ma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DE844B50-04A8-49CD-8855-A4C10695E46F}"/>
    </a:ext>
  </a:extLst>
</a:theme>
</file>

<file path=ppt/theme/theme2.xml><?xml version="1.0" encoding="utf-8"?>
<a:theme xmlns:a="http://schemas.openxmlformats.org/drawingml/2006/main" name="Inside Slide Templates">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0CA9522E-465D-43CE-88B3-26BD022D145F}"/>
    </a:ext>
  </a:extLst>
</a:theme>
</file>

<file path=ppt/theme/theme3.xml><?xml version="1.0" encoding="utf-8"?>
<a:theme xmlns:a="http://schemas.openxmlformats.org/drawingml/2006/main" name="Section Slide Template">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B727B576-C86A-4634-954F-15FCB173F6B6}"/>
    </a:ext>
  </a:extLst>
</a:theme>
</file>

<file path=ppt/theme/theme4.xml><?xml version="1.0" encoding="utf-8"?>
<a:theme xmlns:a="http://schemas.openxmlformats.org/drawingml/2006/main" name="End Slide Template">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Brand Fonts">
      <a:majorFont>
        <a:latin typeface="Segoe Pro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349A05B2-FACE-4670-8504-DBF8C928354A}"/>
    </a:ext>
  </a:extLst>
</a:theme>
</file>

<file path=ppt/theme/theme5.xml><?xml version="1.0" encoding="utf-8"?>
<a:theme xmlns:a="http://schemas.openxmlformats.org/drawingml/2006/main" name="1_Inside Slide Templates">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0CA9522E-465D-43CE-88B3-26BD022D145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349CB65A893B4D8E455D75FB8C3F5F" ma:contentTypeVersion="6" ma:contentTypeDescription="Create a new document." ma:contentTypeScope="" ma:versionID="1ddbd62791d9d49dc694a05c63918057">
  <xsd:schema xmlns:xsd="http://www.w3.org/2001/XMLSchema" xmlns:xs="http://www.w3.org/2001/XMLSchema" xmlns:p="http://schemas.microsoft.com/office/2006/metadata/properties" xmlns:ns2="042345d8-42ae-452a-a07e-60ec826b80c5" xmlns:ns3="63a200de-6870-4bf2-b03e-942ff8b53d58" targetNamespace="http://schemas.microsoft.com/office/2006/metadata/properties" ma:root="true" ma:fieldsID="db04356919b142f79aff3f1d4c487b6c" ns2:_="" ns3:_="">
    <xsd:import namespace="042345d8-42ae-452a-a07e-60ec826b80c5"/>
    <xsd:import namespace="63a200de-6870-4bf2-b03e-942ff8b53d5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2345d8-42ae-452a-a07e-60ec826b80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a200de-6870-4bf2-b03e-942ff8b53d5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63a200de-6870-4bf2-b03e-942ff8b53d58">
      <UserInfo>
        <DisplayName>Srishti Jaiswal</DisplayName>
        <AccountId>36</AccountId>
        <AccountType/>
      </UserInfo>
      <UserInfo>
        <DisplayName>Rajesh Agrawal</DisplayName>
        <AccountId>10</AccountId>
        <AccountType/>
      </UserInfo>
      <UserInfo>
        <DisplayName>Y Rama Koteswara Rao</DisplayName>
        <AccountId>34</AccountId>
        <AccountType/>
      </UserInfo>
      <UserInfo>
        <DisplayName>Pranay Pawar</DisplayName>
        <AccountId>44</AccountId>
        <AccountType/>
      </UserInfo>
      <UserInfo>
        <DisplayName>Gopal Maheshwari</DisplayName>
        <AccountId>39</AccountId>
        <AccountType/>
      </UserInfo>
    </SharedWithUsers>
  </documentManagement>
</p:properties>
</file>

<file path=customXml/itemProps1.xml><?xml version="1.0" encoding="utf-8"?>
<ds:datastoreItem xmlns:ds="http://schemas.openxmlformats.org/officeDocument/2006/customXml" ds:itemID="{45340385-9F0A-4F0C-8551-DE285531318B}">
  <ds:schemaRefs>
    <ds:schemaRef ds:uri="042345d8-42ae-452a-a07e-60ec826b80c5"/>
    <ds:schemaRef ds:uri="63a200de-6870-4bf2-b03e-942ff8b53d5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82CF9D-822B-4B58-8190-39463F3836F1}">
  <ds:schemaRefs>
    <ds:schemaRef ds:uri="http://schemas.microsoft.com/sharepoint/v3/contenttype/forms"/>
  </ds:schemaRefs>
</ds:datastoreItem>
</file>

<file path=customXml/itemProps3.xml><?xml version="1.0" encoding="utf-8"?>
<ds:datastoreItem xmlns:ds="http://schemas.openxmlformats.org/officeDocument/2006/customXml" ds:itemID="{B8876D63-87C3-437E-8AD4-57E4A17A6235}">
  <ds:schemaRefs>
    <ds:schemaRef ds:uri="http://schemas.microsoft.com/office/2006/documentManagement/types"/>
    <ds:schemaRef ds:uri="http://www.w3.org/XML/1998/namespace"/>
    <ds:schemaRef ds:uri="http://purl.org/dc/dcmitype/"/>
    <ds:schemaRef ds:uri="http://schemas.microsoft.com/office/2006/metadata/properties"/>
    <ds:schemaRef ds:uri="042345d8-42ae-452a-a07e-60ec826b80c5"/>
    <ds:schemaRef ds:uri="http://purl.org/dc/elements/1.1/"/>
    <ds:schemaRef ds:uri="http://schemas.microsoft.com/office/infopath/2007/PartnerControls"/>
    <ds:schemaRef ds:uri="http://schemas.openxmlformats.org/package/2006/metadata/core-properties"/>
    <ds:schemaRef ds:uri="63a200de-6870-4bf2-b03e-942ff8b53d58"/>
    <ds:schemaRef ds:uri="http://purl.org/dc/terms/"/>
  </ds:schemaRefs>
</ds:datastoreItem>
</file>

<file path=docProps/app.xml><?xml version="1.0" encoding="utf-8"?>
<Properties xmlns="http://schemas.openxmlformats.org/officeDocument/2006/extended-properties" xmlns:vt="http://schemas.openxmlformats.org/officeDocument/2006/docPropsVTypes">
  <Template>blank</Template>
  <TotalTime>101</TotalTime>
  <Words>4129</Words>
  <Application>Microsoft Office PowerPoint</Application>
  <PresentationFormat>Widescreen</PresentationFormat>
  <Paragraphs>517</Paragraphs>
  <Slides>35</Slides>
  <Notes>9</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35</vt:i4>
      </vt:variant>
    </vt:vector>
  </HeadingPairs>
  <TitlesOfParts>
    <vt:vector size="54" baseType="lpstr">
      <vt:lpstr>Segoe UI</vt:lpstr>
      <vt:lpstr>Yu Gothic Light</vt:lpstr>
      <vt:lpstr>Calibri</vt:lpstr>
      <vt:lpstr>Galdeano</vt:lpstr>
      <vt:lpstr>Calibri Light</vt:lpstr>
      <vt:lpstr>Yu Mincho</vt:lpstr>
      <vt:lpstr>Segoe UI Semibold</vt:lpstr>
      <vt:lpstr>Söhne</vt:lpstr>
      <vt:lpstr>Aptos</vt:lpstr>
      <vt:lpstr>Arial</vt:lpstr>
      <vt:lpstr>Tahoma</vt:lpstr>
      <vt:lpstr>Times New Roman</vt:lpstr>
      <vt:lpstr>Symbol</vt:lpstr>
      <vt:lpstr>Wingdings</vt:lpstr>
      <vt:lpstr>HMPPT Theme_JUNE2017 (Mac)</vt:lpstr>
      <vt:lpstr>Inside Slide Templates</vt:lpstr>
      <vt:lpstr>Section Slide Template</vt:lpstr>
      <vt:lpstr>End Slide Template</vt:lpstr>
      <vt:lpstr>1_Inside Slide Templates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 Raghavan</dc:creator>
  <cp:lastModifiedBy>Irshadahmed Jakati</cp:lastModifiedBy>
  <cp:revision>36</cp:revision>
  <dcterms:created xsi:type="dcterms:W3CDTF">2022-11-27T02:42:30Z</dcterms:created>
  <dcterms:modified xsi:type="dcterms:W3CDTF">2024-09-18T18:29:54Z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0x01010035349CB65A893B4D8E455D75FB8C3F5F</vt:lpwstr>
  </property>
  <property fmtid="{D5CDD505-2E9C-101B-9397-08002B2CF9AE}" pid="3" name="MediaServiceImageTags">
    <vt:lpwstr/>
  </property>
</Properties>
</file>